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1.xml" ContentType="application/vnd.openxmlformats-officedocument.presentationml.notesSlide+xml"/>
  <Override PartName="/ppt/charts/chart21.xml" ContentType="application/vnd.openxmlformats-officedocument.drawingml.chart+xml"/>
  <Override PartName="/ppt/notesSlides/notesSlide1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2.xml" ContentType="application/vnd.openxmlformats-officedocument.drawingml.chartshapes+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2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2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drawings/drawing6.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drawings/drawing7.xml" ContentType="application/vnd.openxmlformats-officedocument.drawingml.chartshapes+xml"/>
  <Override PartName="/ppt/charts/chart33.xml" ContentType="application/vnd.openxmlformats-officedocument.drawingml.chart+xml"/>
  <Override PartName="/ppt/drawings/drawing8.xml" ContentType="application/vnd.openxmlformats-officedocument.drawingml.chartshapes+xml"/>
  <Override PartName="/ppt/charts/chart34.xml" ContentType="application/vnd.openxmlformats-officedocument.drawingml.chart+xml"/>
  <Override PartName="/ppt/charts/style6.xml" ContentType="application/vnd.ms-office.chartstyle+xml"/>
  <Override PartName="/ppt/charts/colors6.xml" ContentType="application/vnd.ms-office.chartcolorstyle+xml"/>
  <Override PartName="/ppt/charts/chart35.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9.xml" ContentType="application/vnd.openxmlformats-officedocument.drawingml.chartshapes+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ppt/charts/chart3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charts/chart4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2.xml" ContentType="application/vnd.openxmlformats-officedocument.drawingml.chartshapes+xml"/>
  <Override PartName="/ppt/charts/chart41.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 id="2147483697" r:id="rId3"/>
  </p:sldMasterIdLst>
  <p:notesMasterIdLst>
    <p:notesMasterId r:id="rId64"/>
  </p:notesMasterIdLst>
  <p:sldIdLst>
    <p:sldId id="258" r:id="rId4"/>
    <p:sldId id="384" r:id="rId5"/>
    <p:sldId id="348" r:id="rId6"/>
    <p:sldId id="402" r:id="rId7"/>
    <p:sldId id="352" r:id="rId8"/>
    <p:sldId id="399" r:id="rId9"/>
    <p:sldId id="426" r:id="rId10"/>
    <p:sldId id="355" r:id="rId11"/>
    <p:sldId id="405"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83" r:id="rId29"/>
    <p:sldId id="356" r:id="rId30"/>
    <p:sldId id="386" r:id="rId31"/>
    <p:sldId id="385" r:id="rId32"/>
    <p:sldId id="387" r:id="rId33"/>
    <p:sldId id="390" r:id="rId34"/>
    <p:sldId id="406" r:id="rId35"/>
    <p:sldId id="407" r:id="rId36"/>
    <p:sldId id="408" r:id="rId37"/>
    <p:sldId id="409" r:id="rId38"/>
    <p:sldId id="410" r:id="rId39"/>
    <p:sldId id="398" r:id="rId40"/>
    <p:sldId id="391" r:id="rId41"/>
    <p:sldId id="392" r:id="rId42"/>
    <p:sldId id="393" r:id="rId43"/>
    <p:sldId id="401" r:id="rId44"/>
    <p:sldId id="394" r:id="rId45"/>
    <p:sldId id="395" r:id="rId46"/>
    <p:sldId id="396" r:id="rId47"/>
    <p:sldId id="397" r:id="rId48"/>
    <p:sldId id="411" r:id="rId49"/>
    <p:sldId id="412" r:id="rId50"/>
    <p:sldId id="417" r:id="rId51"/>
    <p:sldId id="413" r:id="rId52"/>
    <p:sldId id="414" r:id="rId53"/>
    <p:sldId id="415" r:id="rId54"/>
    <p:sldId id="416" r:id="rId55"/>
    <p:sldId id="418" r:id="rId56"/>
    <p:sldId id="419" r:id="rId57"/>
    <p:sldId id="420" r:id="rId58"/>
    <p:sldId id="421" r:id="rId59"/>
    <p:sldId id="422" r:id="rId60"/>
    <p:sldId id="423" r:id="rId61"/>
    <p:sldId id="424" r:id="rId62"/>
    <p:sldId id="295" r:id="rId63"/>
  </p:sldIdLst>
  <p:sldSz cx="9144000" cy="6858000" type="screen4x3"/>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0"/>
    <a:srgbClr val="D40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128" d="100"/>
          <a:sy n="128" d="100"/>
        </p:scale>
        <p:origin x="918"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Arbeitsblat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Arbeitsblat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Arbeitsblat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Arbeitsblat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Arbeitsblatt13.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Arbeitsblatt14.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Arbeitsblat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Arbeitsblat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beitsblat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Arbeitsblat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beitsblat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Arbeitsblat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Arbeitsblatt2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Arbeitsblatt2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Arbeitsblatt2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Arbeitsblat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Arbeitsblat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Arbeitsblat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Arbeitsblat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Arbeitsblat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Arbeitsblatt33.xlsx"/><Relationship Id="rId2" Type="http://schemas.microsoft.com/office/2011/relationships/chartColorStyle" Target="colors6.xml"/><Relationship Id="rId1" Type="http://schemas.microsoft.com/office/2011/relationships/chartStyle" Target="style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Arbeitsblatt3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Arbeitsblatt35.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Arbeitsblat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Arbeitsblatt3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Arbeitsblatt3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Arbeitsblatt3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Arbeitsblatt4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Arbeitsblat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Arbeitsblat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accent1"/>
                </a:solidFill>
              </a:defRPr>
            </a:pPr>
            <a:r>
              <a:rPr lang="de-DE" sz="1600">
                <a:solidFill>
                  <a:schemeClr val="accent1"/>
                </a:solidFill>
              </a:rPr>
              <a:t>Überschrift der Grafik</a:t>
            </a:r>
          </a:p>
        </c:rich>
      </c:tx>
      <c:layout>
        <c:manualLayout>
          <c:xMode val="edge"/>
          <c:yMode val="edge"/>
          <c:x val="2.2128991498865904E-2"/>
          <c:y val="2.4999882180639504E-2"/>
        </c:manualLayout>
      </c:layout>
      <c:overlay val="0"/>
    </c:title>
    <c:autoTitleDeleted val="0"/>
    <c:plotArea>
      <c:layout/>
      <c:pieChart>
        <c:varyColors val="1"/>
        <c:ser>
          <c:idx val="0"/>
          <c:order val="0"/>
          <c:tx>
            <c:strRef>
              <c:f>Blatt1!$B$1</c:f>
              <c:strCache>
                <c:ptCount val="1"/>
                <c:pt idx="0">
                  <c:v>Umsätze</c:v>
                </c:pt>
              </c:strCache>
            </c:strRef>
          </c:tx>
          <c:cat>
            <c:strRef>
              <c:f>Blatt1!$A$2:$A$5</c:f>
              <c:strCache>
                <c:ptCount val="4"/>
                <c:pt idx="0">
                  <c:v>1. Qrtl.</c:v>
                </c:pt>
                <c:pt idx="1">
                  <c:v>2. Qrtl.</c:v>
                </c:pt>
                <c:pt idx="2">
                  <c:v>3. Qrtl.</c:v>
                </c:pt>
                <c:pt idx="3">
                  <c:v>4. Qrtl.</c:v>
                </c:pt>
              </c:strCache>
            </c:strRef>
          </c:cat>
          <c:val>
            <c:numRef>
              <c:f>Blatt1!$B$2:$B$5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2FD2-4E73-BBBB-57E4268BF7C2}"/>
            </c:ext>
          </c:extLst>
        </c:ser>
        <c:dLbls>
          <c:showLegendKey val="0"/>
          <c:showVal val="0"/>
          <c:showCatName val="0"/>
          <c:showSerName val="0"/>
          <c:showPercent val="0"/>
          <c:showBubbleSize val="0"/>
          <c:showLeaderLines val="0"/>
        </c:dLbls>
        <c:firstSliceAng val="0"/>
      </c:pieChart>
    </c:plotArea>
    <c:legend>
      <c:legendPos val="r"/>
      <c:overlay val="0"/>
      <c:txPr>
        <a:bodyPr/>
        <a:lstStyle/>
        <a:p>
          <a:pPr>
            <a:defRPr sz="1200">
              <a:solidFill>
                <a:srgbClr val="000000"/>
              </a:solidFill>
            </a:defRPr>
          </a:pPr>
          <a:endParaRPr lang="de-DE"/>
        </a:p>
      </c:txPr>
    </c:legend>
    <c:plotVisOnly val="1"/>
    <c:dispBlanksAs val="zero"/>
    <c:showDLblsOverMax val="0"/>
  </c:chart>
  <c:txPr>
    <a:bodyPr/>
    <a:lstStyle/>
    <a:p>
      <a:pPr algn="l">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7156063456676"/>
          <c:y val="2.5382931431164175E-2"/>
          <c:w val="0.6949880379996749"/>
          <c:h val="0.92428181500817352"/>
        </c:manualLayout>
      </c:layout>
      <c:barChart>
        <c:barDir val="bar"/>
        <c:grouping val="clustered"/>
        <c:varyColors val="0"/>
        <c:ser>
          <c:idx val="0"/>
          <c:order val="0"/>
          <c:tx>
            <c:strRef>
              <c:f>Sheet1!$A$2</c:f>
              <c:strCache>
                <c:ptCount val="1"/>
                <c:pt idx="0">
                  <c:v>denen vorgelesen wurde</c:v>
                </c:pt>
              </c:strCache>
            </c:strRef>
          </c:tx>
          <c:spPr>
            <a:solidFill>
              <a:srgbClr val="003770"/>
            </a:solidFill>
            <a:ln w="13796">
              <a:solidFill>
                <a:srgbClr val="003770"/>
              </a:solidFill>
              <a:prstDash val="solid"/>
            </a:ln>
          </c:spPr>
          <c:invertIfNegative val="0"/>
          <c:cat>
            <c:strRef>
              <c:f>Sheet1!$B$1:$D$1</c:f>
              <c:strCache>
                <c:ptCount val="3"/>
                <c:pt idx="0">
                  <c:v>"Bücherlesen macht Spaß"</c:v>
                </c:pt>
                <c:pt idx="1">
                  <c:v>lesen mindestens einmal pro Woche in einem Buch</c:v>
                </c:pt>
                <c:pt idx="2">
                  <c:v>durchschnittliche Lesedauer pro Tag in Min</c:v>
                </c:pt>
              </c:strCache>
            </c:strRef>
          </c:cat>
          <c:val>
            <c:numRef>
              <c:f>Sheet1!$B$2:$D$2</c:f>
              <c:numCache>
                <c:formatCode>General</c:formatCode>
                <c:ptCount val="3"/>
                <c:pt idx="2">
                  <c:v>45.9</c:v>
                </c:pt>
              </c:numCache>
            </c:numRef>
          </c:val>
          <c:extLst>
            <c:ext xmlns:c16="http://schemas.microsoft.com/office/drawing/2014/chart" uri="{C3380CC4-5D6E-409C-BE32-E72D297353CC}">
              <c16:uniqueId val="{00000000-BCBB-4014-8542-3A1E8FDCC620}"/>
            </c:ext>
          </c:extLst>
        </c:ser>
        <c:ser>
          <c:idx val="1"/>
          <c:order val="1"/>
          <c:tx>
            <c:strRef>
              <c:f>Sheet1!$A$3</c:f>
              <c:strCache>
                <c:ptCount val="1"/>
                <c:pt idx="0">
                  <c:v>denen nicht vorgelesen wurde</c:v>
                </c:pt>
              </c:strCache>
            </c:strRef>
          </c:tx>
          <c:spPr>
            <a:solidFill>
              <a:srgbClr val="D4004F"/>
            </a:solidFill>
            <a:ln w="13796">
              <a:solidFill>
                <a:srgbClr val="D4004F"/>
              </a:solidFill>
              <a:prstDash val="solid"/>
            </a:ln>
          </c:spPr>
          <c:invertIfNegative val="0"/>
          <c:cat>
            <c:strRef>
              <c:f>Sheet1!$B$1:$D$1</c:f>
              <c:strCache>
                <c:ptCount val="3"/>
                <c:pt idx="0">
                  <c:v>"Bücherlesen macht Spaß"</c:v>
                </c:pt>
                <c:pt idx="1">
                  <c:v>lesen mindestens einmal pro Woche in einem Buch</c:v>
                </c:pt>
                <c:pt idx="2">
                  <c:v>durchschnittliche Lesedauer pro Tag in Min</c:v>
                </c:pt>
              </c:strCache>
            </c:strRef>
          </c:cat>
          <c:val>
            <c:numRef>
              <c:f>Sheet1!$B$3:$D$3</c:f>
              <c:numCache>
                <c:formatCode>General</c:formatCode>
                <c:ptCount val="3"/>
                <c:pt idx="2">
                  <c:v>33.9</c:v>
                </c:pt>
              </c:numCache>
            </c:numRef>
          </c:val>
          <c:extLst>
            <c:ext xmlns:c16="http://schemas.microsoft.com/office/drawing/2014/chart" uri="{C3380CC4-5D6E-409C-BE32-E72D297353CC}">
              <c16:uniqueId val="{00000001-BCBB-4014-8542-3A1E8FDCC620}"/>
            </c:ext>
          </c:extLst>
        </c:ser>
        <c:dLbls>
          <c:showLegendKey val="0"/>
          <c:showVal val="0"/>
          <c:showCatName val="0"/>
          <c:showSerName val="0"/>
          <c:showPercent val="0"/>
          <c:showBubbleSize val="0"/>
        </c:dLbls>
        <c:gapWidth val="150"/>
        <c:overlap val="-5"/>
        <c:axId val="135543040"/>
        <c:axId val="135548928"/>
      </c:barChart>
      <c:catAx>
        <c:axId val="135543040"/>
        <c:scaling>
          <c:orientation val="maxMin"/>
        </c:scaling>
        <c:delete val="1"/>
        <c:axPos val="l"/>
        <c:numFmt formatCode="General" sourceLinked="1"/>
        <c:majorTickMark val="out"/>
        <c:minorTickMark val="none"/>
        <c:tickLblPos val="none"/>
        <c:crossAx val="135548928"/>
        <c:crosses val="autoZero"/>
        <c:auto val="1"/>
        <c:lblAlgn val="ctr"/>
        <c:lblOffset val="100"/>
        <c:tickLblSkip val="1"/>
        <c:tickMarkSkip val="1"/>
        <c:noMultiLvlLbl val="0"/>
      </c:catAx>
      <c:valAx>
        <c:axId val="135548928"/>
        <c:scaling>
          <c:orientation val="minMax"/>
          <c:max val="60"/>
          <c:min val="0"/>
        </c:scaling>
        <c:delete val="1"/>
        <c:axPos val="b"/>
        <c:numFmt formatCode="General" sourceLinked="1"/>
        <c:majorTickMark val="out"/>
        <c:minorTickMark val="none"/>
        <c:tickLblPos val="none"/>
        <c:crossAx val="135543040"/>
        <c:crosses val="max"/>
        <c:crossBetween val="between"/>
      </c:valAx>
      <c:spPr>
        <a:noFill/>
        <a:ln w="25400">
          <a:noFill/>
        </a:ln>
      </c:spPr>
    </c:plotArea>
    <c:plotVisOnly val="1"/>
    <c:dispBlanksAs val="gap"/>
    <c:showDLblsOverMax val="0"/>
  </c:chart>
  <c:spPr>
    <a:noFill/>
    <a:ln>
      <a:noFill/>
    </a:ln>
  </c:spPr>
  <c:txPr>
    <a:bodyPr/>
    <a:lstStyle/>
    <a:p>
      <a:pPr>
        <a:defRPr sz="1657" b="0" i="0" u="none" strike="noStrike" baseline="0">
          <a:solidFill>
            <a:schemeClr val="tx1"/>
          </a:solidFill>
          <a:latin typeface="Arial"/>
          <a:ea typeface="Arial"/>
          <a:cs typeface="Arial"/>
        </a:defRPr>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7156063456676"/>
          <c:y val="2.5382931431164175E-2"/>
          <c:w val="0.6949880379996749"/>
          <c:h val="0.83472803347280355"/>
        </c:manualLayout>
      </c:layout>
      <c:barChart>
        <c:barDir val="bar"/>
        <c:grouping val="clustered"/>
        <c:varyColors val="0"/>
        <c:ser>
          <c:idx val="0"/>
          <c:order val="0"/>
          <c:tx>
            <c:strRef>
              <c:f>Sheet1!$A$2</c:f>
              <c:strCache>
                <c:ptCount val="1"/>
                <c:pt idx="0">
                  <c:v>were read to (n=310)</c:v>
                </c:pt>
              </c:strCache>
            </c:strRef>
          </c:tx>
          <c:spPr>
            <a:solidFill>
              <a:srgbClr val="003770"/>
            </a:solidFill>
            <a:ln w="13796">
              <a:solidFill>
                <a:srgbClr val="003770"/>
              </a:solidFill>
              <a:prstDash val="solid"/>
            </a:ln>
          </c:spPr>
          <c:invertIfNegative val="0"/>
          <c:dLbls>
            <c:spPr>
              <a:noFill/>
              <a:ln>
                <a:noFill/>
              </a:ln>
              <a:effectLst/>
            </c:spPr>
            <c:txPr>
              <a:bodyPr/>
              <a:lstStyle/>
              <a:p>
                <a:pPr>
                  <a:defRPr sz="1000" b="0">
                    <a:solidFill>
                      <a:srgbClr val="001871"/>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Sheet1!$B$2:$D$2</c:f>
              <c:numCache>
                <c:formatCode>General</c:formatCode>
                <c:ptCount val="3"/>
                <c:pt idx="0">
                  <c:v>54</c:v>
                </c:pt>
                <c:pt idx="1">
                  <c:v>73</c:v>
                </c:pt>
              </c:numCache>
            </c:numRef>
          </c:val>
          <c:extLst>
            <c:ext xmlns:c16="http://schemas.microsoft.com/office/drawing/2014/chart" uri="{C3380CC4-5D6E-409C-BE32-E72D297353CC}">
              <c16:uniqueId val="{00000000-3BD6-4208-B67F-01CA22BB0DE6}"/>
            </c:ext>
          </c:extLst>
        </c:ser>
        <c:ser>
          <c:idx val="1"/>
          <c:order val="1"/>
          <c:tx>
            <c:strRef>
              <c:f>Sheet1!$A$3</c:f>
              <c:strCache>
                <c:ptCount val="1"/>
                <c:pt idx="0">
                  <c:v>were not read to (n=195)</c:v>
                </c:pt>
              </c:strCache>
            </c:strRef>
          </c:tx>
          <c:spPr>
            <a:solidFill>
              <a:srgbClr val="D4004F"/>
            </a:solidFill>
            <a:ln w="13796">
              <a:solidFill>
                <a:srgbClr val="D4004F"/>
              </a:solidFill>
              <a:prstDash val="solid"/>
            </a:ln>
          </c:spPr>
          <c:invertIfNegative val="0"/>
          <c:dLbls>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Sheet1!$B$3:$D$3</c:f>
              <c:numCache>
                <c:formatCode>General</c:formatCode>
                <c:ptCount val="3"/>
                <c:pt idx="0">
                  <c:v>38</c:v>
                </c:pt>
                <c:pt idx="1">
                  <c:v>63</c:v>
                </c:pt>
              </c:numCache>
            </c:numRef>
          </c:val>
          <c:extLst>
            <c:ext xmlns:c16="http://schemas.microsoft.com/office/drawing/2014/chart" uri="{C3380CC4-5D6E-409C-BE32-E72D297353CC}">
              <c16:uniqueId val="{00000001-3BD6-4208-B67F-01CA22BB0DE6}"/>
            </c:ext>
          </c:extLst>
        </c:ser>
        <c:dLbls>
          <c:showLegendKey val="0"/>
          <c:showVal val="0"/>
          <c:showCatName val="0"/>
          <c:showSerName val="0"/>
          <c:showPercent val="0"/>
          <c:showBubbleSize val="0"/>
        </c:dLbls>
        <c:gapWidth val="150"/>
        <c:overlap val="-5"/>
        <c:axId val="135594752"/>
        <c:axId val="135596288"/>
      </c:barChart>
      <c:catAx>
        <c:axId val="135594752"/>
        <c:scaling>
          <c:orientation val="maxMin"/>
        </c:scaling>
        <c:delete val="1"/>
        <c:axPos val="l"/>
        <c:numFmt formatCode="General" sourceLinked="1"/>
        <c:majorTickMark val="out"/>
        <c:minorTickMark val="none"/>
        <c:tickLblPos val="none"/>
        <c:crossAx val="135596288"/>
        <c:crosses val="autoZero"/>
        <c:auto val="1"/>
        <c:lblAlgn val="ctr"/>
        <c:lblOffset val="100"/>
        <c:tickLblSkip val="1"/>
        <c:tickMarkSkip val="1"/>
        <c:noMultiLvlLbl val="0"/>
      </c:catAx>
      <c:valAx>
        <c:axId val="135596288"/>
        <c:scaling>
          <c:orientation val="minMax"/>
          <c:max val="100"/>
          <c:min val="0"/>
        </c:scaling>
        <c:delete val="1"/>
        <c:axPos val="b"/>
        <c:numFmt formatCode="General" sourceLinked="1"/>
        <c:majorTickMark val="out"/>
        <c:minorTickMark val="none"/>
        <c:tickLblPos val="none"/>
        <c:crossAx val="135594752"/>
        <c:crosses val="max"/>
        <c:crossBetween val="between"/>
      </c:valAx>
      <c:spPr>
        <a:noFill/>
        <a:ln w="25400">
          <a:noFill/>
        </a:ln>
      </c:spPr>
    </c:plotArea>
    <c:legend>
      <c:legendPos val="b"/>
      <c:layout>
        <c:manualLayout>
          <c:xMode val="edge"/>
          <c:yMode val="edge"/>
          <c:x val="0.22098971035700182"/>
          <c:y val="0.94523180116528083"/>
          <c:w val="0.59931851438924122"/>
          <c:h val="5.3928219472620671E-2"/>
        </c:manualLayout>
      </c:layout>
      <c:overlay val="0"/>
      <c:txPr>
        <a:bodyPr/>
        <a:lstStyle/>
        <a:p>
          <a:pPr>
            <a:defRPr sz="1200" b="0" baseline="-10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spPr>
    <a:noFill/>
    <a:ln>
      <a:noFill/>
    </a:ln>
  </c:spPr>
  <c:txPr>
    <a:bodyPr/>
    <a:lstStyle/>
    <a:p>
      <a:pPr>
        <a:defRPr sz="1657" b="1" i="0" u="none" strike="noStrike" baseline="0">
          <a:solidFill>
            <a:schemeClr val="tx1"/>
          </a:solidFill>
          <a:latin typeface="Arial"/>
          <a:ea typeface="Arial"/>
          <a:cs typeface="Arial"/>
        </a:defRPr>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7156063456676"/>
          <c:y val="2.5382931431164175E-2"/>
          <c:w val="0.6949880379996749"/>
          <c:h val="0.83472803347280355"/>
        </c:manualLayout>
      </c:layout>
      <c:barChart>
        <c:barDir val="bar"/>
        <c:grouping val="clustered"/>
        <c:varyColors val="0"/>
        <c:ser>
          <c:idx val="0"/>
          <c:order val="0"/>
          <c:tx>
            <c:strRef>
              <c:f>Sheet1!$A$2</c:f>
              <c:strCache>
                <c:ptCount val="1"/>
                <c:pt idx="0">
                  <c:v>denen vorgelesen wurde</c:v>
                </c:pt>
              </c:strCache>
            </c:strRef>
          </c:tx>
          <c:spPr>
            <a:solidFill>
              <a:srgbClr val="003770"/>
            </a:solidFill>
            <a:ln w="13796">
              <a:solidFill>
                <a:srgbClr val="003770"/>
              </a:solidFill>
              <a:prstDash val="solid"/>
            </a:ln>
          </c:spPr>
          <c:invertIfNegative val="0"/>
          <c:dLbls>
            <c:dLbl>
              <c:idx val="2"/>
              <c:layout>
                <c:manualLayout>
                  <c:x val="-1.4749262536874238E-3"/>
                  <c:y val="-6.0297193949009308E-3"/>
                </c:manualLayout>
              </c:layout>
              <c:tx>
                <c:rich>
                  <a:bodyPr/>
                  <a:lstStyle/>
                  <a:p>
                    <a:r>
                      <a:rPr lang="en-US" b="1" dirty="0"/>
                      <a:t>36,4 min</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89-4529-9F2C-7254DE1854AF}"/>
                </c:ext>
              </c:extLst>
            </c:dLbl>
            <c:spPr>
              <a:noFill/>
              <a:ln>
                <a:noFill/>
              </a:ln>
              <a:effectLst/>
            </c:spPr>
            <c:txPr>
              <a:bodyPr/>
              <a:lstStyle/>
              <a:p>
                <a:pPr>
                  <a:defRPr sz="800" b="0">
                    <a:solidFill>
                      <a:srgbClr val="001871"/>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Sheet1!$B$2:$D$2</c:f>
              <c:numCache>
                <c:formatCode>General</c:formatCode>
                <c:ptCount val="3"/>
                <c:pt idx="2">
                  <c:v>36.4</c:v>
                </c:pt>
              </c:numCache>
            </c:numRef>
          </c:val>
          <c:extLst>
            <c:ext xmlns:c16="http://schemas.microsoft.com/office/drawing/2014/chart" uri="{C3380CC4-5D6E-409C-BE32-E72D297353CC}">
              <c16:uniqueId val="{00000001-7789-4529-9F2C-7254DE1854AF}"/>
            </c:ext>
          </c:extLst>
        </c:ser>
        <c:ser>
          <c:idx val="1"/>
          <c:order val="1"/>
          <c:tx>
            <c:strRef>
              <c:f>Sheet1!$A$3</c:f>
              <c:strCache>
                <c:ptCount val="1"/>
                <c:pt idx="0">
                  <c:v>denen nicht vorgelesen wurde</c:v>
                </c:pt>
              </c:strCache>
            </c:strRef>
          </c:tx>
          <c:spPr>
            <a:solidFill>
              <a:srgbClr val="6687A9"/>
            </a:solidFill>
            <a:ln w="13796">
              <a:solidFill>
                <a:srgbClr val="6687A9"/>
              </a:solidFill>
              <a:prstDash val="solid"/>
            </a:ln>
          </c:spPr>
          <c:invertIfNegative val="0"/>
          <c:dLbls>
            <c:dLbl>
              <c:idx val="2"/>
              <c:layout>
                <c:manualLayout>
                  <c:x val="0"/>
                  <c:y val="0"/>
                </c:manualLayout>
              </c:layout>
              <c:tx>
                <c:rich>
                  <a:bodyPr/>
                  <a:lstStyle/>
                  <a:p>
                    <a:r>
                      <a:rPr lang="en-US" b="1" dirty="0"/>
                      <a:t>27,8 min</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89-4529-9F2C-7254DE1854AF}"/>
                </c:ext>
              </c:extLst>
            </c:dLbl>
            <c:spPr>
              <a:noFill/>
              <a:ln>
                <a:noFill/>
              </a:ln>
              <a:effectLst/>
            </c:spPr>
            <c:txPr>
              <a:bodyPr/>
              <a:lstStyle/>
              <a:p>
                <a:pPr>
                  <a:defRPr sz="8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Sheet1!$B$3:$D$3</c:f>
              <c:numCache>
                <c:formatCode>General</c:formatCode>
                <c:ptCount val="3"/>
                <c:pt idx="2">
                  <c:v>27.8</c:v>
                </c:pt>
              </c:numCache>
            </c:numRef>
          </c:val>
          <c:extLst>
            <c:ext xmlns:c16="http://schemas.microsoft.com/office/drawing/2014/chart" uri="{C3380CC4-5D6E-409C-BE32-E72D297353CC}">
              <c16:uniqueId val="{00000003-7789-4529-9F2C-7254DE1854AF}"/>
            </c:ext>
          </c:extLst>
        </c:ser>
        <c:dLbls>
          <c:showLegendKey val="0"/>
          <c:showVal val="0"/>
          <c:showCatName val="0"/>
          <c:showSerName val="0"/>
          <c:showPercent val="0"/>
          <c:showBubbleSize val="0"/>
        </c:dLbls>
        <c:gapWidth val="150"/>
        <c:overlap val="-5"/>
        <c:axId val="132609920"/>
        <c:axId val="132611456"/>
      </c:barChart>
      <c:catAx>
        <c:axId val="132609920"/>
        <c:scaling>
          <c:orientation val="maxMin"/>
        </c:scaling>
        <c:delete val="1"/>
        <c:axPos val="l"/>
        <c:numFmt formatCode="General" sourceLinked="1"/>
        <c:majorTickMark val="out"/>
        <c:minorTickMark val="none"/>
        <c:tickLblPos val="none"/>
        <c:crossAx val="132611456"/>
        <c:crosses val="autoZero"/>
        <c:auto val="1"/>
        <c:lblAlgn val="ctr"/>
        <c:lblOffset val="100"/>
        <c:tickLblSkip val="1"/>
        <c:tickMarkSkip val="1"/>
        <c:noMultiLvlLbl val="0"/>
      </c:catAx>
      <c:valAx>
        <c:axId val="132611456"/>
        <c:scaling>
          <c:orientation val="minMax"/>
          <c:max val="60"/>
          <c:min val="0"/>
        </c:scaling>
        <c:delete val="1"/>
        <c:axPos val="b"/>
        <c:numFmt formatCode="General" sourceLinked="1"/>
        <c:majorTickMark val="out"/>
        <c:minorTickMark val="none"/>
        <c:tickLblPos val="none"/>
        <c:crossAx val="132609920"/>
        <c:crosses val="max"/>
        <c:crossBetween val="between"/>
      </c:valAx>
      <c:spPr>
        <a:noFill/>
        <a:ln w="25400">
          <a:noFill/>
        </a:ln>
      </c:spPr>
    </c:plotArea>
    <c:plotVisOnly val="1"/>
    <c:dispBlanksAs val="gap"/>
    <c:showDLblsOverMax val="0"/>
  </c:chart>
  <c:spPr>
    <a:noFill/>
    <a:ln>
      <a:noFill/>
    </a:ln>
  </c:spPr>
  <c:txPr>
    <a:bodyPr/>
    <a:lstStyle/>
    <a:p>
      <a:pPr>
        <a:defRPr sz="1657" b="1" i="0" u="none" strike="noStrike" baseline="0">
          <a:solidFill>
            <a:schemeClr val="tx1"/>
          </a:solidFill>
          <a:latin typeface="Arial"/>
          <a:ea typeface="Arial"/>
          <a:cs typeface="Arial"/>
        </a:defRPr>
      </a:pPr>
      <a:endParaRPr lang="de-D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7156063456676"/>
          <c:y val="2.5382931431164175E-2"/>
          <c:w val="0.6949880379996749"/>
          <c:h val="0.83472803347280355"/>
        </c:manualLayout>
      </c:layout>
      <c:barChart>
        <c:barDir val="bar"/>
        <c:grouping val="clustered"/>
        <c:varyColors val="0"/>
        <c:ser>
          <c:idx val="0"/>
          <c:order val="0"/>
          <c:tx>
            <c:strRef>
              <c:f>Sheet1!$A$2</c:f>
              <c:strCache>
                <c:ptCount val="1"/>
                <c:pt idx="0">
                  <c:v>were read to (n=158)</c:v>
                </c:pt>
              </c:strCache>
            </c:strRef>
          </c:tx>
          <c:spPr>
            <a:solidFill>
              <a:srgbClr val="003770"/>
            </a:solidFill>
            <a:ln w="13796">
              <a:solidFill>
                <a:srgbClr val="003770"/>
              </a:solidFill>
              <a:prstDash val="solid"/>
            </a:ln>
          </c:spPr>
          <c:invertIfNegative val="0"/>
          <c:dLbls>
            <c:spPr>
              <a:noFill/>
              <a:ln>
                <a:noFill/>
              </a:ln>
              <a:effectLst/>
            </c:spPr>
            <c:txPr>
              <a:bodyPr/>
              <a:lstStyle/>
              <a:p>
                <a:pPr>
                  <a:defRPr sz="800" b="0">
                    <a:solidFill>
                      <a:srgbClr val="001871"/>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Sheet1!$B$2:$D$2</c:f>
              <c:numCache>
                <c:formatCode>General</c:formatCode>
                <c:ptCount val="3"/>
                <c:pt idx="0">
                  <c:v>44</c:v>
                </c:pt>
                <c:pt idx="1">
                  <c:v>65</c:v>
                </c:pt>
              </c:numCache>
            </c:numRef>
          </c:val>
          <c:extLst>
            <c:ext xmlns:c16="http://schemas.microsoft.com/office/drawing/2014/chart" uri="{C3380CC4-5D6E-409C-BE32-E72D297353CC}">
              <c16:uniqueId val="{00000000-7259-400D-9044-CB47388E88D1}"/>
            </c:ext>
          </c:extLst>
        </c:ser>
        <c:ser>
          <c:idx val="1"/>
          <c:order val="1"/>
          <c:tx>
            <c:strRef>
              <c:f>Sheet1!$A$3</c:f>
              <c:strCache>
                <c:ptCount val="1"/>
                <c:pt idx="0">
                  <c:v>were not read to (n=100)</c:v>
                </c:pt>
              </c:strCache>
            </c:strRef>
          </c:tx>
          <c:spPr>
            <a:solidFill>
              <a:srgbClr val="6687A9"/>
            </a:solidFill>
            <a:ln w="13796">
              <a:solidFill>
                <a:srgbClr val="6687A9"/>
              </a:solidFill>
              <a:prstDash val="solid"/>
            </a:ln>
          </c:spPr>
          <c:invertIfNegative val="0"/>
          <c:dLbls>
            <c:spPr>
              <a:noFill/>
              <a:ln>
                <a:noFill/>
              </a:ln>
              <a:effectLst/>
            </c:spPr>
            <c:txPr>
              <a:bodyPr/>
              <a:lstStyle/>
              <a:p>
                <a:pPr>
                  <a:defRPr sz="8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Sheet1!$B$3:$D$3</c:f>
              <c:numCache>
                <c:formatCode>General</c:formatCode>
                <c:ptCount val="3"/>
                <c:pt idx="0">
                  <c:v>24</c:v>
                </c:pt>
                <c:pt idx="1">
                  <c:v>54</c:v>
                </c:pt>
              </c:numCache>
            </c:numRef>
          </c:val>
          <c:extLst>
            <c:ext xmlns:c16="http://schemas.microsoft.com/office/drawing/2014/chart" uri="{C3380CC4-5D6E-409C-BE32-E72D297353CC}">
              <c16:uniqueId val="{00000001-7259-400D-9044-CB47388E88D1}"/>
            </c:ext>
          </c:extLst>
        </c:ser>
        <c:dLbls>
          <c:showLegendKey val="0"/>
          <c:showVal val="0"/>
          <c:showCatName val="0"/>
          <c:showSerName val="0"/>
          <c:showPercent val="0"/>
          <c:showBubbleSize val="0"/>
        </c:dLbls>
        <c:gapWidth val="150"/>
        <c:axId val="135938432"/>
        <c:axId val="135939968"/>
      </c:barChart>
      <c:catAx>
        <c:axId val="135938432"/>
        <c:scaling>
          <c:orientation val="maxMin"/>
        </c:scaling>
        <c:delete val="1"/>
        <c:axPos val="l"/>
        <c:numFmt formatCode="General" sourceLinked="1"/>
        <c:majorTickMark val="out"/>
        <c:minorTickMark val="none"/>
        <c:tickLblPos val="none"/>
        <c:crossAx val="135939968"/>
        <c:crosses val="autoZero"/>
        <c:auto val="1"/>
        <c:lblAlgn val="ctr"/>
        <c:lblOffset val="100"/>
        <c:tickLblSkip val="1"/>
        <c:tickMarkSkip val="1"/>
        <c:noMultiLvlLbl val="0"/>
      </c:catAx>
      <c:valAx>
        <c:axId val="135939968"/>
        <c:scaling>
          <c:orientation val="minMax"/>
          <c:max val="100"/>
          <c:min val="0"/>
        </c:scaling>
        <c:delete val="1"/>
        <c:axPos val="b"/>
        <c:numFmt formatCode="General" sourceLinked="1"/>
        <c:majorTickMark val="out"/>
        <c:minorTickMark val="none"/>
        <c:tickLblPos val="none"/>
        <c:crossAx val="135938432"/>
        <c:crosses val="max"/>
        <c:crossBetween val="between"/>
      </c:valAx>
      <c:spPr>
        <a:noFill/>
        <a:ln w="25400">
          <a:noFill/>
        </a:ln>
      </c:spPr>
    </c:plotArea>
    <c:legend>
      <c:legendPos val="b"/>
      <c:layout>
        <c:manualLayout>
          <c:xMode val="edge"/>
          <c:yMode val="edge"/>
          <c:x val="0.27983171904396908"/>
          <c:y val="0.83492040770398745"/>
          <c:w val="0.61732771235453976"/>
          <c:h val="9.272295955720021E-2"/>
        </c:manualLayout>
      </c:layout>
      <c:overlay val="0"/>
      <c:txPr>
        <a:bodyPr/>
        <a:lstStyle/>
        <a:p>
          <a:pPr>
            <a:defRPr sz="1200" b="0" baseline="-25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spPr>
    <a:noFill/>
    <a:ln>
      <a:noFill/>
    </a:ln>
  </c:spPr>
  <c:txPr>
    <a:bodyPr/>
    <a:lstStyle/>
    <a:p>
      <a:pPr>
        <a:defRPr sz="1657" b="1" i="0" u="none" strike="noStrike" baseline="0">
          <a:solidFill>
            <a:schemeClr val="tx1"/>
          </a:solidFill>
          <a:latin typeface="Arial"/>
          <a:ea typeface="Arial"/>
          <a:cs typeface="Arial"/>
        </a:defRPr>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7156063456676"/>
          <c:y val="2.5382931431164175E-2"/>
          <c:w val="0.6949880379996749"/>
          <c:h val="0.83472803347280355"/>
        </c:manualLayout>
      </c:layout>
      <c:barChart>
        <c:barDir val="bar"/>
        <c:grouping val="clustered"/>
        <c:varyColors val="0"/>
        <c:ser>
          <c:idx val="0"/>
          <c:order val="0"/>
          <c:tx>
            <c:strRef>
              <c:f>Sheet1!$A$2</c:f>
              <c:strCache>
                <c:ptCount val="1"/>
                <c:pt idx="0">
                  <c:v>were read to (n=152)</c:v>
                </c:pt>
              </c:strCache>
            </c:strRef>
          </c:tx>
          <c:spPr>
            <a:solidFill>
              <a:srgbClr val="D4004F"/>
            </a:solidFill>
            <a:ln w="13796">
              <a:solidFill>
                <a:srgbClr val="D4004F"/>
              </a:solidFill>
              <a:prstDash val="solid"/>
            </a:ln>
          </c:spPr>
          <c:invertIfNegative val="0"/>
          <c:dLbls>
            <c:dLbl>
              <c:idx val="1"/>
              <c:tx>
                <c:rich>
                  <a:bodyPr/>
                  <a:lstStyle/>
                  <a:p>
                    <a:r>
                      <a:rPr lang="en-US" b="1" dirty="0"/>
                      <a:t>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C6-4E93-8D54-1A6C9447F647}"/>
                </c:ext>
              </c:extLst>
            </c:dLbl>
            <c:spPr>
              <a:noFill/>
              <a:ln>
                <a:noFill/>
              </a:ln>
              <a:effectLst/>
            </c:spPr>
            <c:txPr>
              <a:bodyPr/>
              <a:lstStyle/>
              <a:p>
                <a:pPr>
                  <a:defRPr b="0">
                    <a:solidFill>
                      <a:srgbClr val="00377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Sheet1!$B$2:$D$2</c:f>
              <c:numCache>
                <c:formatCode>General</c:formatCode>
                <c:ptCount val="3"/>
                <c:pt idx="0">
                  <c:v>63</c:v>
                </c:pt>
                <c:pt idx="1">
                  <c:v>80</c:v>
                </c:pt>
              </c:numCache>
            </c:numRef>
          </c:val>
          <c:extLst>
            <c:ext xmlns:c16="http://schemas.microsoft.com/office/drawing/2014/chart" uri="{C3380CC4-5D6E-409C-BE32-E72D297353CC}">
              <c16:uniqueId val="{00000001-96C6-4E93-8D54-1A6C9447F647}"/>
            </c:ext>
          </c:extLst>
        </c:ser>
        <c:ser>
          <c:idx val="1"/>
          <c:order val="1"/>
          <c:tx>
            <c:strRef>
              <c:f>Sheet1!$A$3</c:f>
              <c:strCache>
                <c:ptCount val="1"/>
                <c:pt idx="0">
                  <c:v>were not read to (n=95)</c:v>
                </c:pt>
              </c:strCache>
            </c:strRef>
          </c:tx>
          <c:spPr>
            <a:solidFill>
              <a:srgbClr val="E56695"/>
            </a:solidFill>
            <a:ln w="13796">
              <a:solidFill>
                <a:srgbClr val="E56695"/>
              </a:solidFill>
              <a:prstDash val="solid"/>
            </a:ln>
          </c:spPr>
          <c:invertIfNegative val="0"/>
          <c:dLbls>
            <c:dLbl>
              <c:idx val="1"/>
              <c:tx>
                <c:rich>
                  <a:bodyPr/>
                  <a:lstStyle/>
                  <a:p>
                    <a:r>
                      <a:rPr lang="en-US" b="1" dirty="0"/>
                      <a:t>72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C6-4E93-8D54-1A6C9447F647}"/>
                </c:ext>
              </c:extLst>
            </c:dLbl>
            <c:spPr>
              <a:noFill/>
              <a:ln>
                <a:noFill/>
              </a:ln>
              <a:effectLst/>
            </c:spPr>
            <c:txPr>
              <a:bodyPr/>
              <a:lstStyle/>
              <a:p>
                <a:pPr>
                  <a:defRPr b="0">
                    <a:solidFill>
                      <a:srgbClr val="00377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Sheet1!$B$3:$D$3</c:f>
              <c:numCache>
                <c:formatCode>General</c:formatCode>
                <c:ptCount val="3"/>
                <c:pt idx="0">
                  <c:v>54</c:v>
                </c:pt>
                <c:pt idx="1">
                  <c:v>72</c:v>
                </c:pt>
              </c:numCache>
            </c:numRef>
          </c:val>
          <c:extLst>
            <c:ext xmlns:c16="http://schemas.microsoft.com/office/drawing/2014/chart" uri="{C3380CC4-5D6E-409C-BE32-E72D297353CC}">
              <c16:uniqueId val="{00000003-96C6-4E93-8D54-1A6C9447F647}"/>
            </c:ext>
          </c:extLst>
        </c:ser>
        <c:dLbls>
          <c:showLegendKey val="0"/>
          <c:showVal val="0"/>
          <c:showCatName val="0"/>
          <c:showSerName val="0"/>
          <c:showPercent val="0"/>
          <c:showBubbleSize val="0"/>
        </c:dLbls>
        <c:gapWidth val="150"/>
        <c:axId val="132566016"/>
        <c:axId val="132707072"/>
      </c:barChart>
      <c:catAx>
        <c:axId val="132566016"/>
        <c:scaling>
          <c:orientation val="maxMin"/>
        </c:scaling>
        <c:delete val="1"/>
        <c:axPos val="l"/>
        <c:numFmt formatCode="General" sourceLinked="1"/>
        <c:majorTickMark val="out"/>
        <c:minorTickMark val="none"/>
        <c:tickLblPos val="none"/>
        <c:crossAx val="132707072"/>
        <c:crosses val="autoZero"/>
        <c:auto val="1"/>
        <c:lblAlgn val="ctr"/>
        <c:lblOffset val="100"/>
        <c:tickLblSkip val="1"/>
        <c:tickMarkSkip val="1"/>
        <c:noMultiLvlLbl val="0"/>
      </c:catAx>
      <c:valAx>
        <c:axId val="132707072"/>
        <c:scaling>
          <c:orientation val="minMax"/>
          <c:max val="100"/>
          <c:min val="0"/>
        </c:scaling>
        <c:delete val="1"/>
        <c:axPos val="b"/>
        <c:numFmt formatCode="General" sourceLinked="1"/>
        <c:majorTickMark val="out"/>
        <c:minorTickMark val="none"/>
        <c:tickLblPos val="none"/>
        <c:crossAx val="132566016"/>
        <c:crosses val="max"/>
        <c:crossBetween val="between"/>
      </c:valAx>
      <c:spPr>
        <a:noFill/>
        <a:ln w="25400">
          <a:noFill/>
        </a:ln>
      </c:spPr>
    </c:plotArea>
    <c:legend>
      <c:legendPos val="r"/>
      <c:layout>
        <c:manualLayout>
          <c:xMode val="edge"/>
          <c:yMode val="edge"/>
          <c:x val="0.28065185838941631"/>
          <c:y val="0.8238361823361825"/>
          <c:w val="0.61654339927060675"/>
          <c:h val="8.8220909734523817E-2"/>
        </c:manualLayout>
      </c:layout>
      <c:overlay val="0"/>
      <c:txPr>
        <a:bodyPr/>
        <a:lstStyle/>
        <a:p>
          <a:pPr>
            <a:defRPr sz="1200" b="0" baseline="-10000">
              <a:solidFill>
                <a:srgbClr val="003770"/>
              </a:solidFill>
            </a:defRPr>
          </a:pPr>
          <a:endParaRPr lang="de-DE"/>
        </a:p>
      </c:txPr>
    </c:legend>
    <c:plotVisOnly val="1"/>
    <c:dispBlanksAs val="gap"/>
    <c:showDLblsOverMax val="0"/>
  </c:chart>
  <c:spPr>
    <a:noFill/>
    <a:ln>
      <a:noFill/>
    </a:ln>
  </c:spPr>
  <c:txPr>
    <a:bodyPr/>
    <a:lstStyle/>
    <a:p>
      <a:pPr>
        <a:defRPr sz="800" b="1" i="0" u="none" strike="noStrike" baseline="0">
          <a:solidFill>
            <a:schemeClr val="tx1"/>
          </a:solidFill>
          <a:latin typeface="PoppinsDE Light" panose="02000000000000000000" pitchFamily="2" charset="0"/>
          <a:ea typeface="Arial"/>
          <a:cs typeface="PoppinsDE Light" panose="02000000000000000000" pitchFamily="2" charset="0"/>
        </a:defRPr>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481047005151378"/>
          <c:y val="0.16408167141500474"/>
          <c:w val="0.6949880379996749"/>
          <c:h val="0.83472803347280355"/>
        </c:manualLayout>
      </c:layout>
      <c:barChart>
        <c:barDir val="bar"/>
        <c:grouping val="clustered"/>
        <c:varyColors val="0"/>
        <c:ser>
          <c:idx val="0"/>
          <c:order val="0"/>
          <c:tx>
            <c:strRef>
              <c:f>Sheet1!$A$2</c:f>
              <c:strCache>
                <c:ptCount val="1"/>
                <c:pt idx="0">
                  <c:v>were read to (n=152)</c:v>
                </c:pt>
              </c:strCache>
            </c:strRef>
          </c:tx>
          <c:spPr>
            <a:solidFill>
              <a:srgbClr val="D4004F"/>
            </a:solidFill>
            <a:ln w="13796">
              <a:solidFill>
                <a:srgbClr val="D4004F"/>
              </a:solidFill>
              <a:prstDash val="solid"/>
            </a:ln>
          </c:spPr>
          <c:invertIfNegative val="0"/>
          <c:dLbls>
            <c:spPr>
              <a:noFill/>
              <a:ln>
                <a:noFill/>
              </a:ln>
              <a:effectLst/>
            </c:spPr>
            <c:txPr>
              <a:bodyPr/>
              <a:lstStyle/>
              <a:p>
                <a:pPr>
                  <a:defRPr sz="8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Sheet1!$B$2:$D$2</c:f>
              <c:numCache>
                <c:formatCode>General</c:formatCode>
                <c:ptCount val="3"/>
                <c:pt idx="2">
                  <c:v>55.9</c:v>
                </c:pt>
              </c:numCache>
            </c:numRef>
          </c:val>
          <c:extLst>
            <c:ext xmlns:c16="http://schemas.microsoft.com/office/drawing/2014/chart" uri="{C3380CC4-5D6E-409C-BE32-E72D297353CC}">
              <c16:uniqueId val="{00000000-D51E-4DC5-A7C0-9343C6CBA070}"/>
            </c:ext>
          </c:extLst>
        </c:ser>
        <c:ser>
          <c:idx val="1"/>
          <c:order val="1"/>
          <c:tx>
            <c:strRef>
              <c:f>Sheet1!$A$3</c:f>
              <c:strCache>
                <c:ptCount val="1"/>
                <c:pt idx="0">
                  <c:v>were not read to (n=95)</c:v>
                </c:pt>
              </c:strCache>
            </c:strRef>
          </c:tx>
          <c:spPr>
            <a:solidFill>
              <a:srgbClr val="E56695"/>
            </a:solidFill>
            <a:ln w="13796">
              <a:solidFill>
                <a:srgbClr val="E56695"/>
              </a:solidFill>
              <a:prstDash val="solid"/>
            </a:ln>
          </c:spPr>
          <c:invertIfNegative val="0"/>
          <c:dLbls>
            <c:dLbl>
              <c:idx val="2"/>
              <c:tx>
                <c:rich>
                  <a:bodyPr/>
                  <a:lstStyle/>
                  <a:p>
                    <a:r>
                      <a:rPr lang="en-US" b="1" dirty="0"/>
                      <a:t>40,4 min</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1E-4DC5-A7C0-9343C6CBA070}"/>
                </c:ext>
              </c:extLst>
            </c:dLbl>
            <c:spPr>
              <a:noFill/>
              <a:ln>
                <a:noFill/>
              </a:ln>
              <a:effectLst/>
            </c:spPr>
            <c:txPr>
              <a:bodyPr/>
              <a:lstStyle/>
              <a:p>
                <a:pPr>
                  <a:defRPr sz="8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"Bücherlesen macht Spaß"</c:v>
                </c:pt>
                <c:pt idx="1">
                  <c:v>lesen mindestens einmal pro Woche in einem Buch</c:v>
                </c:pt>
                <c:pt idx="2">
                  <c:v>durchschnittliche Lesedauer pro Tag in Min</c:v>
                </c:pt>
              </c:strCache>
            </c:strRef>
          </c:cat>
          <c:val>
            <c:numRef>
              <c:f>Sheet1!$B$3:$D$3</c:f>
              <c:numCache>
                <c:formatCode>General</c:formatCode>
                <c:ptCount val="3"/>
                <c:pt idx="2">
                  <c:v>40.4</c:v>
                </c:pt>
              </c:numCache>
            </c:numRef>
          </c:val>
          <c:extLst>
            <c:ext xmlns:c16="http://schemas.microsoft.com/office/drawing/2014/chart" uri="{C3380CC4-5D6E-409C-BE32-E72D297353CC}">
              <c16:uniqueId val="{00000002-D51E-4DC5-A7C0-9343C6CBA070}"/>
            </c:ext>
          </c:extLst>
        </c:ser>
        <c:dLbls>
          <c:showLegendKey val="0"/>
          <c:showVal val="0"/>
          <c:showCatName val="0"/>
          <c:showSerName val="0"/>
          <c:showPercent val="0"/>
          <c:showBubbleSize val="0"/>
        </c:dLbls>
        <c:gapWidth val="150"/>
        <c:overlap val="-5"/>
        <c:axId val="132547328"/>
        <c:axId val="132548864"/>
      </c:barChart>
      <c:catAx>
        <c:axId val="132547328"/>
        <c:scaling>
          <c:orientation val="maxMin"/>
        </c:scaling>
        <c:delete val="1"/>
        <c:axPos val="l"/>
        <c:numFmt formatCode="General" sourceLinked="1"/>
        <c:majorTickMark val="out"/>
        <c:minorTickMark val="none"/>
        <c:tickLblPos val="none"/>
        <c:crossAx val="132548864"/>
        <c:crosses val="autoZero"/>
        <c:auto val="1"/>
        <c:lblAlgn val="ctr"/>
        <c:lblOffset val="100"/>
        <c:tickLblSkip val="1"/>
        <c:tickMarkSkip val="1"/>
        <c:noMultiLvlLbl val="0"/>
      </c:catAx>
      <c:valAx>
        <c:axId val="132548864"/>
        <c:scaling>
          <c:orientation val="minMax"/>
          <c:max val="60"/>
          <c:min val="0"/>
        </c:scaling>
        <c:delete val="1"/>
        <c:axPos val="b"/>
        <c:numFmt formatCode="General" sourceLinked="1"/>
        <c:majorTickMark val="out"/>
        <c:minorTickMark val="none"/>
        <c:tickLblPos val="none"/>
        <c:crossAx val="132547328"/>
        <c:crosses val="max"/>
        <c:crossBetween val="between"/>
      </c:valAx>
      <c:spPr>
        <a:noFill/>
        <a:ln w="25400">
          <a:noFill/>
        </a:ln>
      </c:spPr>
    </c:plotArea>
    <c:plotVisOnly val="1"/>
    <c:dispBlanksAs val="gap"/>
    <c:showDLblsOverMax val="0"/>
  </c:chart>
  <c:spPr>
    <a:noFill/>
    <a:ln>
      <a:noFill/>
    </a:ln>
  </c:spPr>
  <c:txPr>
    <a:bodyPr/>
    <a:lstStyle/>
    <a:p>
      <a:pPr>
        <a:defRPr sz="1657" b="1" i="0" u="none" strike="noStrike" baseline="0">
          <a:solidFill>
            <a:schemeClr val="tx1"/>
          </a:solidFill>
          <a:latin typeface="Arial"/>
          <a:ea typeface="Arial"/>
          <a:cs typeface="Arial"/>
        </a:defRPr>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9807692307693"/>
          <c:y val="2.3012552301255231E-2"/>
          <c:w val="0.72596153846153844"/>
          <c:h val="0.90204211666941425"/>
        </c:manualLayout>
      </c:layout>
      <c:barChart>
        <c:barDir val="bar"/>
        <c:grouping val="clustered"/>
        <c:varyColors val="0"/>
        <c:ser>
          <c:idx val="0"/>
          <c:order val="0"/>
          <c:tx>
            <c:strRef>
              <c:f>Sheet1!$A$2</c:f>
              <c:strCache>
                <c:ptCount val="1"/>
                <c:pt idx="0">
                  <c:v>vorgelesen</c:v>
                </c:pt>
              </c:strCache>
            </c:strRef>
          </c:tx>
          <c:spPr>
            <a:solidFill>
              <a:srgbClr val="003770"/>
            </a:solidFill>
            <a:ln w="13796">
              <a:solidFill>
                <a:srgbClr val="003770"/>
              </a:solidFill>
              <a:prstDash val="solid"/>
            </a:ln>
          </c:spPr>
          <c:invertIfNegative val="0"/>
          <c:dLbls>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5"/>
                <c:pt idx="0">
                  <c:v>"Reading is fun."</c:v>
                </c:pt>
                <c:pt idx="1">
                  <c:v>"Reading is just part of life for me."</c:v>
                </c:pt>
                <c:pt idx="2">
                  <c:v>"I am always reading a book."</c:v>
                </c:pt>
                <c:pt idx="3">
                  <c:v>"eading helps me unwind and relax."</c:v>
                </c:pt>
                <c:pt idx="4">
                  <c:v>"I enjoy watching TV more than reading."</c:v>
                </c:pt>
              </c:strCache>
            </c:strRef>
          </c:cat>
          <c:val>
            <c:numRef>
              <c:f>Sheet1!$B$2:$I$2</c:f>
              <c:numCache>
                <c:formatCode>General</c:formatCode>
                <c:ptCount val="5"/>
                <c:pt idx="0">
                  <c:v>70</c:v>
                </c:pt>
                <c:pt idx="1">
                  <c:v>57</c:v>
                </c:pt>
                <c:pt idx="2">
                  <c:v>47</c:v>
                </c:pt>
                <c:pt idx="3">
                  <c:v>45</c:v>
                </c:pt>
                <c:pt idx="4">
                  <c:v>14</c:v>
                </c:pt>
              </c:numCache>
            </c:numRef>
          </c:val>
          <c:extLst>
            <c:ext xmlns:c16="http://schemas.microsoft.com/office/drawing/2014/chart" uri="{C3380CC4-5D6E-409C-BE32-E72D297353CC}">
              <c16:uniqueId val="{00000000-E276-48DC-986B-1E0C8E8AB4E5}"/>
            </c:ext>
          </c:extLst>
        </c:ser>
        <c:ser>
          <c:idx val="1"/>
          <c:order val="1"/>
          <c:tx>
            <c:strRef>
              <c:f>Sheet1!$A$3</c:f>
              <c:strCache>
                <c:ptCount val="1"/>
                <c:pt idx="0">
                  <c:v>nicht vorgelesen</c:v>
                </c:pt>
              </c:strCache>
            </c:strRef>
          </c:tx>
          <c:spPr>
            <a:solidFill>
              <a:srgbClr val="D4004F"/>
            </a:solidFill>
            <a:ln w="13796">
              <a:solidFill>
                <a:srgbClr val="D4004F"/>
              </a:solidFill>
              <a:prstDash val="solid"/>
            </a:ln>
          </c:spPr>
          <c:invertIfNegative val="0"/>
          <c:dLbls>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5"/>
                <c:pt idx="0">
                  <c:v>"Reading is fun."</c:v>
                </c:pt>
                <c:pt idx="1">
                  <c:v>"Reading is just part of life for me."</c:v>
                </c:pt>
                <c:pt idx="2">
                  <c:v>"I am always reading a book."</c:v>
                </c:pt>
                <c:pt idx="3">
                  <c:v>"eading helps me unwind and relax."</c:v>
                </c:pt>
                <c:pt idx="4">
                  <c:v>"I enjoy watching TV more than reading."</c:v>
                </c:pt>
              </c:strCache>
            </c:strRef>
          </c:cat>
          <c:val>
            <c:numRef>
              <c:f>Sheet1!$B$3:$I$3</c:f>
              <c:numCache>
                <c:formatCode>General</c:formatCode>
                <c:ptCount val="5"/>
                <c:pt idx="0">
                  <c:v>45</c:v>
                </c:pt>
                <c:pt idx="1">
                  <c:v>38</c:v>
                </c:pt>
                <c:pt idx="2">
                  <c:v>25</c:v>
                </c:pt>
                <c:pt idx="3">
                  <c:v>26</c:v>
                </c:pt>
                <c:pt idx="4">
                  <c:v>26</c:v>
                </c:pt>
              </c:numCache>
            </c:numRef>
          </c:val>
          <c:extLst>
            <c:ext xmlns:c16="http://schemas.microsoft.com/office/drawing/2014/chart" uri="{C3380CC4-5D6E-409C-BE32-E72D297353CC}">
              <c16:uniqueId val="{00000001-E276-48DC-986B-1E0C8E8AB4E5}"/>
            </c:ext>
          </c:extLst>
        </c:ser>
        <c:dLbls>
          <c:showLegendKey val="0"/>
          <c:showVal val="0"/>
          <c:showCatName val="0"/>
          <c:showSerName val="0"/>
          <c:showPercent val="0"/>
          <c:showBubbleSize val="0"/>
        </c:dLbls>
        <c:gapWidth val="150"/>
        <c:overlap val="-5"/>
        <c:axId val="135420160"/>
        <c:axId val="135430144"/>
      </c:barChart>
      <c:catAx>
        <c:axId val="135420160"/>
        <c:scaling>
          <c:orientation val="maxMin"/>
        </c:scaling>
        <c:delete val="0"/>
        <c:axPos val="l"/>
        <c:numFmt formatCode="General" sourceLinked="1"/>
        <c:majorTickMark val="out"/>
        <c:minorTickMark val="none"/>
        <c:tickLblPos val="nextTo"/>
        <c:spPr>
          <a:ln w="3449">
            <a:noFill/>
            <a:prstDash val="solid"/>
          </a:ln>
        </c:spPr>
        <c:txPr>
          <a:bodyPr rot="0" vert="horz"/>
          <a:lstStyle/>
          <a:p>
            <a:pPr algn="r">
              <a:lnSpc>
                <a:spcPts val="1300"/>
              </a:lnSpc>
              <a:defRPr sz="1000" b="0" i="0" u="none" strike="noStrike" baseline="0">
                <a:solidFill>
                  <a:srgbClr val="001871"/>
                </a:solidFill>
                <a:latin typeface="PoppinsDE Light" panose="02000000000000000000" pitchFamily="2" charset="0"/>
                <a:ea typeface="Calibri"/>
                <a:cs typeface="PoppinsDE Light" panose="02000000000000000000" pitchFamily="2" charset="0"/>
              </a:defRPr>
            </a:pPr>
            <a:endParaRPr lang="de-DE"/>
          </a:p>
        </c:txPr>
        <c:crossAx val="135430144"/>
        <c:crosses val="autoZero"/>
        <c:auto val="1"/>
        <c:lblAlgn val="ctr"/>
        <c:lblOffset val="100"/>
        <c:tickLblSkip val="1"/>
        <c:tickMarkSkip val="1"/>
        <c:noMultiLvlLbl val="0"/>
      </c:catAx>
      <c:valAx>
        <c:axId val="135430144"/>
        <c:scaling>
          <c:orientation val="minMax"/>
          <c:max val="100"/>
          <c:min val="0"/>
        </c:scaling>
        <c:delete val="1"/>
        <c:axPos val="b"/>
        <c:numFmt formatCode="General" sourceLinked="1"/>
        <c:majorTickMark val="out"/>
        <c:minorTickMark val="none"/>
        <c:tickLblPos val="nextTo"/>
        <c:crossAx val="135420160"/>
        <c:crosses val="max"/>
        <c:crossBetween val="between"/>
      </c:valAx>
      <c:spPr>
        <a:noFill/>
        <a:ln w="13796">
          <a:noFill/>
          <a:prstDash val="solid"/>
        </a:ln>
      </c:spPr>
    </c:plotArea>
    <c:legend>
      <c:legendPos val="b"/>
      <c:layout>
        <c:manualLayout>
          <c:xMode val="edge"/>
          <c:yMode val="edge"/>
          <c:x val="1.5718532970989244E-2"/>
          <c:y val="0.90594891483883921"/>
          <c:w val="0.14112930573943741"/>
          <c:h val="8.8283420325160053E-2"/>
        </c:manualLayout>
      </c:layout>
      <c:overlay val="0"/>
      <c:spPr>
        <a:solidFill>
          <a:schemeClr val="bg1"/>
        </a:solidFill>
        <a:ln w="27592">
          <a:noFill/>
        </a:ln>
      </c:spPr>
      <c:txPr>
        <a:bodyPr/>
        <a:lstStyle/>
        <a:p>
          <a:pPr>
            <a:defRPr sz="999" b="1" i="0" u="none" strike="noStrike" baseline="0">
              <a:solidFill>
                <a:schemeClr val="bg1"/>
              </a:solidFill>
              <a:latin typeface="Calibri"/>
              <a:ea typeface="Calibri"/>
              <a:cs typeface="Calibri"/>
            </a:defRPr>
          </a:pPr>
          <a:endParaRPr lang="de-DE"/>
        </a:p>
      </c:txPr>
    </c:legend>
    <c:plotVisOnly val="1"/>
    <c:dispBlanksAs val="gap"/>
    <c:showDLblsOverMax val="0"/>
  </c:chart>
  <c:spPr>
    <a:noFill/>
    <a:ln>
      <a:noFill/>
    </a:ln>
  </c:spPr>
  <c:txPr>
    <a:bodyPr/>
    <a:lstStyle/>
    <a:p>
      <a:pPr>
        <a:defRPr sz="1657" b="1" i="0" u="none" strike="noStrike" baseline="0">
          <a:solidFill>
            <a:schemeClr val="tx1"/>
          </a:solidFill>
          <a:latin typeface="Arial"/>
          <a:ea typeface="Arial"/>
          <a:cs typeface="Arial"/>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invertIfNegative val="0"/>
          <c:dPt>
            <c:idx val="0"/>
            <c:invertIfNegative val="0"/>
            <c:bubble3D val="0"/>
            <c:spPr>
              <a:solidFill>
                <a:srgbClr val="003770"/>
              </a:solidFill>
              <a:ln>
                <a:solidFill>
                  <a:srgbClr val="003770"/>
                </a:solidFill>
              </a:ln>
            </c:spPr>
            <c:extLst>
              <c:ext xmlns:c16="http://schemas.microsoft.com/office/drawing/2014/chart" uri="{C3380CC4-5D6E-409C-BE32-E72D297353CC}">
                <c16:uniqueId val="{00000001-D4AE-434F-94EF-3A29F135F19E}"/>
              </c:ext>
            </c:extLst>
          </c:dPt>
          <c:dPt>
            <c:idx val="1"/>
            <c:invertIfNegative val="0"/>
            <c:bubble3D val="0"/>
            <c:spPr>
              <a:solidFill>
                <a:srgbClr val="003770"/>
              </a:solidFill>
              <a:ln>
                <a:solidFill>
                  <a:srgbClr val="003770"/>
                </a:solidFill>
              </a:ln>
            </c:spPr>
            <c:extLst>
              <c:ext xmlns:c16="http://schemas.microsoft.com/office/drawing/2014/chart" uri="{C3380CC4-5D6E-409C-BE32-E72D297353CC}">
                <c16:uniqueId val="{00000003-D4AE-434F-94EF-3A29F135F19E}"/>
              </c:ext>
            </c:extLst>
          </c:dPt>
          <c:dPt>
            <c:idx val="2"/>
            <c:invertIfNegative val="0"/>
            <c:bubble3D val="0"/>
            <c:spPr>
              <a:solidFill>
                <a:srgbClr val="003770"/>
              </a:solidFill>
              <a:ln>
                <a:solidFill>
                  <a:srgbClr val="003770"/>
                </a:solidFill>
              </a:ln>
            </c:spPr>
            <c:extLst>
              <c:ext xmlns:c16="http://schemas.microsoft.com/office/drawing/2014/chart" uri="{C3380CC4-5D6E-409C-BE32-E72D297353CC}">
                <c16:uniqueId val="{00000005-D4AE-434F-94EF-3A29F135F19E}"/>
              </c:ext>
            </c:extLst>
          </c:dPt>
          <c:dPt>
            <c:idx val="4"/>
            <c:invertIfNegative val="0"/>
            <c:bubble3D val="0"/>
            <c:spPr>
              <a:solidFill>
                <a:srgbClr val="D4004F"/>
              </a:solidFill>
              <a:ln>
                <a:solidFill>
                  <a:srgbClr val="D4004F"/>
                </a:solidFill>
              </a:ln>
            </c:spPr>
            <c:extLst>
              <c:ext xmlns:c16="http://schemas.microsoft.com/office/drawing/2014/chart" uri="{C3380CC4-5D6E-409C-BE32-E72D297353CC}">
                <c16:uniqueId val="{00000007-D4AE-434F-94EF-3A29F135F19E}"/>
              </c:ext>
            </c:extLst>
          </c:dPt>
          <c:dPt>
            <c:idx val="5"/>
            <c:invertIfNegative val="0"/>
            <c:bubble3D val="0"/>
            <c:spPr>
              <a:solidFill>
                <a:srgbClr val="D4004F"/>
              </a:solidFill>
              <a:ln>
                <a:solidFill>
                  <a:srgbClr val="D4004F"/>
                </a:solidFill>
              </a:ln>
            </c:spPr>
            <c:extLst>
              <c:ext xmlns:c16="http://schemas.microsoft.com/office/drawing/2014/chart" uri="{C3380CC4-5D6E-409C-BE32-E72D297353CC}">
                <c16:uniqueId val="{00000009-D4AE-434F-94EF-3A29F135F19E}"/>
              </c:ext>
            </c:extLst>
          </c:dPt>
          <c:dPt>
            <c:idx val="6"/>
            <c:invertIfNegative val="0"/>
            <c:bubble3D val="0"/>
            <c:spPr>
              <a:solidFill>
                <a:srgbClr val="D4004F"/>
              </a:solidFill>
              <a:ln>
                <a:solidFill>
                  <a:srgbClr val="D4004F"/>
                </a:solidFill>
              </a:ln>
            </c:spPr>
            <c:extLst>
              <c:ext xmlns:c16="http://schemas.microsoft.com/office/drawing/2014/chart" uri="{C3380CC4-5D6E-409C-BE32-E72D297353CC}">
                <c16:uniqueId val="{0000000B-D4AE-434F-94EF-3A29F135F19E}"/>
              </c:ext>
            </c:extLst>
          </c:dPt>
          <c:dLbls>
            <c:spPr>
              <a:noFill/>
              <a:ln>
                <a:noFill/>
              </a:ln>
              <a:effectLst/>
            </c:spPr>
            <c:txPr>
              <a:bodyPr/>
              <a:lstStyle/>
              <a:p>
                <a:pPr>
                  <a:defRPr sz="12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10-13 years (n=132)</c:v>
                </c:pt>
                <c:pt idx="1">
                  <c:v>14-16 years (n=93)</c:v>
                </c:pt>
                <c:pt idx="2">
                  <c:v>17-19 years (n=85)</c:v>
                </c:pt>
                <c:pt idx="4">
                  <c:v>10-13 years (n=65)</c:v>
                </c:pt>
                <c:pt idx="5">
                  <c:v>14-16 years (n=60)</c:v>
                </c:pt>
                <c:pt idx="6">
                  <c:v>17-19 years (n=70)</c:v>
                </c:pt>
              </c:strCache>
            </c:strRef>
          </c:cat>
          <c:val>
            <c:numRef>
              <c:f>Tabelle1!$B$2:$B$8</c:f>
              <c:numCache>
                <c:formatCode>General</c:formatCode>
                <c:ptCount val="7"/>
                <c:pt idx="0">
                  <c:v>58</c:v>
                </c:pt>
                <c:pt idx="1">
                  <c:v>51</c:v>
                </c:pt>
                <c:pt idx="2">
                  <c:v>51</c:v>
                </c:pt>
                <c:pt idx="4">
                  <c:v>45</c:v>
                </c:pt>
                <c:pt idx="5">
                  <c:v>37</c:v>
                </c:pt>
                <c:pt idx="6">
                  <c:v>34</c:v>
                </c:pt>
              </c:numCache>
            </c:numRef>
          </c:val>
          <c:extLst>
            <c:ext xmlns:c16="http://schemas.microsoft.com/office/drawing/2014/chart" uri="{C3380CC4-5D6E-409C-BE32-E72D297353CC}">
              <c16:uniqueId val="{0000000C-D4AE-434F-94EF-3A29F135F19E}"/>
            </c:ext>
          </c:extLst>
        </c:ser>
        <c:dLbls>
          <c:showLegendKey val="0"/>
          <c:showVal val="0"/>
          <c:showCatName val="0"/>
          <c:showSerName val="0"/>
          <c:showPercent val="0"/>
          <c:showBubbleSize val="0"/>
        </c:dLbls>
        <c:gapWidth val="150"/>
        <c:axId val="145377536"/>
        <c:axId val="145391616"/>
      </c:barChart>
      <c:catAx>
        <c:axId val="145377536"/>
        <c:scaling>
          <c:orientation val="minMax"/>
        </c:scaling>
        <c:delete val="0"/>
        <c:axPos val="b"/>
        <c:numFmt formatCode="General" sourceLinked="0"/>
        <c:majorTickMark val="out"/>
        <c:minorTickMark val="none"/>
        <c:tickLblPos val="nextTo"/>
        <c:txPr>
          <a:bodyPr/>
          <a:lstStyle/>
          <a:p>
            <a:pPr>
              <a:lnSpc>
                <a:spcPct val="100000"/>
              </a:lnSpc>
              <a:defRPr sz="1000" b="0">
                <a:solidFill>
                  <a:srgbClr val="003770"/>
                </a:solidFill>
                <a:latin typeface="PoppinsDE Light" panose="02000000000000000000" pitchFamily="2" charset="0"/>
                <a:cs typeface="PoppinsDE Light" panose="02000000000000000000" pitchFamily="2" charset="0"/>
              </a:defRPr>
            </a:pPr>
            <a:endParaRPr lang="de-DE"/>
          </a:p>
        </c:txPr>
        <c:crossAx val="145391616"/>
        <c:crosses val="autoZero"/>
        <c:auto val="1"/>
        <c:lblAlgn val="ctr"/>
        <c:lblOffset val="100"/>
        <c:noMultiLvlLbl val="0"/>
      </c:catAx>
      <c:valAx>
        <c:axId val="145391616"/>
        <c:scaling>
          <c:orientation val="minMax"/>
        </c:scaling>
        <c:delete val="1"/>
        <c:axPos val="l"/>
        <c:numFmt formatCode="General" sourceLinked="1"/>
        <c:majorTickMark val="out"/>
        <c:minorTickMark val="none"/>
        <c:tickLblPos val="none"/>
        <c:crossAx val="145377536"/>
        <c:crosses val="autoZero"/>
        <c:crossBetween val="between"/>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55442369252547"/>
          <c:y val="1.0156512308136559E-2"/>
          <c:w val="0.72444557630747453"/>
          <c:h val="0.89926793884611089"/>
        </c:manualLayout>
      </c:layout>
      <c:barChart>
        <c:barDir val="bar"/>
        <c:grouping val="clustered"/>
        <c:varyColors val="0"/>
        <c:ser>
          <c:idx val="0"/>
          <c:order val="0"/>
          <c:tx>
            <c:strRef>
              <c:f>Tabelle1!$B$1</c:f>
              <c:strCache>
                <c:ptCount val="1"/>
                <c:pt idx="0">
                  <c:v>read to them daily (n=134)</c:v>
                </c:pt>
              </c:strCache>
            </c:strRef>
          </c:tx>
          <c:spPr>
            <a:solidFill>
              <a:srgbClr val="003770"/>
            </a:solidFill>
            <a:ln>
              <a:solidFill>
                <a:srgbClr val="003770"/>
              </a:solidFill>
            </a:ln>
          </c:spPr>
          <c:invertIfNegative val="0"/>
          <c:dLbls>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"happy"</c:v>
                </c:pt>
                <c:pt idx="1">
                  <c:v>"confident"</c:v>
                </c:pt>
                <c:pt idx="2">
                  <c:v>"lively"</c:v>
                </c:pt>
                <c:pt idx="3">
                  <c:v>"brave"</c:v>
                </c:pt>
              </c:strCache>
            </c:strRef>
          </c:cat>
          <c:val>
            <c:numRef>
              <c:f>Tabelle1!$B$2:$B$5</c:f>
              <c:numCache>
                <c:formatCode>General</c:formatCode>
                <c:ptCount val="4"/>
                <c:pt idx="0">
                  <c:v>92.537313432835816</c:v>
                </c:pt>
                <c:pt idx="1">
                  <c:v>75.373134328358205</c:v>
                </c:pt>
                <c:pt idx="2">
                  <c:v>68.656716417910445</c:v>
                </c:pt>
                <c:pt idx="3" formatCode="####.00">
                  <c:v>52.238805970149251</c:v>
                </c:pt>
              </c:numCache>
            </c:numRef>
          </c:val>
          <c:extLst>
            <c:ext xmlns:c16="http://schemas.microsoft.com/office/drawing/2014/chart" uri="{C3380CC4-5D6E-409C-BE32-E72D297353CC}">
              <c16:uniqueId val="{00000000-807D-4C7A-A8B9-B9F41C2BE4E4}"/>
            </c:ext>
          </c:extLst>
        </c:ser>
        <c:ser>
          <c:idx val="2"/>
          <c:order val="1"/>
          <c:tx>
            <c:strRef>
              <c:f>Tabelle1!$C$1</c:f>
              <c:strCache>
                <c:ptCount val="1"/>
                <c:pt idx="0">
                  <c:v>read to them weekly (n=235)</c:v>
                </c:pt>
              </c:strCache>
            </c:strRef>
          </c:tx>
          <c:spPr>
            <a:solidFill>
              <a:srgbClr val="FFC000"/>
            </a:solidFill>
            <a:ln>
              <a:solidFill>
                <a:srgbClr val="FFC000"/>
              </a:solidFill>
            </a:ln>
          </c:spPr>
          <c:invertIfNegative val="0"/>
          <c:dLbls>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"happy"</c:v>
                </c:pt>
                <c:pt idx="1">
                  <c:v>"confident"</c:v>
                </c:pt>
                <c:pt idx="2">
                  <c:v>"lively"</c:v>
                </c:pt>
                <c:pt idx="3">
                  <c:v>"brave"</c:v>
                </c:pt>
              </c:strCache>
            </c:strRef>
          </c:cat>
          <c:val>
            <c:numRef>
              <c:f>Tabelle1!$C$2:$C$5</c:f>
              <c:numCache>
                <c:formatCode>General</c:formatCode>
                <c:ptCount val="4"/>
                <c:pt idx="0">
                  <c:v>83.829787234042556</c:v>
                </c:pt>
                <c:pt idx="1">
                  <c:v>65.106382978723403</c:v>
                </c:pt>
                <c:pt idx="2">
                  <c:v>73.61702127659575</c:v>
                </c:pt>
                <c:pt idx="3" formatCode="####.00">
                  <c:v>51.489361702127667</c:v>
                </c:pt>
              </c:numCache>
            </c:numRef>
          </c:val>
          <c:extLst>
            <c:ext xmlns:c16="http://schemas.microsoft.com/office/drawing/2014/chart" uri="{C3380CC4-5D6E-409C-BE32-E72D297353CC}">
              <c16:uniqueId val="{00000001-807D-4C7A-A8B9-B9F41C2BE4E4}"/>
            </c:ext>
          </c:extLst>
        </c:ser>
        <c:ser>
          <c:idx val="1"/>
          <c:order val="2"/>
          <c:tx>
            <c:strRef>
              <c:f>Tabelle1!$D$1</c:f>
              <c:strCache>
                <c:ptCount val="1"/>
                <c:pt idx="0">
                  <c:v>seldom or never read to them (n=155)</c:v>
                </c:pt>
              </c:strCache>
            </c:strRef>
          </c:tx>
          <c:spPr>
            <a:solidFill>
              <a:schemeClr val="accent1"/>
            </a:solidFill>
            <a:ln>
              <a:solidFill>
                <a:schemeClr val="accent1"/>
              </a:solidFill>
            </a:ln>
          </c:spPr>
          <c:invertIfNegative val="0"/>
          <c:dLbls>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"happy"</c:v>
                </c:pt>
                <c:pt idx="1">
                  <c:v>"confident"</c:v>
                </c:pt>
                <c:pt idx="2">
                  <c:v>"lively"</c:v>
                </c:pt>
                <c:pt idx="3">
                  <c:v>"brave"</c:v>
                </c:pt>
              </c:strCache>
            </c:strRef>
          </c:cat>
          <c:val>
            <c:numRef>
              <c:f>Tabelle1!$D$2:$D$5</c:f>
              <c:numCache>
                <c:formatCode>General</c:formatCode>
                <c:ptCount val="4"/>
                <c:pt idx="0">
                  <c:v>58.709677419354847</c:v>
                </c:pt>
                <c:pt idx="1">
                  <c:v>43.870967741935488</c:v>
                </c:pt>
                <c:pt idx="2">
                  <c:v>50.967741935483865</c:v>
                </c:pt>
                <c:pt idx="3" formatCode="####.00">
                  <c:v>37.419354838709673</c:v>
                </c:pt>
              </c:numCache>
            </c:numRef>
          </c:val>
          <c:extLst>
            <c:ext xmlns:c16="http://schemas.microsoft.com/office/drawing/2014/chart" uri="{C3380CC4-5D6E-409C-BE32-E72D297353CC}">
              <c16:uniqueId val="{00000002-807D-4C7A-A8B9-B9F41C2BE4E4}"/>
            </c:ext>
          </c:extLst>
        </c:ser>
        <c:dLbls>
          <c:showLegendKey val="0"/>
          <c:showVal val="0"/>
          <c:showCatName val="0"/>
          <c:showSerName val="0"/>
          <c:showPercent val="0"/>
          <c:showBubbleSize val="0"/>
        </c:dLbls>
        <c:gapWidth val="150"/>
        <c:overlap val="-5"/>
        <c:axId val="154631168"/>
        <c:axId val="154657536"/>
      </c:barChart>
      <c:catAx>
        <c:axId val="154631168"/>
        <c:scaling>
          <c:orientation val="maxMin"/>
        </c:scaling>
        <c:delete val="0"/>
        <c:axPos val="l"/>
        <c:numFmt formatCode="General" sourceLinked="1"/>
        <c:majorTickMark val="out"/>
        <c:minorTickMark val="none"/>
        <c:tickLblPos val="nextTo"/>
        <c:spPr>
          <a:ln>
            <a:noFill/>
          </a:ln>
        </c:spPr>
        <c:txPr>
          <a:bodyPr/>
          <a:lstStyle/>
          <a:p>
            <a:pPr>
              <a:defRPr sz="1200" b="0">
                <a:solidFill>
                  <a:srgbClr val="001871"/>
                </a:solidFill>
                <a:latin typeface="PoppinsDE Light" panose="02000000000000000000" pitchFamily="2" charset="0"/>
                <a:cs typeface="PoppinsDE Light" panose="02000000000000000000" pitchFamily="2" charset="0"/>
              </a:defRPr>
            </a:pPr>
            <a:endParaRPr lang="de-DE"/>
          </a:p>
        </c:txPr>
        <c:crossAx val="154657536"/>
        <c:crosses val="autoZero"/>
        <c:auto val="1"/>
        <c:lblAlgn val="ctr"/>
        <c:lblOffset val="100"/>
        <c:noMultiLvlLbl val="0"/>
      </c:catAx>
      <c:valAx>
        <c:axId val="154657536"/>
        <c:scaling>
          <c:orientation val="minMax"/>
          <c:max val="100"/>
        </c:scaling>
        <c:delete val="1"/>
        <c:axPos val="t"/>
        <c:numFmt formatCode="General" sourceLinked="1"/>
        <c:majorTickMark val="out"/>
        <c:minorTickMark val="none"/>
        <c:tickLblPos val="nextTo"/>
        <c:crossAx val="154631168"/>
        <c:crosses val="autoZero"/>
        <c:crossBetween val="between"/>
        <c:majorUnit val="10"/>
        <c:minorUnit val="0.5"/>
      </c:valAx>
      <c:spPr>
        <a:noFill/>
        <a:ln w="25408">
          <a:noFill/>
        </a:ln>
      </c:spPr>
    </c:plotArea>
    <c:legend>
      <c:legendPos val="r"/>
      <c:layout>
        <c:manualLayout>
          <c:xMode val="edge"/>
          <c:yMode val="edge"/>
          <c:x val="0.27474473808023153"/>
          <c:y val="0.9096939424422168"/>
          <c:w val="0.72525526191976852"/>
          <c:h val="8.1378704313943118E-2"/>
        </c:manualLayout>
      </c:layout>
      <c:overlay val="0"/>
      <c:txPr>
        <a:bodyPr/>
        <a:lstStyle/>
        <a:p>
          <a:pPr>
            <a:defRPr sz="1200" b="0" baseline="-10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603">
          <a:solidFill>
            <a:schemeClr val="accent1"/>
          </a:solidFill>
        </a:defRPr>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475867133757585"/>
          <c:y val="4.2784659265130429E-3"/>
          <c:w val="0.68524132866242415"/>
          <c:h val="0.89045086116623384"/>
        </c:manualLayout>
      </c:layout>
      <c:barChart>
        <c:barDir val="bar"/>
        <c:grouping val="clustered"/>
        <c:varyColors val="0"/>
        <c:ser>
          <c:idx val="0"/>
          <c:order val="0"/>
          <c:tx>
            <c:strRef>
              <c:f>Tabelle1!$B$1</c:f>
              <c:strCache>
                <c:ptCount val="1"/>
                <c:pt idx="0">
                  <c:v>read to them daily (n=134)</c:v>
                </c:pt>
              </c:strCache>
            </c:strRef>
          </c:tx>
          <c:spPr>
            <a:solidFill>
              <a:srgbClr val="003770"/>
            </a:solidFill>
            <a:ln>
              <a:solidFill>
                <a:srgbClr val="003770"/>
              </a:solidFill>
            </a:ln>
          </c:spPr>
          <c:invertIfNegative val="0"/>
          <c:dLbls>
            <c:numFmt formatCode="#,##0" sourceLinked="0"/>
            <c:spPr>
              <a:noFill/>
              <a:ln>
                <a:noFill/>
              </a:ln>
              <a:effectLst/>
            </c:spPr>
            <c:txPr>
              <a:bodyPr/>
              <a:lstStyle/>
              <a:p>
                <a:pPr>
                  <a:defRPr sz="7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7"/>
                <c:pt idx="0">
                  <c:v>"My child likes to share candies or toys with other children."</c:v>
                </c:pt>
                <c:pt idx="1">
                  <c:v>"If my child gets something to eat or drink, he/she brings something for the others."</c:v>
                </c:pt>
                <c:pt idx="2">
                  <c:v>"During activities, my child makes sure that everyone is there and that no one is left behind."</c:v>
                </c:pt>
                <c:pt idx="3">
                  <c:v>"My child is quick to include new children in the group."</c:v>
                </c:pt>
                <c:pt idx="5">
                  <c:v>"My child is often invited by fellow students."</c:v>
                </c:pt>
                <c:pt idx="6">
                  <c:v>"When my child is sick, fellow students ask how he/she is doing."</c:v>
                </c:pt>
              </c:strCache>
            </c:strRef>
          </c:cat>
          <c:val>
            <c:numRef>
              <c:f>Tabelle1!$B$2:$B$9</c:f>
              <c:numCache>
                <c:formatCode>General</c:formatCode>
                <c:ptCount val="7"/>
                <c:pt idx="0">
                  <c:v>61</c:v>
                </c:pt>
                <c:pt idx="1">
                  <c:v>54</c:v>
                </c:pt>
                <c:pt idx="2">
                  <c:v>40</c:v>
                </c:pt>
                <c:pt idx="3">
                  <c:v>35</c:v>
                </c:pt>
                <c:pt idx="5" formatCode="####.00">
                  <c:v>69</c:v>
                </c:pt>
                <c:pt idx="6" formatCode="####.00">
                  <c:v>58</c:v>
                </c:pt>
              </c:numCache>
            </c:numRef>
          </c:val>
          <c:extLst>
            <c:ext xmlns:c16="http://schemas.microsoft.com/office/drawing/2014/chart" uri="{C3380CC4-5D6E-409C-BE32-E72D297353CC}">
              <c16:uniqueId val="{00000000-165E-4B82-87EF-C29C856A8AE7}"/>
            </c:ext>
          </c:extLst>
        </c:ser>
        <c:ser>
          <c:idx val="2"/>
          <c:order val="1"/>
          <c:tx>
            <c:strRef>
              <c:f>Tabelle1!$C$1</c:f>
              <c:strCache>
                <c:ptCount val="1"/>
                <c:pt idx="0">
                  <c:v>read to them weekly (n=235)</c:v>
                </c:pt>
              </c:strCache>
            </c:strRef>
          </c:tx>
          <c:spPr>
            <a:solidFill>
              <a:srgbClr val="FFC000"/>
            </a:solidFill>
            <a:ln>
              <a:solidFill>
                <a:srgbClr val="FFC000"/>
              </a:solidFill>
            </a:ln>
          </c:spPr>
          <c:invertIfNegative val="0"/>
          <c:dLbls>
            <c:numFmt formatCode="#,##0" sourceLinked="0"/>
            <c:spPr>
              <a:noFill/>
              <a:ln>
                <a:noFill/>
              </a:ln>
              <a:effectLst/>
            </c:spPr>
            <c:txPr>
              <a:bodyPr/>
              <a:lstStyle/>
              <a:p>
                <a:pPr>
                  <a:defRPr sz="700" b="0">
                    <a:solidFill>
                      <a:schemeClr val="bg2"/>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7"/>
                <c:pt idx="0">
                  <c:v>"My child likes to share candies or toys with other children."</c:v>
                </c:pt>
                <c:pt idx="1">
                  <c:v>"If my child gets something to eat or drink, he/she brings something for the others."</c:v>
                </c:pt>
                <c:pt idx="2">
                  <c:v>"During activities, my child makes sure that everyone is there and that no one is left behind."</c:v>
                </c:pt>
                <c:pt idx="3">
                  <c:v>"My child is quick to include new children in the group."</c:v>
                </c:pt>
                <c:pt idx="5">
                  <c:v>"My child is often invited by fellow students."</c:v>
                </c:pt>
                <c:pt idx="6">
                  <c:v>"When my child is sick, fellow students ask how he/she is doing."</c:v>
                </c:pt>
              </c:strCache>
            </c:strRef>
          </c:cat>
          <c:val>
            <c:numRef>
              <c:f>Tabelle1!$C$2:$C$9</c:f>
              <c:numCache>
                <c:formatCode>General</c:formatCode>
                <c:ptCount val="7"/>
                <c:pt idx="0">
                  <c:v>49</c:v>
                </c:pt>
                <c:pt idx="1">
                  <c:v>46</c:v>
                </c:pt>
                <c:pt idx="2">
                  <c:v>34</c:v>
                </c:pt>
                <c:pt idx="3">
                  <c:v>30</c:v>
                </c:pt>
                <c:pt idx="5" formatCode="####.00">
                  <c:v>50</c:v>
                </c:pt>
                <c:pt idx="6" formatCode="####.00">
                  <c:v>40</c:v>
                </c:pt>
              </c:numCache>
            </c:numRef>
          </c:val>
          <c:extLst>
            <c:ext xmlns:c16="http://schemas.microsoft.com/office/drawing/2014/chart" uri="{C3380CC4-5D6E-409C-BE32-E72D297353CC}">
              <c16:uniqueId val="{00000001-165E-4B82-87EF-C29C856A8AE7}"/>
            </c:ext>
          </c:extLst>
        </c:ser>
        <c:ser>
          <c:idx val="1"/>
          <c:order val="2"/>
          <c:tx>
            <c:strRef>
              <c:f>Tabelle1!$D$1</c:f>
              <c:strCache>
                <c:ptCount val="1"/>
                <c:pt idx="0">
                  <c:v>seldom or never read to them (n=155)</c:v>
                </c:pt>
              </c:strCache>
            </c:strRef>
          </c:tx>
          <c:spPr>
            <a:solidFill>
              <a:srgbClr val="D4004F"/>
            </a:solidFill>
            <a:ln>
              <a:solidFill>
                <a:srgbClr val="D4004F"/>
              </a:solidFill>
            </a:ln>
          </c:spPr>
          <c:invertIfNegative val="0"/>
          <c:dLbls>
            <c:numFmt formatCode="#,##0" sourceLinked="0"/>
            <c:spPr>
              <a:noFill/>
              <a:ln>
                <a:noFill/>
              </a:ln>
              <a:effectLst/>
            </c:spPr>
            <c:txPr>
              <a:bodyPr/>
              <a:lstStyle/>
              <a:p>
                <a:pPr>
                  <a:defRPr sz="7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7"/>
                <c:pt idx="0">
                  <c:v>"My child likes to share candies or toys with other children."</c:v>
                </c:pt>
                <c:pt idx="1">
                  <c:v>"If my child gets something to eat or drink, he/she brings something for the others."</c:v>
                </c:pt>
                <c:pt idx="2">
                  <c:v>"During activities, my child makes sure that everyone is there and that no one is left behind."</c:v>
                </c:pt>
                <c:pt idx="3">
                  <c:v>"My child is quick to include new children in the group."</c:v>
                </c:pt>
                <c:pt idx="5">
                  <c:v>"My child is often invited by fellow students."</c:v>
                </c:pt>
                <c:pt idx="6">
                  <c:v>"When my child is sick, fellow students ask how he/she is doing."</c:v>
                </c:pt>
              </c:strCache>
            </c:strRef>
          </c:cat>
          <c:val>
            <c:numRef>
              <c:f>Tabelle1!$D$2:$D$9</c:f>
              <c:numCache>
                <c:formatCode>General</c:formatCode>
                <c:ptCount val="7"/>
                <c:pt idx="0">
                  <c:v>18</c:v>
                </c:pt>
                <c:pt idx="1">
                  <c:v>19</c:v>
                </c:pt>
                <c:pt idx="2">
                  <c:v>17</c:v>
                </c:pt>
                <c:pt idx="3">
                  <c:v>19</c:v>
                </c:pt>
                <c:pt idx="5" formatCode="####.00">
                  <c:v>27</c:v>
                </c:pt>
                <c:pt idx="6" formatCode="####.00">
                  <c:v>19</c:v>
                </c:pt>
              </c:numCache>
            </c:numRef>
          </c:val>
          <c:extLst>
            <c:ext xmlns:c16="http://schemas.microsoft.com/office/drawing/2014/chart" uri="{C3380CC4-5D6E-409C-BE32-E72D297353CC}">
              <c16:uniqueId val="{00000002-165E-4B82-87EF-C29C856A8AE7}"/>
            </c:ext>
          </c:extLst>
        </c:ser>
        <c:dLbls>
          <c:showLegendKey val="0"/>
          <c:showVal val="0"/>
          <c:showCatName val="0"/>
          <c:showSerName val="0"/>
          <c:showPercent val="0"/>
          <c:showBubbleSize val="0"/>
        </c:dLbls>
        <c:gapWidth val="150"/>
        <c:overlap val="-5"/>
        <c:axId val="161970048"/>
        <c:axId val="161999104"/>
      </c:barChart>
      <c:catAx>
        <c:axId val="161970048"/>
        <c:scaling>
          <c:orientation val="maxMin"/>
        </c:scaling>
        <c:delete val="0"/>
        <c:axPos val="l"/>
        <c:numFmt formatCode="General" sourceLinked="1"/>
        <c:majorTickMark val="out"/>
        <c:minorTickMark val="none"/>
        <c:tickLblPos val="nextTo"/>
        <c:spPr>
          <a:ln>
            <a:noFill/>
          </a:ln>
        </c:spPr>
        <c:txPr>
          <a:bodyPr/>
          <a:lstStyle/>
          <a:p>
            <a:pPr algn="r">
              <a:lnSpc>
                <a:spcPts val="1000"/>
              </a:lnSpc>
              <a:defRPr sz="900" b="0">
                <a:solidFill>
                  <a:srgbClr val="001871"/>
                </a:solidFill>
                <a:latin typeface="PoppinsDE Light" panose="02000000000000000000" pitchFamily="2" charset="0"/>
                <a:cs typeface="PoppinsDE Light" panose="02000000000000000000" pitchFamily="2" charset="0"/>
              </a:defRPr>
            </a:pPr>
            <a:endParaRPr lang="de-DE"/>
          </a:p>
        </c:txPr>
        <c:crossAx val="161999104"/>
        <c:crosses val="autoZero"/>
        <c:auto val="1"/>
        <c:lblAlgn val="ctr"/>
        <c:lblOffset val="100"/>
        <c:noMultiLvlLbl val="0"/>
      </c:catAx>
      <c:valAx>
        <c:axId val="161999104"/>
        <c:scaling>
          <c:orientation val="minMax"/>
          <c:max val="100"/>
        </c:scaling>
        <c:delete val="1"/>
        <c:axPos val="t"/>
        <c:numFmt formatCode="General" sourceLinked="1"/>
        <c:majorTickMark val="out"/>
        <c:minorTickMark val="none"/>
        <c:tickLblPos val="nextTo"/>
        <c:crossAx val="161970048"/>
        <c:crosses val="autoZero"/>
        <c:crossBetween val="between"/>
        <c:majorUnit val="10"/>
        <c:minorUnit val="0.5"/>
      </c:valAx>
      <c:spPr>
        <a:noFill/>
        <a:ln w="25408">
          <a:noFill/>
        </a:ln>
      </c:spPr>
    </c:plotArea>
    <c:legend>
      <c:legendPos val="r"/>
      <c:layout>
        <c:manualLayout>
          <c:xMode val="edge"/>
          <c:yMode val="edge"/>
          <c:x val="0.27474469414527397"/>
          <c:y val="0.89205991425943176"/>
          <c:w val="0.72525526191976852"/>
          <c:h val="4.6110606490132891E-2"/>
        </c:manualLayout>
      </c:layout>
      <c:overlay val="0"/>
      <c:txPr>
        <a:bodyPr/>
        <a:lstStyle/>
        <a:p>
          <a:pPr>
            <a:defRPr sz="1200" b="0" baseline="-10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603">
          <a:solidFill>
            <a:schemeClr val="accent1"/>
          </a:solidFil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Blatt1!$B$1</c:f>
              <c:strCache>
                <c:ptCount val="1"/>
                <c:pt idx="0">
                  <c:v>Datenreihe 1</c:v>
                </c:pt>
              </c:strCache>
            </c:strRef>
          </c:tx>
          <c:invertIfNegative val="0"/>
          <c:cat>
            <c:strRef>
              <c:f>Blatt1!$A$2:$A$5</c:f>
              <c:strCache>
                <c:ptCount val="4"/>
                <c:pt idx="0">
                  <c:v>Kategorie 1</c:v>
                </c:pt>
                <c:pt idx="1">
                  <c:v>Kategorie 2</c:v>
                </c:pt>
                <c:pt idx="2">
                  <c:v>Kategorie 3</c:v>
                </c:pt>
                <c:pt idx="3">
                  <c:v>Kategorie 4</c:v>
                </c:pt>
              </c:strCache>
            </c:strRef>
          </c:cat>
          <c:val>
            <c:numRef>
              <c:f>Blatt1!$B$2:$B$5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33A-4371-AE2A-E1BD789E705F}"/>
            </c:ext>
          </c:extLst>
        </c:ser>
        <c:ser>
          <c:idx val="1"/>
          <c:order val="1"/>
          <c:tx>
            <c:strRef>
              <c:f>Blatt1!$C$1</c:f>
              <c:strCache>
                <c:ptCount val="1"/>
                <c:pt idx="0">
                  <c:v>Datenreihe 2</c:v>
                </c:pt>
              </c:strCache>
            </c:strRef>
          </c:tx>
          <c:invertIfNegative val="0"/>
          <c:cat>
            <c:strRef>
              <c:f>Blatt1!$A$2:$A$5</c:f>
              <c:strCache>
                <c:ptCount val="4"/>
                <c:pt idx="0">
                  <c:v>Kategorie 1</c:v>
                </c:pt>
                <c:pt idx="1">
                  <c:v>Kategorie 2</c:v>
                </c:pt>
                <c:pt idx="2">
                  <c:v>Kategorie 3</c:v>
                </c:pt>
                <c:pt idx="3">
                  <c:v>Kategorie 4</c:v>
                </c:pt>
              </c:strCache>
            </c:strRef>
          </c:cat>
          <c:val>
            <c:numRef>
              <c:f>Blatt1!$C$2:$C$5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33A-4371-AE2A-E1BD789E705F}"/>
            </c:ext>
          </c:extLst>
        </c:ser>
        <c:ser>
          <c:idx val="2"/>
          <c:order val="2"/>
          <c:tx>
            <c:strRef>
              <c:f>Blatt1!$D$1</c:f>
              <c:strCache>
                <c:ptCount val="1"/>
                <c:pt idx="0">
                  <c:v>Datenreihe 3</c:v>
                </c:pt>
              </c:strCache>
            </c:strRef>
          </c:tx>
          <c:invertIfNegative val="0"/>
          <c:cat>
            <c:strRef>
              <c:f>Blatt1!$A$2:$A$5</c:f>
              <c:strCache>
                <c:ptCount val="4"/>
                <c:pt idx="0">
                  <c:v>Kategorie 1</c:v>
                </c:pt>
                <c:pt idx="1">
                  <c:v>Kategorie 2</c:v>
                </c:pt>
                <c:pt idx="2">
                  <c:v>Kategorie 3</c:v>
                </c:pt>
                <c:pt idx="3">
                  <c:v>Kategorie 4</c:v>
                </c:pt>
              </c:strCache>
            </c:strRef>
          </c:cat>
          <c:val>
            <c:numRef>
              <c:f>Blatt1!$D$2:$D$5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33A-4371-AE2A-E1BD789E705F}"/>
            </c:ext>
          </c:extLst>
        </c:ser>
        <c:dLbls>
          <c:showLegendKey val="0"/>
          <c:showVal val="0"/>
          <c:showCatName val="0"/>
          <c:showSerName val="0"/>
          <c:showPercent val="0"/>
          <c:showBubbleSize val="0"/>
        </c:dLbls>
        <c:gapWidth val="150"/>
        <c:axId val="108450944"/>
        <c:axId val="108452480"/>
      </c:barChart>
      <c:catAx>
        <c:axId val="108450944"/>
        <c:scaling>
          <c:orientation val="minMax"/>
        </c:scaling>
        <c:delete val="0"/>
        <c:axPos val="b"/>
        <c:numFmt formatCode="General" sourceLinked="0"/>
        <c:majorTickMark val="out"/>
        <c:minorTickMark val="none"/>
        <c:tickLblPos val="nextTo"/>
        <c:txPr>
          <a:bodyPr/>
          <a:lstStyle/>
          <a:p>
            <a:pPr>
              <a:defRPr sz="1200">
                <a:solidFill>
                  <a:srgbClr val="000000"/>
                </a:solidFill>
              </a:defRPr>
            </a:pPr>
            <a:endParaRPr lang="de-DE"/>
          </a:p>
        </c:txPr>
        <c:crossAx val="108452480"/>
        <c:crosses val="autoZero"/>
        <c:auto val="1"/>
        <c:lblAlgn val="ctr"/>
        <c:lblOffset val="100"/>
        <c:noMultiLvlLbl val="0"/>
      </c:catAx>
      <c:valAx>
        <c:axId val="108452480"/>
        <c:scaling>
          <c:orientation val="minMax"/>
        </c:scaling>
        <c:delete val="0"/>
        <c:axPos val="l"/>
        <c:majorGridlines/>
        <c:numFmt formatCode="General" sourceLinked="1"/>
        <c:majorTickMark val="out"/>
        <c:minorTickMark val="none"/>
        <c:tickLblPos val="nextTo"/>
        <c:txPr>
          <a:bodyPr/>
          <a:lstStyle/>
          <a:p>
            <a:pPr>
              <a:defRPr sz="1200">
                <a:solidFill>
                  <a:srgbClr val="000000"/>
                </a:solidFill>
              </a:defRPr>
            </a:pPr>
            <a:endParaRPr lang="de-DE"/>
          </a:p>
        </c:txPr>
        <c:crossAx val="108450944"/>
        <c:crosses val="autoZero"/>
        <c:crossBetween val="between"/>
      </c:valAx>
    </c:plotArea>
    <c:legend>
      <c:legendPos val="r"/>
      <c:overlay val="0"/>
      <c:txPr>
        <a:bodyPr/>
        <a:lstStyle/>
        <a:p>
          <a:pPr>
            <a:defRPr sz="1200">
              <a:solidFill>
                <a:srgbClr val="000000"/>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488280775734175"/>
          <c:y val="1.0156512308136559E-2"/>
          <c:w val="0.72511719224265825"/>
          <c:h val="0.89926793884611089"/>
        </c:manualLayout>
      </c:layout>
      <c:barChart>
        <c:barDir val="bar"/>
        <c:grouping val="clustered"/>
        <c:varyColors val="0"/>
        <c:ser>
          <c:idx val="0"/>
          <c:order val="0"/>
          <c:tx>
            <c:strRef>
              <c:f>Tabelle1!$B$1</c:f>
              <c:strCache>
                <c:ptCount val="1"/>
                <c:pt idx="0">
                  <c:v>read to them daily (n=134)</c:v>
                </c:pt>
              </c:strCache>
            </c:strRef>
          </c:tx>
          <c:spPr>
            <a:solidFill>
              <a:srgbClr val="003770"/>
            </a:solidFill>
            <a:ln>
              <a:solidFill>
                <a:srgbClr val="003770"/>
              </a:solidFill>
            </a:ln>
          </c:spPr>
          <c:invertIfNegative val="0"/>
          <c:dLbls>
            <c:numFmt formatCode="#,##0" sourceLinked="0"/>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4"/>
                <c:pt idx="0">
                  <c:v>"is concerned about how siblings, parents, or grandparents are doing."</c:v>
                </c:pt>
                <c:pt idx="1">
                  <c:v>"has sympathy for animals that are being mistreated."</c:v>
                </c:pt>
                <c:pt idx="2">
                  <c:v>"has a strong sense of justice."</c:v>
                </c:pt>
                <c:pt idx="3">
                  <c:v>"takes the side of others even if he/she was not involved in the dispute."</c:v>
                </c:pt>
              </c:strCache>
            </c:strRef>
          </c:cat>
          <c:val>
            <c:numRef>
              <c:f>Tabelle1!$B$2:$B$7</c:f>
              <c:numCache>
                <c:formatCode>General</c:formatCode>
                <c:ptCount val="4"/>
                <c:pt idx="0">
                  <c:v>49.253731343283583</c:v>
                </c:pt>
                <c:pt idx="1">
                  <c:v>67.910447761194035</c:v>
                </c:pt>
                <c:pt idx="2" formatCode="####.00">
                  <c:v>85</c:v>
                </c:pt>
                <c:pt idx="3">
                  <c:v>85.074626870000003</c:v>
                </c:pt>
              </c:numCache>
            </c:numRef>
          </c:val>
          <c:extLst>
            <c:ext xmlns:c16="http://schemas.microsoft.com/office/drawing/2014/chart" uri="{C3380CC4-5D6E-409C-BE32-E72D297353CC}">
              <c16:uniqueId val="{00000000-D16F-46CF-BDB9-50092E61FB1C}"/>
            </c:ext>
          </c:extLst>
        </c:ser>
        <c:ser>
          <c:idx val="2"/>
          <c:order val="1"/>
          <c:tx>
            <c:strRef>
              <c:f>Tabelle1!$C$1</c:f>
              <c:strCache>
                <c:ptCount val="1"/>
                <c:pt idx="0">
                  <c:v>read to them weekly (n=235)</c:v>
                </c:pt>
              </c:strCache>
            </c:strRef>
          </c:tx>
          <c:spPr>
            <a:solidFill>
              <a:srgbClr val="FFC000"/>
            </a:solidFill>
            <a:ln>
              <a:solidFill>
                <a:srgbClr val="FFC000"/>
              </a:solidFill>
            </a:ln>
          </c:spPr>
          <c:invertIfNegative val="0"/>
          <c:dLbls>
            <c:numFmt formatCode="#,##0" sourceLinked="0"/>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4"/>
                <c:pt idx="0">
                  <c:v>"is concerned about how siblings, parents, or grandparents are doing."</c:v>
                </c:pt>
                <c:pt idx="1">
                  <c:v>"has sympathy for animals that are being mistreated."</c:v>
                </c:pt>
                <c:pt idx="2">
                  <c:v>"has a strong sense of justice."</c:v>
                </c:pt>
                <c:pt idx="3">
                  <c:v>"takes the side of others even if he/she was not involved in the dispute."</c:v>
                </c:pt>
              </c:strCache>
            </c:strRef>
          </c:cat>
          <c:val>
            <c:numRef>
              <c:f>Tabelle1!$C$2:$C$7</c:f>
              <c:numCache>
                <c:formatCode>General</c:formatCode>
                <c:ptCount val="4"/>
                <c:pt idx="0">
                  <c:v>37.021276595744681</c:v>
                </c:pt>
                <c:pt idx="1">
                  <c:v>61.276595744680847</c:v>
                </c:pt>
                <c:pt idx="2" formatCode="####.00">
                  <c:v>78</c:v>
                </c:pt>
                <c:pt idx="3">
                  <c:v>79.574468089999996</c:v>
                </c:pt>
              </c:numCache>
            </c:numRef>
          </c:val>
          <c:extLst>
            <c:ext xmlns:c16="http://schemas.microsoft.com/office/drawing/2014/chart" uri="{C3380CC4-5D6E-409C-BE32-E72D297353CC}">
              <c16:uniqueId val="{00000001-D16F-46CF-BDB9-50092E61FB1C}"/>
            </c:ext>
          </c:extLst>
        </c:ser>
        <c:ser>
          <c:idx val="1"/>
          <c:order val="2"/>
          <c:tx>
            <c:strRef>
              <c:f>Tabelle1!$D$1</c:f>
              <c:strCache>
                <c:ptCount val="1"/>
                <c:pt idx="0">
                  <c:v>seldom or never read to them (n=155)</c:v>
                </c:pt>
              </c:strCache>
            </c:strRef>
          </c:tx>
          <c:spPr>
            <a:solidFill>
              <a:srgbClr val="D4004F"/>
            </a:solidFill>
            <a:ln>
              <a:solidFill>
                <a:srgbClr val="D4004F"/>
              </a:solidFill>
            </a:ln>
          </c:spPr>
          <c:invertIfNegative val="0"/>
          <c:dLbls>
            <c:numFmt formatCode="#,##0" sourceLinked="0"/>
            <c:spPr>
              <a:noFill/>
              <a:ln>
                <a:noFill/>
              </a:ln>
              <a:effectLst/>
            </c:spPr>
            <c:txPr>
              <a:bodyPr/>
              <a:lstStyle/>
              <a:p>
                <a:pPr>
                  <a:defRPr sz="10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4"/>
                <c:pt idx="0">
                  <c:v>"is concerned about how siblings, parents, or grandparents are doing."</c:v>
                </c:pt>
                <c:pt idx="1">
                  <c:v>"has sympathy for animals that are being mistreated."</c:v>
                </c:pt>
                <c:pt idx="2">
                  <c:v>"has a strong sense of justice."</c:v>
                </c:pt>
                <c:pt idx="3">
                  <c:v>"takes the side of others even if he/she was not involved in the dispute."</c:v>
                </c:pt>
              </c:strCache>
            </c:strRef>
          </c:cat>
          <c:val>
            <c:numRef>
              <c:f>Tabelle1!$D$2:$D$7</c:f>
              <c:numCache>
                <c:formatCode>General</c:formatCode>
                <c:ptCount val="4"/>
                <c:pt idx="0">
                  <c:v>28.387096774193548</c:v>
                </c:pt>
                <c:pt idx="1">
                  <c:v>24.516129032258064</c:v>
                </c:pt>
                <c:pt idx="2" formatCode="####.00">
                  <c:v>40</c:v>
                </c:pt>
                <c:pt idx="3">
                  <c:v>73</c:v>
                </c:pt>
              </c:numCache>
            </c:numRef>
          </c:val>
          <c:extLst>
            <c:ext xmlns:c16="http://schemas.microsoft.com/office/drawing/2014/chart" uri="{C3380CC4-5D6E-409C-BE32-E72D297353CC}">
              <c16:uniqueId val="{00000002-D16F-46CF-BDB9-50092E61FB1C}"/>
            </c:ext>
          </c:extLst>
        </c:ser>
        <c:dLbls>
          <c:showLegendKey val="0"/>
          <c:showVal val="0"/>
          <c:showCatName val="0"/>
          <c:showSerName val="0"/>
          <c:showPercent val="0"/>
          <c:showBubbleSize val="0"/>
        </c:dLbls>
        <c:gapWidth val="150"/>
        <c:overlap val="-5"/>
        <c:axId val="120329344"/>
        <c:axId val="120330880"/>
      </c:barChart>
      <c:catAx>
        <c:axId val="120329344"/>
        <c:scaling>
          <c:orientation val="maxMin"/>
        </c:scaling>
        <c:delete val="0"/>
        <c:axPos val="l"/>
        <c:numFmt formatCode="General" sourceLinked="1"/>
        <c:majorTickMark val="out"/>
        <c:minorTickMark val="none"/>
        <c:tickLblPos val="nextTo"/>
        <c:spPr>
          <a:ln>
            <a:noFill/>
          </a:ln>
        </c:spPr>
        <c:txPr>
          <a:bodyPr/>
          <a:lstStyle/>
          <a:p>
            <a:pPr algn="r">
              <a:lnSpc>
                <a:spcPts val="1200"/>
              </a:lnSpc>
              <a:defRPr sz="1000"/>
            </a:pPr>
            <a:endParaRPr lang="de-DE"/>
          </a:p>
        </c:txPr>
        <c:crossAx val="120330880"/>
        <c:crosses val="autoZero"/>
        <c:auto val="1"/>
        <c:lblAlgn val="ctr"/>
        <c:lblOffset val="100"/>
        <c:noMultiLvlLbl val="0"/>
      </c:catAx>
      <c:valAx>
        <c:axId val="120330880"/>
        <c:scaling>
          <c:orientation val="minMax"/>
          <c:max val="100"/>
        </c:scaling>
        <c:delete val="1"/>
        <c:axPos val="t"/>
        <c:numFmt formatCode="General" sourceLinked="1"/>
        <c:majorTickMark val="out"/>
        <c:minorTickMark val="none"/>
        <c:tickLblPos val="nextTo"/>
        <c:crossAx val="120329344"/>
        <c:crosses val="autoZero"/>
        <c:crossBetween val="between"/>
        <c:majorUnit val="10"/>
        <c:minorUnit val="0.5"/>
      </c:valAx>
      <c:spPr>
        <a:noFill/>
        <a:ln w="25408">
          <a:noFill/>
        </a:ln>
      </c:spPr>
    </c:plotArea>
    <c:legend>
      <c:legendPos val="r"/>
      <c:layout>
        <c:manualLayout>
          <c:xMode val="edge"/>
          <c:yMode val="edge"/>
          <c:x val="0.27474244358041178"/>
          <c:y val="0.9096939424422168"/>
          <c:w val="0.71647324641020094"/>
          <c:h val="9.0305993161582207E-2"/>
        </c:manualLayout>
      </c:layout>
      <c:overlay val="0"/>
      <c:txPr>
        <a:bodyPr/>
        <a:lstStyle/>
        <a:p>
          <a:pPr>
            <a:defRPr baseline="-10000"/>
          </a:pPr>
          <a:endParaRPr lang="de-DE"/>
        </a:p>
      </c:txPr>
    </c:legend>
    <c:plotVisOnly val="1"/>
    <c:dispBlanksAs val="gap"/>
    <c:showDLblsOverMax val="0"/>
  </c:chart>
  <c:txPr>
    <a:bodyPr/>
    <a:lstStyle/>
    <a:p>
      <a:pPr>
        <a:lnSpc>
          <a:spcPts val="1000"/>
        </a:lnSpc>
        <a:defRPr sz="1200">
          <a:solidFill>
            <a:srgbClr val="003770"/>
          </a:solidFill>
          <a:latin typeface="PoppinsDE Light" panose="02000000000000000000" pitchFamily="2" charset="0"/>
          <a:cs typeface="PoppinsDE Light" panose="02000000000000000000" pitchFamily="2" charset="0"/>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63069108008741"/>
          <c:y val="1.4239341532755787E-2"/>
          <c:w val="0.55336930891991254"/>
          <c:h val="0.86603455976826893"/>
        </c:manualLayout>
      </c:layout>
      <c:barChart>
        <c:barDir val="bar"/>
        <c:grouping val="clustered"/>
        <c:varyColors val="0"/>
        <c:ser>
          <c:idx val="0"/>
          <c:order val="0"/>
          <c:tx>
            <c:strRef>
              <c:f>Tabelle1!$B$1</c:f>
              <c:strCache>
                <c:ptCount val="1"/>
                <c:pt idx="0">
                  <c:v>Spalte2</c:v>
                </c:pt>
              </c:strCache>
            </c:strRef>
          </c:tx>
          <c:spPr>
            <a:solidFill>
              <a:schemeClr val="accent1"/>
            </a:solidFill>
            <a:effectLst>
              <a:outerShdw blurRad="39878" dist="22860" dir="5400000" algn="ctr"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0-9D88-40A6-97FA-A1FB6FB9CF26}"/>
              </c:ext>
            </c:extLst>
          </c:dPt>
          <c:dPt>
            <c:idx val="2"/>
            <c:invertIfNegative val="0"/>
            <c:bubble3D val="0"/>
            <c:extLst>
              <c:ext xmlns:c16="http://schemas.microsoft.com/office/drawing/2014/chart" uri="{C3380CC4-5D6E-409C-BE32-E72D297353CC}">
                <c16:uniqueId val="{00000001-9D88-40A6-97FA-A1FB6FB9CF26}"/>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3"/>
                <c:pt idx="0">
                  <c:v>"Reading aloud and telling stories enrich our daily lives."</c:v>
                </c:pt>
                <c:pt idx="1">
                  <c:v>"I enjoy the time reading aloud as much as my child does."</c:v>
                </c:pt>
                <c:pt idx="2">
                  <c:v>"When reading aloud we often realize how important our family is."</c:v>
                </c:pt>
              </c:strCache>
            </c:strRef>
          </c:cat>
          <c:val>
            <c:numRef>
              <c:f>Tabelle1!$B$2:$B$15</c:f>
            </c:numRef>
          </c:val>
          <c:extLst>
            <c:ext xmlns:c16="http://schemas.microsoft.com/office/drawing/2014/chart" uri="{C3380CC4-5D6E-409C-BE32-E72D297353CC}">
              <c16:uniqueId val="{00000002-9D88-40A6-97FA-A1FB6FB9CF26}"/>
            </c:ext>
          </c:extLst>
        </c:ser>
        <c:ser>
          <c:idx val="1"/>
          <c:order val="1"/>
          <c:tx>
            <c:strRef>
              <c:f>Tabelle1!$C$1</c:f>
              <c:strCache>
                <c:ptCount val="1"/>
                <c:pt idx="0">
                  <c:v>Spalte3</c:v>
                </c:pt>
              </c:strCache>
            </c:strRef>
          </c:tx>
          <c:invertIfNegative val="0"/>
          <c:cat>
            <c:strRef>
              <c:f>Tabelle1!$A$2:$A$15</c:f>
              <c:strCache>
                <c:ptCount val="3"/>
                <c:pt idx="0">
                  <c:v>"Reading aloud and telling stories enrich our daily lives."</c:v>
                </c:pt>
                <c:pt idx="1">
                  <c:v>"I enjoy the time reading aloud as much as my child does."</c:v>
                </c:pt>
                <c:pt idx="2">
                  <c:v>"When reading aloud we often realize how important our family is."</c:v>
                </c:pt>
              </c:strCache>
            </c:strRef>
          </c:cat>
          <c:val>
            <c:numRef>
              <c:f>Tabelle1!$C$2:$C$15</c:f>
            </c:numRef>
          </c:val>
          <c:extLst>
            <c:ext xmlns:c16="http://schemas.microsoft.com/office/drawing/2014/chart" uri="{C3380CC4-5D6E-409C-BE32-E72D297353CC}">
              <c16:uniqueId val="{00000003-9D88-40A6-97FA-A1FB6FB9CF26}"/>
            </c:ext>
          </c:extLst>
        </c:ser>
        <c:ser>
          <c:idx val="2"/>
          <c:order val="2"/>
          <c:tx>
            <c:strRef>
              <c:f>Tabelle1!$D$1</c:f>
              <c:strCache>
                <c:ptCount val="1"/>
                <c:pt idx="0">
                  <c:v>Spalte4</c:v>
                </c:pt>
              </c:strCache>
            </c:strRef>
          </c:tx>
          <c:spPr>
            <a:solidFill>
              <a:srgbClr val="003770"/>
            </a:solidFill>
            <a:ln>
              <a:solidFill>
                <a:srgbClr val="003770"/>
              </a:solidFill>
            </a:ln>
          </c:spPr>
          <c:invertIfNegative val="0"/>
          <c:dPt>
            <c:idx val="0"/>
            <c:invertIfNegative val="0"/>
            <c:bubble3D val="0"/>
            <c:extLst>
              <c:ext xmlns:c16="http://schemas.microsoft.com/office/drawing/2014/chart" uri="{C3380CC4-5D6E-409C-BE32-E72D297353CC}">
                <c16:uniqueId val="{00000004-9D88-40A6-97FA-A1FB6FB9CF26}"/>
              </c:ext>
            </c:extLst>
          </c:dPt>
          <c:dPt>
            <c:idx val="1"/>
            <c:invertIfNegative val="0"/>
            <c:bubble3D val="0"/>
            <c:extLst>
              <c:ext xmlns:c16="http://schemas.microsoft.com/office/drawing/2014/chart" uri="{C3380CC4-5D6E-409C-BE32-E72D297353CC}">
                <c16:uniqueId val="{00000005-9D88-40A6-97FA-A1FB6FB9CF26}"/>
              </c:ext>
            </c:extLst>
          </c:dPt>
          <c:dPt>
            <c:idx val="2"/>
            <c:invertIfNegative val="0"/>
            <c:bubble3D val="0"/>
            <c:extLst>
              <c:ext xmlns:c16="http://schemas.microsoft.com/office/drawing/2014/chart" uri="{C3380CC4-5D6E-409C-BE32-E72D297353CC}">
                <c16:uniqueId val="{00000006-9D88-40A6-97FA-A1FB6FB9CF26}"/>
              </c:ext>
            </c:extLst>
          </c:dPt>
          <c:dPt>
            <c:idx val="3"/>
            <c:invertIfNegative val="0"/>
            <c:bubble3D val="0"/>
            <c:extLst>
              <c:ext xmlns:c16="http://schemas.microsoft.com/office/drawing/2014/chart" uri="{C3380CC4-5D6E-409C-BE32-E72D297353CC}">
                <c16:uniqueId val="{00000007-9D88-40A6-97FA-A1FB6FB9CF26}"/>
              </c:ext>
            </c:extLst>
          </c:dPt>
          <c:dPt>
            <c:idx val="4"/>
            <c:invertIfNegative val="0"/>
            <c:bubble3D val="0"/>
            <c:extLst>
              <c:ext xmlns:c16="http://schemas.microsoft.com/office/drawing/2014/chart" uri="{C3380CC4-5D6E-409C-BE32-E72D297353CC}">
                <c16:uniqueId val="{00000008-9D88-40A6-97FA-A1FB6FB9CF26}"/>
              </c:ext>
            </c:extLst>
          </c:dPt>
          <c:dPt>
            <c:idx val="5"/>
            <c:invertIfNegative val="0"/>
            <c:bubble3D val="0"/>
            <c:extLst>
              <c:ext xmlns:c16="http://schemas.microsoft.com/office/drawing/2014/chart" uri="{C3380CC4-5D6E-409C-BE32-E72D297353CC}">
                <c16:uniqueId val="{00000009-9D88-40A6-97FA-A1FB6FB9CF26}"/>
              </c:ext>
            </c:extLst>
          </c:dPt>
          <c:dPt>
            <c:idx val="6"/>
            <c:invertIfNegative val="0"/>
            <c:bubble3D val="0"/>
            <c:extLst>
              <c:ext xmlns:c16="http://schemas.microsoft.com/office/drawing/2014/chart" uri="{C3380CC4-5D6E-409C-BE32-E72D297353CC}">
                <c16:uniqueId val="{0000000A-9D88-40A6-97FA-A1FB6FB9CF26}"/>
              </c:ext>
            </c:extLst>
          </c:dPt>
          <c:dPt>
            <c:idx val="7"/>
            <c:invertIfNegative val="0"/>
            <c:bubble3D val="0"/>
            <c:extLst>
              <c:ext xmlns:c16="http://schemas.microsoft.com/office/drawing/2014/chart" uri="{C3380CC4-5D6E-409C-BE32-E72D297353CC}">
                <c16:uniqueId val="{0000000B-9D88-40A6-97FA-A1FB6FB9CF26}"/>
              </c:ext>
            </c:extLst>
          </c:dPt>
          <c:dPt>
            <c:idx val="8"/>
            <c:invertIfNegative val="0"/>
            <c:bubble3D val="0"/>
            <c:extLst>
              <c:ext xmlns:c16="http://schemas.microsoft.com/office/drawing/2014/chart" uri="{C3380CC4-5D6E-409C-BE32-E72D297353CC}">
                <c16:uniqueId val="{0000000C-9D88-40A6-97FA-A1FB6FB9CF26}"/>
              </c:ext>
            </c:extLst>
          </c:dPt>
          <c:dPt>
            <c:idx val="9"/>
            <c:invertIfNegative val="0"/>
            <c:bubble3D val="0"/>
            <c:extLst>
              <c:ext xmlns:c16="http://schemas.microsoft.com/office/drawing/2014/chart" uri="{C3380CC4-5D6E-409C-BE32-E72D297353CC}">
                <c16:uniqueId val="{0000000D-9D88-40A6-97FA-A1FB6FB9CF26}"/>
              </c:ext>
            </c:extLst>
          </c:dPt>
          <c:dPt>
            <c:idx val="10"/>
            <c:invertIfNegative val="0"/>
            <c:bubble3D val="0"/>
            <c:extLst>
              <c:ext xmlns:c16="http://schemas.microsoft.com/office/drawing/2014/chart" uri="{C3380CC4-5D6E-409C-BE32-E72D297353CC}">
                <c16:uniqueId val="{0000000F-9D88-40A6-97FA-A1FB6FB9CF26}"/>
              </c:ext>
            </c:extLst>
          </c:dPt>
          <c:dPt>
            <c:idx val="11"/>
            <c:invertIfNegative val="0"/>
            <c:bubble3D val="0"/>
            <c:extLst>
              <c:ext xmlns:c16="http://schemas.microsoft.com/office/drawing/2014/chart" uri="{C3380CC4-5D6E-409C-BE32-E72D297353CC}">
                <c16:uniqueId val="{00000011-9D88-40A6-97FA-A1FB6FB9CF26}"/>
              </c:ext>
            </c:extLst>
          </c:dPt>
          <c:dPt>
            <c:idx val="12"/>
            <c:invertIfNegative val="0"/>
            <c:bubble3D val="0"/>
            <c:extLst>
              <c:ext xmlns:c16="http://schemas.microsoft.com/office/drawing/2014/chart" uri="{C3380CC4-5D6E-409C-BE32-E72D297353CC}">
                <c16:uniqueId val="{00000013-9D88-40A6-97FA-A1FB6FB9CF26}"/>
              </c:ext>
            </c:extLst>
          </c:dPt>
          <c:dLbls>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3"/>
                <c:pt idx="0">
                  <c:v>"Reading aloud and telling stories enrich our daily lives."</c:v>
                </c:pt>
                <c:pt idx="1">
                  <c:v>"I enjoy the time reading aloud as much as my child does."</c:v>
                </c:pt>
                <c:pt idx="2">
                  <c:v>"When reading aloud we often realize how important our family is."</c:v>
                </c:pt>
              </c:strCache>
            </c:strRef>
          </c:cat>
          <c:val>
            <c:numRef>
              <c:f>Tabelle1!$D$2:$D$15</c:f>
              <c:numCache>
                <c:formatCode>####.0</c:formatCode>
                <c:ptCount val="3"/>
                <c:pt idx="0">
                  <c:v>74.013921113689094</c:v>
                </c:pt>
                <c:pt idx="1">
                  <c:v>76</c:v>
                </c:pt>
                <c:pt idx="2">
                  <c:v>73</c:v>
                </c:pt>
              </c:numCache>
            </c:numRef>
          </c:val>
          <c:extLst>
            <c:ext xmlns:c16="http://schemas.microsoft.com/office/drawing/2014/chart" uri="{C3380CC4-5D6E-409C-BE32-E72D297353CC}">
              <c16:uniqueId val="{00000014-9D88-40A6-97FA-A1FB6FB9CF26}"/>
            </c:ext>
          </c:extLst>
        </c:ser>
        <c:dLbls>
          <c:showLegendKey val="0"/>
          <c:showVal val="0"/>
          <c:showCatName val="0"/>
          <c:showSerName val="0"/>
          <c:showPercent val="0"/>
          <c:showBubbleSize val="0"/>
        </c:dLbls>
        <c:gapWidth val="50"/>
        <c:axId val="145698176"/>
        <c:axId val="145699968"/>
      </c:barChart>
      <c:catAx>
        <c:axId val="145698176"/>
        <c:scaling>
          <c:orientation val="maxMin"/>
        </c:scaling>
        <c:delete val="0"/>
        <c:axPos val="l"/>
        <c:numFmt formatCode="General" sourceLinked="1"/>
        <c:majorTickMark val="out"/>
        <c:minorTickMark val="none"/>
        <c:tickLblPos val="nextTo"/>
        <c:spPr>
          <a:ln>
            <a:noFill/>
          </a:ln>
        </c:spPr>
        <c:txPr>
          <a:bodyPr/>
          <a:lstStyle/>
          <a:p>
            <a:pPr algn="r">
              <a:defRPr sz="1000" b="0">
                <a:solidFill>
                  <a:srgbClr val="001871"/>
                </a:solidFill>
                <a:latin typeface="PoppinsDE Light" panose="02000000000000000000" pitchFamily="2" charset="0"/>
                <a:cs typeface="PoppinsDE Light" panose="02000000000000000000" pitchFamily="2" charset="0"/>
              </a:defRPr>
            </a:pPr>
            <a:endParaRPr lang="de-DE"/>
          </a:p>
        </c:txPr>
        <c:crossAx val="145699968"/>
        <c:crosses val="autoZero"/>
        <c:auto val="1"/>
        <c:lblAlgn val="ctr"/>
        <c:lblOffset val="100"/>
        <c:noMultiLvlLbl val="0"/>
      </c:catAx>
      <c:valAx>
        <c:axId val="145699968"/>
        <c:scaling>
          <c:orientation val="minMax"/>
          <c:max val="100"/>
        </c:scaling>
        <c:delete val="1"/>
        <c:axPos val="t"/>
        <c:numFmt formatCode="####.0" sourceLinked="1"/>
        <c:majorTickMark val="out"/>
        <c:minorTickMark val="none"/>
        <c:tickLblPos val="nextTo"/>
        <c:crossAx val="145698176"/>
        <c:crosses val="autoZero"/>
        <c:crossBetween val="between"/>
      </c:valAx>
      <c:spPr>
        <a:noFill/>
        <a:ln w="25400">
          <a:noFill/>
        </a:ln>
      </c:spPr>
    </c:plotArea>
    <c:plotVisOnly val="1"/>
    <c:dispBlanksAs val="gap"/>
    <c:showDLblsOverMax val="0"/>
  </c:chart>
  <c:txPr>
    <a:bodyPr/>
    <a:lstStyle/>
    <a:p>
      <a:pPr>
        <a:defRPr sz="900" b="1">
          <a:solidFill>
            <a:schemeClr val="tx2"/>
          </a:solidFill>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08121348260908"/>
          <c:y val="5.0940289647293381E-4"/>
          <c:w val="0.69891878651739092"/>
          <c:h val="0.99949063110671477"/>
        </c:manualLayout>
      </c:layout>
      <c:barChart>
        <c:barDir val="bar"/>
        <c:grouping val="clustered"/>
        <c:varyColors val="0"/>
        <c:ser>
          <c:idx val="0"/>
          <c:order val="0"/>
          <c:tx>
            <c:strRef>
              <c:f>Tabelle1!$B$1</c:f>
              <c:strCache>
                <c:ptCount val="1"/>
                <c:pt idx="0">
                  <c:v>High level of education in the household (n=204)</c:v>
                </c:pt>
              </c:strCache>
            </c:strRef>
          </c:tx>
          <c:spPr>
            <a:solidFill>
              <a:srgbClr val="003770"/>
            </a:solidFill>
            <a:ln>
              <a:solidFill>
                <a:srgbClr val="003770"/>
              </a:solidFill>
            </a:ln>
            <a:effectLst/>
          </c:spPr>
          <c:invertIfNegative val="0"/>
          <c:dPt>
            <c:idx val="0"/>
            <c:invertIfNegative val="0"/>
            <c:bubble3D val="0"/>
            <c:extLst>
              <c:ext xmlns:c16="http://schemas.microsoft.com/office/drawing/2014/chart" uri="{C3380CC4-5D6E-409C-BE32-E72D297353CC}">
                <c16:uniqueId val="{00000001-5C05-4949-8227-C9D4FE674F9A}"/>
              </c:ext>
            </c:extLst>
          </c:dPt>
          <c:dPt>
            <c:idx val="1"/>
            <c:invertIfNegative val="0"/>
            <c:bubble3D val="0"/>
            <c:extLst>
              <c:ext xmlns:c16="http://schemas.microsoft.com/office/drawing/2014/chart" uri="{C3380CC4-5D6E-409C-BE32-E72D297353CC}">
                <c16:uniqueId val="{00000003-5C05-4949-8227-C9D4FE674F9A}"/>
              </c:ext>
            </c:extLst>
          </c:dPt>
          <c:dPt>
            <c:idx val="2"/>
            <c:invertIfNegative val="0"/>
            <c:bubble3D val="0"/>
            <c:extLst>
              <c:ext xmlns:c16="http://schemas.microsoft.com/office/drawing/2014/chart" uri="{C3380CC4-5D6E-409C-BE32-E72D297353CC}">
                <c16:uniqueId val="{00000005-5C05-4949-8227-C9D4FE674F9A}"/>
              </c:ext>
            </c:extLst>
          </c:dPt>
          <c:dLbls>
            <c:dLbl>
              <c:idx val="0"/>
              <c:numFmt formatCode="#,##0" sourceLinked="0"/>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tx>
                <c:rich>
                  <a:bodyPr/>
                  <a:lstStyle/>
                  <a:p>
                    <a:pPr>
                      <a:defRPr/>
                    </a:pPr>
                    <a:r>
                      <a:rPr lang="en-US" dirty="0"/>
                      <a:t>155 Kinder </a:t>
                    </a:r>
                  </a:p>
                </c:rich>
              </c:tx>
              <c:numFmt formatCode="#,##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05-4949-8227-C9D4FE674F9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(almost) always enjoy(ed) being read to</c:v>
                </c:pt>
                <c:pt idx="1">
                  <c:v>sometimes don't/didn't like being read to</c:v>
                </c:pt>
              </c:strCache>
            </c:strRef>
          </c:cat>
          <c:val>
            <c:numRef>
              <c:f>Tabelle1!$B$2:$B$3</c:f>
              <c:numCache>
                <c:formatCode>General</c:formatCode>
                <c:ptCount val="2"/>
                <c:pt idx="0" formatCode="####.0">
                  <c:v>94.1</c:v>
                </c:pt>
                <c:pt idx="1">
                  <c:v>5.9</c:v>
                </c:pt>
              </c:numCache>
            </c:numRef>
          </c:val>
          <c:extLst>
            <c:ext xmlns:c16="http://schemas.microsoft.com/office/drawing/2014/chart" uri="{C3380CC4-5D6E-409C-BE32-E72D297353CC}">
              <c16:uniqueId val="{00000006-5C05-4949-8227-C9D4FE674F9A}"/>
            </c:ext>
          </c:extLst>
        </c:ser>
        <c:ser>
          <c:idx val="1"/>
          <c:order val="1"/>
          <c:tx>
            <c:strRef>
              <c:f>Tabelle1!$C$1</c:f>
              <c:strCache>
                <c:ptCount val="1"/>
                <c:pt idx="0">
                  <c:v>Moderate level of education in the household (n=175)</c:v>
                </c:pt>
              </c:strCache>
            </c:strRef>
          </c:tx>
          <c:spPr>
            <a:solidFill>
              <a:srgbClr val="FFC000"/>
            </a:solidFill>
            <a:ln>
              <a:solidFill>
                <a:srgbClr val="FFC000"/>
              </a:solidFill>
            </a:ln>
            <a:effectLst/>
          </c:spPr>
          <c:invertIfNegative val="0"/>
          <c:dPt>
            <c:idx val="0"/>
            <c:invertIfNegative val="0"/>
            <c:bubble3D val="0"/>
            <c:extLst>
              <c:ext xmlns:c16="http://schemas.microsoft.com/office/drawing/2014/chart" uri="{C3380CC4-5D6E-409C-BE32-E72D297353CC}">
                <c16:uniqueId val="{00000003-1594-49BC-BB6E-27F0B5CE1330}"/>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Tabelle1!$A$2:$A$3</c:f>
              <c:strCache>
                <c:ptCount val="2"/>
                <c:pt idx="0">
                  <c:v>(almost) always enjoy(ed) being read to</c:v>
                </c:pt>
                <c:pt idx="1">
                  <c:v>sometimes don't/didn't like being read to</c:v>
                </c:pt>
              </c:strCache>
            </c:strRef>
          </c:cat>
          <c:val>
            <c:numRef>
              <c:f>Tabelle1!$C$2:$C$3</c:f>
              <c:numCache>
                <c:formatCode>General</c:formatCode>
                <c:ptCount val="2"/>
                <c:pt idx="0" formatCode="####.0">
                  <c:v>90.3</c:v>
                </c:pt>
                <c:pt idx="1">
                  <c:v>9.6999999999999993</c:v>
                </c:pt>
              </c:numCache>
            </c:numRef>
          </c:val>
          <c:extLst>
            <c:ext xmlns:c16="http://schemas.microsoft.com/office/drawing/2014/chart" uri="{C3380CC4-5D6E-409C-BE32-E72D297353CC}">
              <c16:uniqueId val="{00000000-65C1-4A75-BAF2-0EC502475015}"/>
            </c:ext>
          </c:extLst>
        </c:ser>
        <c:ser>
          <c:idx val="2"/>
          <c:order val="2"/>
          <c:tx>
            <c:strRef>
              <c:f>Tabelle1!$D$1</c:f>
              <c:strCache>
                <c:ptCount val="1"/>
                <c:pt idx="0">
                  <c:v>Low level of education in the household (n=110)</c:v>
                </c:pt>
              </c:strCache>
            </c:strRef>
          </c:tx>
          <c:spPr>
            <a:solidFill>
              <a:srgbClr val="D4004F"/>
            </a:solidFill>
            <a:ln>
              <a:solidFill>
                <a:srgbClr val="D4004F"/>
              </a:solid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Tabelle1!$A$2:$A$3</c:f>
              <c:strCache>
                <c:ptCount val="2"/>
                <c:pt idx="0">
                  <c:v>(almost) always enjoy(ed) being read to</c:v>
                </c:pt>
                <c:pt idx="1">
                  <c:v>sometimes don't/didn't like being read to</c:v>
                </c:pt>
              </c:strCache>
            </c:strRef>
          </c:cat>
          <c:val>
            <c:numRef>
              <c:f>Tabelle1!$D$2:$D$3</c:f>
              <c:numCache>
                <c:formatCode>0.00</c:formatCode>
                <c:ptCount val="2"/>
                <c:pt idx="0">
                  <c:v>85.5</c:v>
                </c:pt>
                <c:pt idx="1">
                  <c:v>14.5</c:v>
                </c:pt>
              </c:numCache>
            </c:numRef>
          </c:val>
          <c:extLst>
            <c:ext xmlns:c16="http://schemas.microsoft.com/office/drawing/2014/chart" uri="{C3380CC4-5D6E-409C-BE32-E72D297353CC}">
              <c16:uniqueId val="{00000000-CB96-43D7-80E2-77B4D430AB9D}"/>
            </c:ext>
          </c:extLst>
        </c:ser>
        <c:dLbls>
          <c:showLegendKey val="0"/>
          <c:showVal val="0"/>
          <c:showCatName val="0"/>
          <c:showSerName val="0"/>
          <c:showPercent val="0"/>
          <c:showBubbleSize val="0"/>
        </c:dLbls>
        <c:gapWidth val="50"/>
        <c:overlap val="-5"/>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lnSpc>
                <a:spcPts val="1500"/>
              </a:lnSpc>
              <a:defRPr sz="1500">
                <a:solidFill>
                  <a:srgbClr val="003770"/>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 sourceLinked="1"/>
        <c:majorTickMark val="out"/>
        <c:minorTickMark val="none"/>
        <c:tickLblPos val="nextTo"/>
        <c:crossAx val="151766144"/>
        <c:crosses val="autoZero"/>
        <c:crossBetween val="between"/>
        <c:majorUnit val="10"/>
      </c:valAx>
      <c:spPr>
        <a:noFill/>
        <a:ln w="25390">
          <a:noFill/>
        </a:ln>
      </c:spPr>
    </c:plotArea>
    <c:legend>
      <c:legendPos val="b"/>
      <c:layout>
        <c:manualLayout>
          <c:xMode val="edge"/>
          <c:yMode val="edge"/>
          <c:x val="0.64190995662719696"/>
          <c:y val="0.82171884275489759"/>
          <c:w val="0.35657259268995012"/>
          <c:h val="0.17828115724510255"/>
        </c:manualLayout>
      </c:layout>
      <c:overlay val="0"/>
      <c:txPr>
        <a:bodyPr/>
        <a:lstStyle/>
        <a:p>
          <a:pPr>
            <a:lnSpc>
              <a:spcPts val="1300"/>
            </a:lnSpc>
            <a:defRPr/>
          </a:pPr>
          <a:endParaRPr lang="de-DE"/>
        </a:p>
      </c:txPr>
    </c:legend>
    <c:plotVisOnly val="1"/>
    <c:dispBlanksAs val="gap"/>
    <c:showDLblsOverMax val="0"/>
  </c:chart>
  <c:txPr>
    <a:bodyPr/>
    <a:lstStyle/>
    <a:p>
      <a:pPr>
        <a:defRPr sz="1200" baseline="-10000">
          <a:solidFill>
            <a:srgbClr val="002060"/>
          </a:solidFill>
          <a:latin typeface="PoppinsDE Light" panose="02000000000000000000" pitchFamily="2" charset="0"/>
          <a:cs typeface="PoppinsDE Light" panose="02000000000000000000" pitchFamily="2" charset="0"/>
        </a:defRPr>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22247977728128"/>
          <c:y val="0"/>
          <c:w val="0.69891878651739092"/>
          <c:h val="0.99949063110671477"/>
        </c:manualLayout>
      </c:layout>
      <c:barChart>
        <c:barDir val="bar"/>
        <c:grouping val="clustered"/>
        <c:varyColors val="0"/>
        <c:ser>
          <c:idx val="0"/>
          <c:order val="0"/>
          <c:tx>
            <c:strRef>
              <c:f>Tabelle1!$B$1</c:f>
              <c:strCache>
                <c:ptCount val="1"/>
                <c:pt idx="0">
                  <c:v>Daily</c:v>
                </c:pt>
              </c:strCache>
            </c:strRef>
          </c:tx>
          <c:spPr>
            <a:solidFill>
              <a:srgbClr val="003770"/>
            </a:solidFill>
            <a:ln>
              <a:solidFill>
                <a:srgbClr val="003770"/>
              </a:solidFill>
            </a:ln>
            <a:effectLst/>
          </c:spPr>
          <c:invertIfNegative val="0"/>
          <c:dPt>
            <c:idx val="0"/>
            <c:invertIfNegative val="0"/>
            <c:bubble3D val="0"/>
            <c:extLst>
              <c:ext xmlns:c16="http://schemas.microsoft.com/office/drawing/2014/chart" uri="{C3380CC4-5D6E-409C-BE32-E72D297353CC}">
                <c16:uniqueId val="{00000001-5C05-4949-8227-C9D4FE674F9A}"/>
              </c:ext>
            </c:extLst>
          </c:dPt>
          <c:dPt>
            <c:idx val="1"/>
            <c:invertIfNegative val="0"/>
            <c:bubble3D val="0"/>
            <c:extLst>
              <c:ext xmlns:c16="http://schemas.microsoft.com/office/drawing/2014/chart" uri="{C3380CC4-5D6E-409C-BE32-E72D297353CC}">
                <c16:uniqueId val="{00000003-5C05-4949-8227-C9D4FE674F9A}"/>
              </c:ext>
            </c:extLst>
          </c:dPt>
          <c:dPt>
            <c:idx val="2"/>
            <c:invertIfNegative val="0"/>
            <c:bubble3D val="0"/>
            <c:extLst>
              <c:ext xmlns:c16="http://schemas.microsoft.com/office/drawing/2014/chart" uri="{C3380CC4-5D6E-409C-BE32-E72D297353CC}">
                <c16:uniqueId val="{00000005-5C05-4949-8227-C9D4FE674F9A}"/>
              </c:ext>
            </c:extLst>
          </c:dPt>
          <c:dLbls>
            <c:dLbl>
              <c:idx val="0"/>
              <c:numFmt formatCode="#,##0" sourceLinked="0"/>
              <c:spPr/>
              <c:txPr>
                <a:bodyPr lIns="38100" tIns="19050" rIns="38100" bIns="19050">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tx>
                <c:rich>
                  <a:bodyPr/>
                  <a:lstStyle/>
                  <a:p>
                    <a:pPr>
                      <a:defRPr sz="1000" b="0">
                        <a:solidFill>
                          <a:srgbClr val="003770"/>
                        </a:solidFill>
                        <a:latin typeface="PoppinsDE Light" panose="02000000000000000000" pitchFamily="2" charset="0"/>
                        <a:cs typeface="PoppinsDE Light" panose="02000000000000000000" pitchFamily="2" charset="0"/>
                      </a:defRPr>
                    </a:pPr>
                    <a:r>
                      <a:rPr lang="en-US" sz="1000" b="0" dirty="0">
                        <a:solidFill>
                          <a:srgbClr val="003770"/>
                        </a:solidFill>
                        <a:latin typeface="PoppinsDE Light" panose="02000000000000000000" pitchFamily="2" charset="0"/>
                        <a:cs typeface="PoppinsDE Light" panose="02000000000000000000" pitchFamily="2" charset="0"/>
                      </a:rPr>
                      <a:t>155</a:t>
                    </a:r>
                    <a:r>
                      <a:rPr lang="en-US" sz="1000" b="0" baseline="0" dirty="0">
                        <a:solidFill>
                          <a:srgbClr val="003770"/>
                        </a:solidFill>
                        <a:latin typeface="PoppinsDE Light" panose="02000000000000000000" pitchFamily="2" charset="0"/>
                        <a:cs typeface="PoppinsDE Light" panose="02000000000000000000" pitchFamily="2" charset="0"/>
                      </a:rPr>
                      <a:t> Kinder </a:t>
                    </a:r>
                    <a:endParaRPr lang="en-US" sz="1000" b="0" dirty="0">
                      <a:solidFill>
                        <a:srgbClr val="003770"/>
                      </a:solidFill>
                      <a:latin typeface="PoppinsDE Light" panose="02000000000000000000" pitchFamily="2" charset="0"/>
                      <a:cs typeface="PoppinsDE Light" panose="02000000000000000000" pitchFamily="2" charset="0"/>
                    </a:endParaRPr>
                  </a:p>
                </c:rich>
              </c:tx>
              <c:numFmt formatCode="#,##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05-4949-8227-C9D4FE674F9A}"/>
                </c:ext>
              </c:extLst>
            </c:dLbl>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(almost) always enjoy(ed) being read to</c:v>
                </c:pt>
                <c:pt idx="1">
                  <c:v>sometimes don't/didn't like being read to</c:v>
                </c:pt>
              </c:strCache>
            </c:strRef>
          </c:cat>
          <c:val>
            <c:numRef>
              <c:f>Tabelle1!$B$2:$B$3</c:f>
              <c:numCache>
                <c:formatCode>0.00</c:formatCode>
                <c:ptCount val="2"/>
                <c:pt idx="0">
                  <c:v>93.9</c:v>
                </c:pt>
                <c:pt idx="1">
                  <c:v>6.1</c:v>
                </c:pt>
              </c:numCache>
            </c:numRef>
          </c:val>
          <c:extLst>
            <c:ext xmlns:c16="http://schemas.microsoft.com/office/drawing/2014/chart" uri="{C3380CC4-5D6E-409C-BE32-E72D297353CC}">
              <c16:uniqueId val="{00000006-5C05-4949-8227-C9D4FE674F9A}"/>
            </c:ext>
          </c:extLst>
        </c:ser>
        <c:ser>
          <c:idx val="1"/>
          <c:order val="1"/>
          <c:tx>
            <c:strRef>
              <c:f>Tabelle1!$C$1</c:f>
              <c:strCache>
                <c:ptCount val="1"/>
                <c:pt idx="0">
                  <c:v>At least 1x per week</c:v>
                </c:pt>
              </c:strCache>
            </c:strRef>
          </c:tx>
          <c:spPr>
            <a:solidFill>
              <a:srgbClr val="FFC000"/>
            </a:solidFill>
            <a:ln>
              <a:solidFill>
                <a:srgbClr val="FFC000"/>
              </a:solidFill>
            </a:ln>
            <a:effectLst/>
          </c:spPr>
          <c:invertIfNegative val="0"/>
          <c:dPt>
            <c:idx val="0"/>
            <c:invertIfNegative val="0"/>
            <c:bubble3D val="0"/>
            <c:extLst>
              <c:ext xmlns:c16="http://schemas.microsoft.com/office/drawing/2014/chart" uri="{C3380CC4-5D6E-409C-BE32-E72D297353CC}">
                <c16:uniqueId val="{00000003-4EC6-48EA-8A9B-886E3F374DDE}"/>
              </c:ext>
            </c:extLst>
          </c:dPt>
          <c:dLbls>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Tabelle1!$A$2:$A$3</c:f>
              <c:strCache>
                <c:ptCount val="2"/>
                <c:pt idx="0">
                  <c:v>(almost) always enjoy(ed) being read to</c:v>
                </c:pt>
                <c:pt idx="1">
                  <c:v>sometimes don't/didn't like being read to</c:v>
                </c:pt>
              </c:strCache>
            </c:strRef>
          </c:cat>
          <c:val>
            <c:numRef>
              <c:f>Tabelle1!$C$2:$C$3</c:f>
              <c:numCache>
                <c:formatCode>General</c:formatCode>
                <c:ptCount val="2"/>
                <c:pt idx="0" formatCode="####.0">
                  <c:v>91.7</c:v>
                </c:pt>
                <c:pt idx="1">
                  <c:v>8.3000000000000007</c:v>
                </c:pt>
              </c:numCache>
            </c:numRef>
          </c:val>
          <c:extLst>
            <c:ext xmlns:c16="http://schemas.microsoft.com/office/drawing/2014/chart" uri="{C3380CC4-5D6E-409C-BE32-E72D297353CC}">
              <c16:uniqueId val="{00000000-65C1-4A75-BAF2-0EC502475015}"/>
            </c:ext>
          </c:extLst>
        </c:ser>
        <c:ser>
          <c:idx val="2"/>
          <c:order val="2"/>
          <c:tx>
            <c:strRef>
              <c:f>Tabelle1!$D$1</c:f>
              <c:strCache>
                <c:ptCount val="1"/>
                <c:pt idx="0">
                  <c:v>Less than 1x per week</c:v>
                </c:pt>
              </c:strCache>
            </c:strRef>
          </c:tx>
          <c:spPr>
            <a:solidFill>
              <a:srgbClr val="D4004F"/>
            </a:solidFill>
            <a:ln>
              <a:solidFill>
                <a:srgbClr val="D4004F"/>
              </a:solidFill>
            </a:ln>
            <a:effectLst/>
          </c:spPr>
          <c:invertIfNegative val="0"/>
          <c:dLbls>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Tabelle1!$A$2:$A$3</c:f>
              <c:strCache>
                <c:ptCount val="2"/>
                <c:pt idx="0">
                  <c:v>(almost) always enjoy(ed) being read to</c:v>
                </c:pt>
                <c:pt idx="1">
                  <c:v>sometimes don't/didn't like being read to</c:v>
                </c:pt>
              </c:strCache>
            </c:strRef>
          </c:cat>
          <c:val>
            <c:numRef>
              <c:f>Tabelle1!$D$2:$D$3</c:f>
              <c:numCache>
                <c:formatCode>General</c:formatCode>
                <c:ptCount val="2"/>
                <c:pt idx="0" formatCode="####.0">
                  <c:v>72.099999999999994</c:v>
                </c:pt>
                <c:pt idx="1">
                  <c:v>27.9</c:v>
                </c:pt>
              </c:numCache>
            </c:numRef>
          </c:val>
          <c:extLst>
            <c:ext xmlns:c16="http://schemas.microsoft.com/office/drawing/2014/chart" uri="{C3380CC4-5D6E-409C-BE32-E72D297353CC}">
              <c16:uniqueId val="{00000000-CB96-43D7-80E2-77B4D430AB9D}"/>
            </c:ext>
          </c:extLst>
        </c:ser>
        <c:dLbls>
          <c:showLegendKey val="0"/>
          <c:showVal val="0"/>
          <c:showCatName val="0"/>
          <c:showSerName val="0"/>
          <c:showPercent val="0"/>
          <c:showBubbleSize val="0"/>
        </c:dLbls>
        <c:gapWidth val="50"/>
        <c:overlap val="-5"/>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defRPr sz="1000" b="0">
                <a:solidFill>
                  <a:srgbClr val="001871"/>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00" sourceLinked="1"/>
        <c:majorTickMark val="out"/>
        <c:minorTickMark val="none"/>
        <c:tickLblPos val="nextTo"/>
        <c:crossAx val="151766144"/>
        <c:crosses val="autoZero"/>
        <c:crossBetween val="between"/>
        <c:majorUnit val="10"/>
      </c:valAx>
      <c:spPr>
        <a:noFill/>
        <a:ln w="25390">
          <a:noFill/>
        </a:ln>
      </c:spPr>
    </c:plotArea>
    <c:legend>
      <c:legendPos val="b"/>
      <c:layout>
        <c:manualLayout>
          <c:xMode val="edge"/>
          <c:yMode val="edge"/>
          <c:x val="0.78303287013250811"/>
          <c:y val="0.83878854403512504"/>
          <c:w val="0.21696712986749186"/>
          <c:h val="0.16121145596487493"/>
        </c:manualLayout>
      </c:layout>
      <c:overlay val="0"/>
      <c:txPr>
        <a:bodyPr/>
        <a:lstStyle/>
        <a:p>
          <a:pPr>
            <a:defRPr sz="1200" b="0" baseline="-10000">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200">
          <a:solidFill>
            <a:srgbClr val="002060"/>
          </a:solidFill>
        </a:defRPr>
      </a:pPr>
      <a:endParaRPr lang="de-DE"/>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75040923374716"/>
          <c:y val="5.0940289647293381E-4"/>
          <c:w val="0.59573211727698294"/>
          <c:h val="0.99949063110671477"/>
        </c:manualLayout>
      </c:layout>
      <c:barChart>
        <c:barDir val="bar"/>
        <c:grouping val="clustered"/>
        <c:varyColors val="0"/>
        <c:ser>
          <c:idx val="0"/>
          <c:order val="0"/>
          <c:tx>
            <c:strRef>
              <c:f>Tabelle1!$B$1</c:f>
              <c:strCache>
                <c:ptCount val="1"/>
                <c:pt idx="0">
                  <c:v>Daily (n=148)</c:v>
                </c:pt>
              </c:strCache>
            </c:strRef>
          </c:tx>
          <c:spPr>
            <a:solidFill>
              <a:srgbClr val="003770"/>
            </a:solidFill>
            <a:ln>
              <a:noFill/>
            </a:ln>
            <a:effectLst/>
          </c:spPr>
          <c:invertIfNegative val="0"/>
          <c:dPt>
            <c:idx val="0"/>
            <c:invertIfNegative val="0"/>
            <c:bubble3D val="0"/>
            <c:extLst>
              <c:ext xmlns:c16="http://schemas.microsoft.com/office/drawing/2014/chart" uri="{C3380CC4-5D6E-409C-BE32-E72D297353CC}">
                <c16:uniqueId val="{00000001-5C05-4949-8227-C9D4FE674F9A}"/>
              </c:ext>
            </c:extLst>
          </c:dPt>
          <c:dPt>
            <c:idx val="1"/>
            <c:invertIfNegative val="0"/>
            <c:bubble3D val="0"/>
            <c:extLst>
              <c:ext xmlns:c16="http://schemas.microsoft.com/office/drawing/2014/chart" uri="{C3380CC4-5D6E-409C-BE32-E72D297353CC}">
                <c16:uniqueId val="{00000003-5C05-4949-8227-C9D4FE674F9A}"/>
              </c:ext>
            </c:extLst>
          </c:dPt>
          <c:dPt>
            <c:idx val="2"/>
            <c:invertIfNegative val="0"/>
            <c:bubble3D val="0"/>
            <c:extLst>
              <c:ext xmlns:c16="http://schemas.microsoft.com/office/drawing/2014/chart" uri="{C3380CC4-5D6E-409C-BE32-E72D297353CC}">
                <c16:uniqueId val="{00000005-5C05-4949-8227-C9D4FE674F9A}"/>
              </c:ext>
            </c:extLst>
          </c:dPt>
          <c:dLbls>
            <c:dLbl>
              <c:idx val="0"/>
              <c:numFmt formatCode="#,##0" sourceLinked="0"/>
              <c:spPr/>
              <c:txPr>
                <a:bodyPr lIns="38100" tIns="19050" rIns="38100" bIns="19050">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C05-4949-8227-C9D4FE674F9A}"/>
                </c:ext>
              </c:extLst>
            </c:dLbl>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Tabelle1!$A$2:$A$5</c:f>
              <c:strCache>
                <c:ptCount val="1"/>
                <c:pt idx="0">
                  <c:v>"That I am read to more often."</c:v>
                </c:pt>
              </c:strCache>
            </c:strRef>
          </c:cat>
          <c:val>
            <c:numRef>
              <c:f>Tabelle1!$B$2:$B$5</c:f>
              <c:numCache>
                <c:formatCode>General</c:formatCode>
                <c:ptCount val="1"/>
                <c:pt idx="0">
                  <c:v>16.899999999999999</c:v>
                </c:pt>
              </c:numCache>
            </c:numRef>
          </c:val>
          <c:extLst>
            <c:ext xmlns:c16="http://schemas.microsoft.com/office/drawing/2014/chart" uri="{C3380CC4-5D6E-409C-BE32-E72D297353CC}">
              <c16:uniqueId val="{00000006-5C05-4949-8227-C9D4FE674F9A}"/>
            </c:ext>
          </c:extLst>
        </c:ser>
        <c:ser>
          <c:idx val="1"/>
          <c:order val="1"/>
          <c:tx>
            <c:strRef>
              <c:f>Tabelle1!$C$1</c:f>
              <c:strCache>
                <c:ptCount val="1"/>
                <c:pt idx="0">
                  <c:v>Several times a week (n=224)</c:v>
                </c:pt>
              </c:strCache>
            </c:strRef>
          </c:tx>
          <c:spPr>
            <a:solidFill>
              <a:srgbClr val="6687A9"/>
            </a:solidFill>
            <a:ln>
              <a:solidFill>
                <a:srgbClr val="6687A9"/>
              </a:solidFill>
            </a:ln>
            <a:effectLst/>
          </c:spPr>
          <c:invertIfNegative val="0"/>
          <c:dLbls>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Tabelle1!$A$2:$A$5</c:f>
              <c:strCache>
                <c:ptCount val="1"/>
                <c:pt idx="0">
                  <c:v>"That I am read to more often."</c:v>
                </c:pt>
              </c:strCache>
            </c:strRef>
          </c:cat>
          <c:val>
            <c:numRef>
              <c:f>Tabelle1!$C$2:$C$5</c:f>
              <c:numCache>
                <c:formatCode>General</c:formatCode>
                <c:ptCount val="1"/>
                <c:pt idx="0">
                  <c:v>33</c:v>
                </c:pt>
              </c:numCache>
            </c:numRef>
          </c:val>
          <c:extLst>
            <c:ext xmlns:c16="http://schemas.microsoft.com/office/drawing/2014/chart" uri="{C3380CC4-5D6E-409C-BE32-E72D297353CC}">
              <c16:uniqueId val="{00000003-9BE9-47CC-979D-22137DEF407F}"/>
            </c:ext>
          </c:extLst>
        </c:ser>
        <c:ser>
          <c:idx val="2"/>
          <c:order val="2"/>
          <c:tx>
            <c:strRef>
              <c:f>Tabelle1!$D$1</c:f>
              <c:strCache>
                <c:ptCount val="1"/>
                <c:pt idx="0">
                  <c:v>1x per week (n=76)</c:v>
                </c:pt>
              </c:strCache>
            </c:strRef>
          </c:tx>
          <c:spPr>
            <a:solidFill>
              <a:srgbClr val="FFC000"/>
            </a:solidFill>
            <a:ln>
              <a:solidFill>
                <a:srgbClr val="FFC000"/>
              </a:solidFill>
            </a:ln>
            <a:effectLst/>
          </c:spPr>
          <c:invertIfNegative val="0"/>
          <c:dLbls>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Tabelle1!$A$2:$A$5</c:f>
              <c:strCache>
                <c:ptCount val="1"/>
                <c:pt idx="0">
                  <c:v>"That I am read to more often."</c:v>
                </c:pt>
              </c:strCache>
            </c:strRef>
          </c:cat>
          <c:val>
            <c:numRef>
              <c:f>Tabelle1!$D$2:$D$5</c:f>
              <c:numCache>
                <c:formatCode>General</c:formatCode>
                <c:ptCount val="1"/>
                <c:pt idx="0">
                  <c:v>34.200000000000003</c:v>
                </c:pt>
              </c:numCache>
            </c:numRef>
          </c:val>
          <c:extLst>
            <c:ext xmlns:c16="http://schemas.microsoft.com/office/drawing/2014/chart" uri="{C3380CC4-5D6E-409C-BE32-E72D297353CC}">
              <c16:uniqueId val="{00000004-9BE9-47CC-979D-22137DEF407F}"/>
            </c:ext>
          </c:extLst>
        </c:ser>
        <c:ser>
          <c:idx val="3"/>
          <c:order val="3"/>
          <c:tx>
            <c:strRef>
              <c:f>Tabelle1!$E$1</c:f>
              <c:strCache>
                <c:ptCount val="1"/>
                <c:pt idx="0">
                  <c:v>Seldom or never (n=43)</c:v>
                </c:pt>
              </c:strCache>
            </c:strRef>
          </c:tx>
          <c:spPr>
            <a:solidFill>
              <a:srgbClr val="D4004F"/>
            </a:solidFill>
            <a:ln>
              <a:solidFill>
                <a:srgbClr val="FF0000"/>
              </a:solidFill>
            </a:ln>
            <a:effectLst/>
          </c:spPr>
          <c:invertIfNegative val="0"/>
          <c:dLbls>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Tabelle1!$A$2:$A$5</c:f>
              <c:strCache>
                <c:ptCount val="1"/>
                <c:pt idx="0">
                  <c:v>"That I am read to more often."</c:v>
                </c:pt>
              </c:strCache>
            </c:strRef>
          </c:cat>
          <c:val>
            <c:numRef>
              <c:f>Tabelle1!$E$2:$E$5</c:f>
              <c:numCache>
                <c:formatCode>0.0</c:formatCode>
                <c:ptCount val="1"/>
                <c:pt idx="0">
                  <c:v>48.8</c:v>
                </c:pt>
              </c:numCache>
            </c:numRef>
          </c:val>
          <c:extLst>
            <c:ext xmlns:c16="http://schemas.microsoft.com/office/drawing/2014/chart" uri="{C3380CC4-5D6E-409C-BE32-E72D297353CC}">
              <c16:uniqueId val="{00000000-0135-48AC-B227-C088021D89B7}"/>
            </c:ext>
          </c:extLst>
        </c:ser>
        <c:dLbls>
          <c:showLegendKey val="0"/>
          <c:showVal val="0"/>
          <c:showCatName val="0"/>
          <c:showSerName val="0"/>
          <c:showPercent val="0"/>
          <c:showBubbleSize val="0"/>
        </c:dLbls>
        <c:gapWidth val="225"/>
        <c:overlap val="-5"/>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defRPr sz="1200" b="0">
                <a:solidFill>
                  <a:srgbClr val="001871"/>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General" sourceLinked="1"/>
        <c:majorTickMark val="out"/>
        <c:minorTickMark val="none"/>
        <c:tickLblPos val="nextTo"/>
        <c:crossAx val="151766144"/>
        <c:crosses val="autoZero"/>
        <c:crossBetween val="between"/>
        <c:majorUnit val="10"/>
      </c:valAx>
      <c:spPr>
        <a:noFill/>
        <a:ln w="25390">
          <a:noFill/>
        </a:ln>
      </c:spPr>
    </c:plotArea>
    <c:legend>
      <c:legendPos val="r"/>
      <c:layout>
        <c:manualLayout>
          <c:xMode val="edge"/>
          <c:yMode val="edge"/>
          <c:x val="0.77205572748019546"/>
          <c:y val="0.78971315285447075"/>
          <c:w val="0.22794427251980454"/>
          <c:h val="0.20577995318152797"/>
        </c:manualLayout>
      </c:layout>
      <c:overlay val="0"/>
      <c:txPr>
        <a:bodyPr/>
        <a:lstStyle/>
        <a:p>
          <a:pPr>
            <a:defRPr sz="1200" b="0" baseline="-10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200">
          <a:solidFill>
            <a:srgbClr val="002060"/>
          </a:solidFill>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6959409934848"/>
          <c:y val="7.3358171327505151E-4"/>
          <c:w val="0.54671397268601607"/>
          <c:h val="0.98530753425378614"/>
        </c:manualLayout>
      </c:layout>
      <c:barChart>
        <c:barDir val="bar"/>
        <c:grouping val="clustered"/>
        <c:varyColors val="0"/>
        <c:ser>
          <c:idx val="0"/>
          <c:order val="0"/>
          <c:tx>
            <c:strRef>
              <c:f>Tabelle1!$B$1</c:f>
              <c:strCache>
                <c:ptCount val="1"/>
                <c:pt idx="0">
                  <c:v>Spalte1</c:v>
                </c:pt>
              </c:strCache>
            </c:strRef>
          </c:tx>
          <c:spPr>
            <a:solidFill>
              <a:schemeClr val="tx1"/>
            </a:solidFill>
            <a:effectLst>
              <a:outerShdw blurRad="39878" dist="22860" dir="5400000" algn="ctr" rotWithShape="0">
                <a:srgbClr val="000000">
                  <a:alpha val="35000"/>
                </a:srgbClr>
              </a:outerShdw>
            </a:effectLst>
          </c:spPr>
          <c:invertIfNegative val="0"/>
          <c:dPt>
            <c:idx val="0"/>
            <c:invertIfNegative val="0"/>
            <c:bubble3D val="0"/>
            <c:spPr>
              <a:solidFill>
                <a:srgbClr val="003770"/>
              </a:solidFill>
              <a:ln>
                <a:solidFill>
                  <a:srgbClr val="003770"/>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1-0315-40F8-BD33-4EFC0A3835C0}"/>
              </c:ext>
            </c:extLst>
          </c:dPt>
          <c:dPt>
            <c:idx val="1"/>
            <c:invertIfNegative val="0"/>
            <c:bubble3D val="0"/>
            <c:spPr>
              <a:solidFill>
                <a:srgbClr val="99AFC6"/>
              </a:solidFill>
              <a:ln>
                <a:solidFill>
                  <a:srgbClr val="99AFC6"/>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3-0315-40F8-BD33-4EFC0A3835C0}"/>
              </c:ext>
            </c:extLst>
          </c:dPt>
          <c:dPt>
            <c:idx val="2"/>
            <c:invertIfNegative val="0"/>
            <c:bubble3D val="0"/>
            <c:spPr>
              <a:solidFill>
                <a:schemeClr val="bg1">
                  <a:lumMod val="85000"/>
                </a:schemeClr>
              </a:solidFill>
              <a:ln>
                <a:solidFill>
                  <a:schemeClr val="bg1">
                    <a:lumMod val="85000"/>
                  </a:schemeClr>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5-0315-40F8-BD33-4EFC0A3835C0}"/>
              </c:ext>
            </c:extLst>
          </c:dPt>
          <c:dPt>
            <c:idx val="3"/>
            <c:invertIfNegative val="0"/>
            <c:bubble3D val="0"/>
            <c:spPr>
              <a:solidFill>
                <a:srgbClr val="FFC000"/>
              </a:solidFill>
              <a:ln>
                <a:solidFill>
                  <a:srgbClr val="FFC000"/>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7-0315-40F8-BD33-4EFC0A3835C0}"/>
              </c:ext>
            </c:extLst>
          </c:dPt>
          <c:dPt>
            <c:idx val="4"/>
            <c:invertIfNegative val="0"/>
            <c:bubble3D val="0"/>
            <c:spPr>
              <a:solidFill>
                <a:srgbClr val="EE99B9"/>
              </a:solidFill>
              <a:ln>
                <a:solidFill>
                  <a:srgbClr val="EE99B9"/>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9-0315-40F8-BD33-4EFC0A3835C0}"/>
              </c:ext>
            </c:extLst>
          </c:dPt>
          <c:dPt>
            <c:idx val="5"/>
            <c:invertIfNegative val="0"/>
            <c:bubble3D val="0"/>
            <c:spPr>
              <a:solidFill>
                <a:srgbClr val="D4004F"/>
              </a:solidFill>
              <a:ln>
                <a:solidFill>
                  <a:srgbClr val="D4004F"/>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0-5F9F-4DE1-80C2-25EAB7824E34}"/>
              </c:ext>
            </c:extLst>
          </c:dPt>
          <c:dPt>
            <c:idx val="6"/>
            <c:invertIfNegative val="0"/>
            <c:bubble3D val="0"/>
            <c:spPr>
              <a:solidFill>
                <a:srgbClr val="333333"/>
              </a:solidFill>
              <a:ln>
                <a:solidFill>
                  <a:srgbClr val="333333"/>
                </a:solidFill>
              </a:ln>
              <a:effectLst>
                <a:outerShdw blurRad="39878" dist="22860" dir="5400000" algn="ctr" rotWithShape="0">
                  <a:srgbClr val="000000">
                    <a:alpha val="35000"/>
                  </a:srgbClr>
                </a:outerShdw>
              </a:effectLst>
            </c:spPr>
            <c:extLst>
              <c:ext xmlns:c16="http://schemas.microsoft.com/office/drawing/2014/chart" uri="{C3380CC4-5D6E-409C-BE32-E72D297353CC}">
                <c16:uniqueId val="{0000000B-0315-40F8-BD33-4EFC0A3835C0}"/>
              </c:ext>
            </c:extLst>
          </c:dPt>
          <c:dLbls>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several times a day</c:v>
                </c:pt>
                <c:pt idx="1">
                  <c:v>once a day</c:v>
                </c:pt>
                <c:pt idx="2">
                  <c:v>several times a week</c:v>
                </c:pt>
                <c:pt idx="3">
                  <c:v>once a week</c:v>
                </c:pt>
                <c:pt idx="4">
                  <c:v>less than that</c:v>
                </c:pt>
                <c:pt idx="5">
                  <c:v>never</c:v>
                </c:pt>
                <c:pt idx="6">
                  <c:v>used to read aloud*</c:v>
                </c:pt>
              </c:strCache>
            </c:strRef>
          </c:cat>
          <c:val>
            <c:numRef>
              <c:f>Tabelle1!$B$2:$B$8</c:f>
              <c:numCache>
                <c:formatCode>####.0</c:formatCode>
                <c:ptCount val="7"/>
                <c:pt idx="0">
                  <c:v>7</c:v>
                </c:pt>
                <c:pt idx="1">
                  <c:v>21.4</c:v>
                </c:pt>
                <c:pt idx="2">
                  <c:v>40.799999999999997</c:v>
                </c:pt>
                <c:pt idx="3">
                  <c:v>15</c:v>
                </c:pt>
                <c:pt idx="4">
                  <c:v>4.8</c:v>
                </c:pt>
                <c:pt idx="5">
                  <c:v>8.8000000000000007</c:v>
                </c:pt>
                <c:pt idx="6">
                  <c:v>2.2000000000000002</c:v>
                </c:pt>
              </c:numCache>
            </c:numRef>
          </c:val>
          <c:extLst>
            <c:ext xmlns:c16="http://schemas.microsoft.com/office/drawing/2014/chart" uri="{C3380CC4-5D6E-409C-BE32-E72D297353CC}">
              <c16:uniqueId val="{0000000C-0315-40F8-BD33-4EFC0A3835C0}"/>
            </c:ext>
          </c:extLst>
        </c:ser>
        <c:dLbls>
          <c:showLegendKey val="0"/>
          <c:showVal val="0"/>
          <c:showCatName val="0"/>
          <c:showSerName val="0"/>
          <c:showPercent val="0"/>
          <c:showBubbleSize val="0"/>
        </c:dLbls>
        <c:gapWidth val="219"/>
        <c:axId val="120083200"/>
        <c:axId val="120084736"/>
      </c:barChart>
      <c:catAx>
        <c:axId val="120083200"/>
        <c:scaling>
          <c:orientation val="maxMin"/>
        </c:scaling>
        <c:delete val="0"/>
        <c:axPos val="l"/>
        <c:numFmt formatCode="General" sourceLinked="0"/>
        <c:majorTickMark val="out"/>
        <c:minorTickMark val="none"/>
        <c:tickLblPos val="nextTo"/>
        <c:spPr>
          <a:ln>
            <a:noFill/>
          </a:ln>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crossAx val="120084736"/>
        <c:crosses val="autoZero"/>
        <c:auto val="1"/>
        <c:lblAlgn val="ctr"/>
        <c:lblOffset val="100"/>
        <c:noMultiLvlLbl val="0"/>
      </c:catAx>
      <c:valAx>
        <c:axId val="120084736"/>
        <c:scaling>
          <c:orientation val="minMax"/>
          <c:max val="100"/>
        </c:scaling>
        <c:delete val="1"/>
        <c:axPos val="t"/>
        <c:numFmt formatCode="####.0" sourceLinked="1"/>
        <c:majorTickMark val="out"/>
        <c:minorTickMark val="none"/>
        <c:tickLblPos val="nextTo"/>
        <c:crossAx val="120083200"/>
        <c:crosses val="autoZero"/>
        <c:crossBetween val="between"/>
      </c:valAx>
      <c:spPr>
        <a:noFill/>
        <a:ln w="25400">
          <a:noFill/>
        </a:ln>
      </c:spPr>
    </c:plotArea>
    <c:plotVisOnly val="1"/>
    <c:dispBlanksAs val="gap"/>
    <c:showDLblsOverMax val="0"/>
  </c:chart>
  <c:txPr>
    <a:bodyPr/>
    <a:lstStyle/>
    <a:p>
      <a:pPr>
        <a:defRPr sz="1200">
          <a:solidFill>
            <a:srgbClr val="002060"/>
          </a:solidFill>
        </a:defRPr>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42143634416946"/>
          <c:y val="3.3157498116051246E-2"/>
          <c:w val="0.4922762294579795"/>
          <c:h val="0.93368500376789754"/>
        </c:manualLayout>
      </c:layout>
      <c:barChart>
        <c:barDir val="bar"/>
        <c:grouping val="clustered"/>
        <c:varyColors val="0"/>
        <c:ser>
          <c:idx val="0"/>
          <c:order val="0"/>
          <c:spPr>
            <a:solidFill>
              <a:schemeClr val="accent1"/>
            </a:solidFill>
            <a:ln>
              <a:noFill/>
            </a:ln>
            <a:effectLst/>
          </c:spPr>
          <c:invertIfNegative val="0"/>
          <c:cat>
            <c:strRef>
              <c:f>Tabelle1!$A$1:$A$6</c:f>
              <c:strCache>
                <c:ptCount val="6"/>
                <c:pt idx="0">
                  <c:v>never</c:v>
                </c:pt>
                <c:pt idx="1">
                  <c:v>less than that</c:v>
                </c:pt>
                <c:pt idx="2">
                  <c:v>once a week</c:v>
                </c:pt>
                <c:pt idx="3">
                  <c:v>several times a week</c:v>
                </c:pt>
                <c:pt idx="4">
                  <c:v>once a day</c:v>
                </c:pt>
                <c:pt idx="5">
                  <c:v>several times a day</c:v>
                </c:pt>
              </c:strCache>
            </c:strRef>
          </c:cat>
          <c:val>
            <c:numRef>
              <c:f>Tabelle1!$B$1:$B$6</c:f>
            </c:numRef>
          </c:val>
          <c:extLst>
            <c:ext xmlns:c16="http://schemas.microsoft.com/office/drawing/2014/chart" uri="{C3380CC4-5D6E-409C-BE32-E72D297353CC}">
              <c16:uniqueId val="{00000000-AA52-464B-909F-04509FB24F3E}"/>
            </c:ext>
          </c:extLst>
        </c:ser>
        <c:ser>
          <c:idx val="1"/>
          <c:order val="1"/>
          <c:spPr>
            <a:solidFill>
              <a:schemeClr val="bg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8-1837-4D72-9A1F-D707041345C3}"/>
              </c:ext>
            </c:extLst>
          </c:dPt>
          <c:dPt>
            <c:idx val="1"/>
            <c:invertIfNegative val="0"/>
            <c:bubble3D val="0"/>
            <c:spPr>
              <a:solidFill>
                <a:srgbClr val="EE99B9"/>
              </a:solidFill>
              <a:ln>
                <a:noFill/>
              </a:ln>
              <a:effectLst/>
            </c:spPr>
            <c:extLst>
              <c:ext xmlns:c16="http://schemas.microsoft.com/office/drawing/2014/chart" uri="{C3380CC4-5D6E-409C-BE32-E72D297353CC}">
                <c16:uniqueId val="{00000007-1837-4D72-9A1F-D707041345C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1837-4D72-9A1F-D707041345C3}"/>
              </c:ext>
            </c:extLst>
          </c:dPt>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5-1837-4D72-9A1F-D707041345C3}"/>
              </c:ext>
            </c:extLst>
          </c:dPt>
          <c:dPt>
            <c:idx val="4"/>
            <c:invertIfNegative val="0"/>
            <c:bubble3D val="0"/>
            <c:spPr>
              <a:solidFill>
                <a:srgbClr val="99AFC6"/>
              </a:solidFill>
              <a:ln>
                <a:noFill/>
              </a:ln>
              <a:effectLst/>
            </c:spPr>
            <c:extLst>
              <c:ext xmlns:c16="http://schemas.microsoft.com/office/drawing/2014/chart" uri="{C3380CC4-5D6E-409C-BE32-E72D297353CC}">
                <c16:uniqueId val="{00000004-1837-4D72-9A1F-D707041345C3}"/>
              </c:ext>
            </c:extLst>
          </c:dPt>
          <c:dPt>
            <c:idx val="6"/>
            <c:invertIfNegative val="0"/>
            <c:bubble3D val="0"/>
            <c:spPr>
              <a:solidFill>
                <a:schemeClr val="bg2"/>
              </a:solidFill>
              <a:ln>
                <a:noFill/>
              </a:ln>
              <a:effectLst/>
            </c:spPr>
            <c:extLst>
              <c:ext xmlns:c16="http://schemas.microsoft.com/office/drawing/2014/chart" uri="{C3380CC4-5D6E-409C-BE32-E72D297353CC}">
                <c16:uniqueId val="{00000002-AA52-464B-909F-04509FB24F3E}"/>
              </c:ext>
            </c:extLst>
          </c:dPt>
          <c:dPt>
            <c:idx val="9"/>
            <c:invertIfNegative val="0"/>
            <c:bubble3D val="0"/>
            <c:spPr>
              <a:solidFill>
                <a:schemeClr val="bg2"/>
              </a:solidFill>
              <a:ln>
                <a:noFill/>
              </a:ln>
              <a:effectLst/>
            </c:spPr>
            <c:extLst>
              <c:ext xmlns:c16="http://schemas.microsoft.com/office/drawing/2014/chart" uri="{C3380CC4-5D6E-409C-BE32-E72D297353CC}">
                <c16:uniqueId val="{00000004-AA52-464B-909F-04509FB24F3E}"/>
              </c:ext>
            </c:extLst>
          </c:dPt>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rgbClr val="002060"/>
                    </a:solidFill>
                    <a:latin typeface="+mj-lt"/>
                    <a:ea typeface="+mn-ea"/>
                    <a:cs typeface="PoppinsDE Light" panose="02000000000000000000" pitchFamily="2"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Tabelle1!$A$1:$A$6</c:f>
              <c:strCache>
                <c:ptCount val="6"/>
                <c:pt idx="0">
                  <c:v>never</c:v>
                </c:pt>
                <c:pt idx="1">
                  <c:v>less than that</c:v>
                </c:pt>
                <c:pt idx="2">
                  <c:v>once a week</c:v>
                </c:pt>
                <c:pt idx="3">
                  <c:v>several times a week</c:v>
                </c:pt>
                <c:pt idx="4">
                  <c:v>once a day</c:v>
                </c:pt>
                <c:pt idx="5">
                  <c:v>several times a day</c:v>
                </c:pt>
              </c:strCache>
            </c:strRef>
          </c:cat>
          <c:val>
            <c:numRef>
              <c:f>Tabelle1!$C$1:$C$6</c:f>
              <c:numCache>
                <c:formatCode>General</c:formatCode>
                <c:ptCount val="6"/>
                <c:pt idx="0">
                  <c:v>20.100000000000001</c:v>
                </c:pt>
                <c:pt idx="1">
                  <c:v>1.5</c:v>
                </c:pt>
                <c:pt idx="2">
                  <c:v>5.5</c:v>
                </c:pt>
                <c:pt idx="3">
                  <c:v>32.9</c:v>
                </c:pt>
                <c:pt idx="4">
                  <c:v>30</c:v>
                </c:pt>
                <c:pt idx="5">
                  <c:v>9.9</c:v>
                </c:pt>
              </c:numCache>
            </c:numRef>
          </c:val>
          <c:extLst>
            <c:ext xmlns:c16="http://schemas.microsoft.com/office/drawing/2014/chart" uri="{C3380CC4-5D6E-409C-BE32-E72D297353CC}">
              <c16:uniqueId val="{00000005-AA52-464B-909F-04509FB24F3E}"/>
            </c:ext>
          </c:extLst>
        </c:ser>
        <c:dLbls>
          <c:showLegendKey val="0"/>
          <c:showVal val="0"/>
          <c:showCatName val="0"/>
          <c:showSerName val="0"/>
          <c:showPercent val="0"/>
          <c:showBubbleSize val="0"/>
        </c:dLbls>
        <c:gapWidth val="219"/>
        <c:axId val="2078619855"/>
        <c:axId val="2077839055"/>
      </c:barChart>
      <c:catAx>
        <c:axId val="2078619855"/>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2060"/>
                </a:solidFill>
                <a:latin typeface="PoppinsDE Light" panose="02000000000000000000" pitchFamily="2" charset="0"/>
                <a:ea typeface="+mn-ea"/>
                <a:cs typeface="PoppinsDE Light" panose="02000000000000000000" pitchFamily="2" charset="0"/>
              </a:defRPr>
            </a:pPr>
            <a:endParaRPr lang="de-DE"/>
          </a:p>
        </c:txPr>
        <c:crossAx val="2077839055"/>
        <c:crosses val="autoZero"/>
        <c:auto val="1"/>
        <c:lblAlgn val="ctr"/>
        <c:lblOffset val="100"/>
        <c:noMultiLvlLbl val="0"/>
      </c:catAx>
      <c:valAx>
        <c:axId val="2077839055"/>
        <c:scaling>
          <c:orientation val="minMax"/>
          <c:max val="100"/>
        </c:scaling>
        <c:delete val="1"/>
        <c:axPos val="b"/>
        <c:numFmt formatCode="General" sourceLinked="1"/>
        <c:majorTickMark val="none"/>
        <c:minorTickMark val="none"/>
        <c:tickLblPos val="nextTo"/>
        <c:crossAx val="2078619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1x per week</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8-year olds '14 (n=64)</c:v>
                </c:pt>
                <c:pt idx="1">
                  <c:v>7-year olds '14 (n=66)</c:v>
                </c:pt>
                <c:pt idx="2">
                  <c:v>6-year olds '14 (n=62)</c:v>
                </c:pt>
                <c:pt idx="3">
                  <c:v>5-year olds '14 (n=85)</c:v>
                </c:pt>
                <c:pt idx="4">
                  <c:v>4-year olds '14 (n=79)</c:v>
                </c:pt>
                <c:pt idx="5">
                  <c:v>3-year olds '14 (n=83)</c:v>
                </c:pt>
                <c:pt idx="6">
                  <c:v>2-year olds '17 (n=129)</c:v>
                </c:pt>
                <c:pt idx="7">
                  <c:v>1-year olds '17 (n=131)</c:v>
                </c:pt>
                <c:pt idx="8">
                  <c:v>under 1 year '17 (n=135)</c:v>
                </c:pt>
              </c:strCache>
            </c:strRef>
          </c:cat>
          <c:val>
            <c:numRef>
              <c:f>Tabelle1!$B$2:$B$10</c:f>
              <c:numCache>
                <c:formatCode>General</c:formatCode>
                <c:ptCount val="9"/>
                <c:pt idx="0">
                  <c:v>28.1</c:v>
                </c:pt>
                <c:pt idx="1">
                  <c:v>18.2</c:v>
                </c:pt>
                <c:pt idx="2">
                  <c:v>16.100000000000001</c:v>
                </c:pt>
                <c:pt idx="3">
                  <c:v>10.6</c:v>
                </c:pt>
                <c:pt idx="4">
                  <c:v>10.1</c:v>
                </c:pt>
                <c:pt idx="5">
                  <c:v>16.899999999999999</c:v>
                </c:pt>
                <c:pt idx="6">
                  <c:v>5.4</c:v>
                </c:pt>
                <c:pt idx="7">
                  <c:v>4.5999999999999996</c:v>
                </c:pt>
                <c:pt idx="8">
                  <c:v>8.1</c:v>
                </c:pt>
              </c:numCache>
            </c:numRef>
          </c:val>
          <c:extLst>
            <c:ext xmlns:c16="http://schemas.microsoft.com/office/drawing/2014/chart" uri="{C3380CC4-5D6E-409C-BE32-E72D297353CC}">
              <c16:uniqueId val="{00000000-F4DC-48C5-B95F-5F3CCFA81249}"/>
            </c:ext>
          </c:extLst>
        </c:ser>
        <c:ser>
          <c:idx val="1"/>
          <c:order val="1"/>
          <c:tx>
            <c:strRef>
              <c:f>Tabelle1!$C$1</c:f>
              <c:strCache>
                <c:ptCount val="1"/>
                <c:pt idx="0">
                  <c:v>Less than that</c:v>
                </c:pt>
              </c:strCache>
            </c:strRef>
          </c:tx>
          <c:spPr>
            <a:solidFill>
              <a:srgbClr val="EE99B9"/>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7907-40B4-AA4C-CBC3AC4A8E26}"/>
                </c:ext>
              </c:extLst>
            </c:dLbl>
            <c:dLbl>
              <c:idx val="7"/>
              <c:delete val="1"/>
              <c:extLst>
                <c:ext xmlns:c15="http://schemas.microsoft.com/office/drawing/2012/chart" uri="{CE6537A1-D6FC-4f65-9D91-7224C49458BB}"/>
                <c:ext xmlns:c16="http://schemas.microsoft.com/office/drawing/2014/chart" uri="{C3380CC4-5D6E-409C-BE32-E72D297353CC}">
                  <c16:uniqueId val="{00000001-99BD-435D-A9A0-AA2126E153B2}"/>
                </c:ext>
              </c:extLst>
            </c:dLbl>
            <c:dLbl>
              <c:idx val="8"/>
              <c:delete val="1"/>
              <c:extLst>
                <c:ext xmlns:c15="http://schemas.microsoft.com/office/drawing/2012/chart" uri="{CE6537A1-D6FC-4f65-9D91-7224C49458BB}"/>
                <c:ext xmlns:c16="http://schemas.microsoft.com/office/drawing/2014/chart" uri="{C3380CC4-5D6E-409C-BE32-E72D297353CC}">
                  <c16:uniqueId val="{00000000-99BD-435D-A9A0-AA2126E153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8-year olds '14 (n=64)</c:v>
                </c:pt>
                <c:pt idx="1">
                  <c:v>7-year olds '14 (n=66)</c:v>
                </c:pt>
                <c:pt idx="2">
                  <c:v>6-year olds '14 (n=62)</c:v>
                </c:pt>
                <c:pt idx="3">
                  <c:v>5-year olds '14 (n=85)</c:v>
                </c:pt>
                <c:pt idx="4">
                  <c:v>4-year olds '14 (n=79)</c:v>
                </c:pt>
                <c:pt idx="5">
                  <c:v>3-year olds '14 (n=83)</c:v>
                </c:pt>
                <c:pt idx="6">
                  <c:v>2-year olds '17 (n=129)</c:v>
                </c:pt>
                <c:pt idx="7">
                  <c:v>1-year olds '17 (n=131)</c:v>
                </c:pt>
                <c:pt idx="8">
                  <c:v>under 1 year '17 (n=135)</c:v>
                </c:pt>
              </c:strCache>
            </c:strRef>
          </c:cat>
          <c:val>
            <c:numRef>
              <c:f>Tabelle1!$C$2:$C$10</c:f>
              <c:numCache>
                <c:formatCode>General</c:formatCode>
                <c:ptCount val="9"/>
                <c:pt idx="0">
                  <c:v>7.8</c:v>
                </c:pt>
                <c:pt idx="1">
                  <c:v>7.6</c:v>
                </c:pt>
                <c:pt idx="2">
                  <c:v>8.1</c:v>
                </c:pt>
                <c:pt idx="3">
                  <c:v>2.4</c:v>
                </c:pt>
                <c:pt idx="4">
                  <c:v>3.8</c:v>
                </c:pt>
                <c:pt idx="5">
                  <c:v>0</c:v>
                </c:pt>
                <c:pt idx="6">
                  <c:v>4.7</c:v>
                </c:pt>
                <c:pt idx="7">
                  <c:v>0.8</c:v>
                </c:pt>
                <c:pt idx="8">
                  <c:v>0.7</c:v>
                </c:pt>
              </c:numCache>
            </c:numRef>
          </c:val>
          <c:extLst>
            <c:ext xmlns:c16="http://schemas.microsoft.com/office/drawing/2014/chart" uri="{C3380CC4-5D6E-409C-BE32-E72D297353CC}">
              <c16:uniqueId val="{00000000-DD7A-42C5-AE8E-700E484D54A9}"/>
            </c:ext>
          </c:extLst>
        </c:ser>
        <c:ser>
          <c:idx val="2"/>
          <c:order val="2"/>
          <c:tx>
            <c:strRef>
              <c:f>Tabelle1!$D$1</c:f>
              <c:strCache>
                <c:ptCount val="1"/>
                <c:pt idx="0">
                  <c:v>Never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8-year olds '14 (n=64)</c:v>
                </c:pt>
                <c:pt idx="1">
                  <c:v>7-year olds '14 (n=66)</c:v>
                </c:pt>
                <c:pt idx="2">
                  <c:v>6-year olds '14 (n=62)</c:v>
                </c:pt>
                <c:pt idx="3">
                  <c:v>5-year olds '14 (n=85)</c:v>
                </c:pt>
                <c:pt idx="4">
                  <c:v>4-year olds '14 (n=79)</c:v>
                </c:pt>
                <c:pt idx="5">
                  <c:v>3-year olds '14 (n=83)</c:v>
                </c:pt>
                <c:pt idx="6">
                  <c:v>2-year olds '17 (n=129)</c:v>
                </c:pt>
                <c:pt idx="7">
                  <c:v>1-year olds '17 (n=131)</c:v>
                </c:pt>
                <c:pt idx="8">
                  <c:v>under 1 year '17 (n=135)</c:v>
                </c:pt>
              </c:strCache>
            </c:strRef>
          </c:cat>
          <c:val>
            <c:numRef>
              <c:f>Tabelle1!$D$2:$D$10</c:f>
              <c:numCache>
                <c:formatCode>General</c:formatCode>
                <c:ptCount val="9"/>
                <c:pt idx="0">
                  <c:v>18.8</c:v>
                </c:pt>
                <c:pt idx="1">
                  <c:v>18.2</c:v>
                </c:pt>
                <c:pt idx="2">
                  <c:v>6.5</c:v>
                </c:pt>
                <c:pt idx="3">
                  <c:v>5.9</c:v>
                </c:pt>
                <c:pt idx="4">
                  <c:v>5.0999999999999996</c:v>
                </c:pt>
                <c:pt idx="5">
                  <c:v>9.6</c:v>
                </c:pt>
                <c:pt idx="6">
                  <c:v>4.7</c:v>
                </c:pt>
                <c:pt idx="7">
                  <c:v>22.9</c:v>
                </c:pt>
                <c:pt idx="8">
                  <c:v>45.9</c:v>
                </c:pt>
              </c:numCache>
            </c:numRef>
          </c:val>
          <c:extLst>
            <c:ext xmlns:c16="http://schemas.microsoft.com/office/drawing/2014/chart" uri="{C3380CC4-5D6E-409C-BE32-E72D297353CC}">
              <c16:uniqueId val="{00000000-6750-489B-BB75-97CE96BE4587}"/>
            </c:ext>
          </c:extLst>
        </c:ser>
        <c:dLbls>
          <c:showLegendKey val="0"/>
          <c:showVal val="0"/>
          <c:showCatName val="0"/>
          <c:showSerName val="0"/>
          <c:showPercent val="0"/>
          <c:showBubbleSize val="0"/>
        </c:dLbls>
        <c:gapWidth val="150"/>
        <c:overlap val="10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770"/>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legend>
      <c:legendPos val="b"/>
      <c:layout>
        <c:manualLayout>
          <c:xMode val="edge"/>
          <c:yMode val="edge"/>
          <c:x val="0.18025853844964451"/>
          <c:y val="0.91544007262844984"/>
          <c:w val="0.22819580305333267"/>
          <c:h val="6.9488337318799734E-2"/>
        </c:manualLayout>
      </c:layout>
      <c:overlay val="0"/>
      <c:spPr>
        <a:noFill/>
        <a:ln>
          <a:noFill/>
        </a:ln>
        <a:effectLst/>
      </c:spPr>
      <c:txPr>
        <a:bodyPr rot="0" spcFirstLastPara="1" vertOverflow="ellipsis" vert="horz" wrap="square" anchor="ctr" anchorCtr="1"/>
        <a:lstStyle/>
        <a:p>
          <a:pPr>
            <a:defRPr sz="1050" b="0" i="0" u="none" strike="noStrike" kern="1200" baseline="-25000">
              <a:solidFill>
                <a:schemeClr val="bg2"/>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several times a day</c:v>
                </c:pt>
              </c:strCache>
            </c:strRef>
          </c:tx>
          <c:spPr>
            <a:solidFill>
              <a:schemeClr val="bg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EDD4-4AFD-A455-C0038BCCD9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All families (n=523)</c:v>
                </c:pt>
                <c:pt idx="2">
                  <c:v>lower level of education (n=141)</c:v>
                </c:pt>
                <c:pt idx="3">
                  <c:v>moderate level of education (n=186)</c:v>
                </c:pt>
                <c:pt idx="4">
                  <c:v>higher level of education (n=195)</c:v>
                </c:pt>
              </c:strCache>
            </c:strRef>
          </c:cat>
          <c:val>
            <c:numRef>
              <c:f>Tabelle1!$B$2:$B$6</c:f>
              <c:numCache>
                <c:formatCode>General</c:formatCode>
                <c:ptCount val="5"/>
                <c:pt idx="0">
                  <c:v>9.9</c:v>
                </c:pt>
                <c:pt idx="2">
                  <c:v>5.7</c:v>
                </c:pt>
                <c:pt idx="3">
                  <c:v>11.3</c:v>
                </c:pt>
                <c:pt idx="4">
                  <c:v>11.8</c:v>
                </c:pt>
              </c:numCache>
            </c:numRef>
          </c:val>
          <c:extLst>
            <c:ext xmlns:c16="http://schemas.microsoft.com/office/drawing/2014/chart" uri="{C3380CC4-5D6E-409C-BE32-E72D297353CC}">
              <c16:uniqueId val="{00000000-F4DC-48C5-B95F-5F3CCFA81249}"/>
            </c:ext>
          </c:extLst>
        </c:ser>
        <c:ser>
          <c:idx val="1"/>
          <c:order val="1"/>
          <c:tx>
            <c:strRef>
              <c:f>Tabelle1!$C$1</c:f>
              <c:strCache>
                <c:ptCount val="1"/>
                <c:pt idx="0">
                  <c:v>once a day</c:v>
                </c:pt>
              </c:strCache>
            </c:strRef>
          </c:tx>
          <c:spPr>
            <a:solidFill>
              <a:srgbClr val="99AFC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All families (n=523)</c:v>
                </c:pt>
                <c:pt idx="2">
                  <c:v>lower level of education (n=141)</c:v>
                </c:pt>
                <c:pt idx="3">
                  <c:v>moderate level of education (n=186)</c:v>
                </c:pt>
                <c:pt idx="4">
                  <c:v>higher level of education (n=195)</c:v>
                </c:pt>
              </c:strCache>
            </c:strRef>
          </c:cat>
          <c:val>
            <c:numRef>
              <c:f>Tabelle1!$C$2:$C$6</c:f>
              <c:numCache>
                <c:formatCode>General</c:formatCode>
                <c:ptCount val="5"/>
                <c:pt idx="0">
                  <c:v>30</c:v>
                </c:pt>
                <c:pt idx="2">
                  <c:v>23.4</c:v>
                </c:pt>
                <c:pt idx="3">
                  <c:v>30.6</c:v>
                </c:pt>
                <c:pt idx="4">
                  <c:v>34.4</c:v>
                </c:pt>
              </c:numCache>
            </c:numRef>
          </c:val>
          <c:extLst>
            <c:ext xmlns:c16="http://schemas.microsoft.com/office/drawing/2014/chart" uri="{C3380CC4-5D6E-409C-BE32-E72D297353CC}">
              <c16:uniqueId val="{00000001-F4DC-48C5-B95F-5F3CCFA81249}"/>
            </c:ext>
          </c:extLst>
        </c:ser>
        <c:ser>
          <c:idx val="2"/>
          <c:order val="2"/>
          <c:tx>
            <c:strRef>
              <c:f>Tabelle1!$D$1</c:f>
              <c:strCache>
                <c:ptCount val="1"/>
                <c:pt idx="0">
                  <c:v>several times a week</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All families (n=523)</c:v>
                </c:pt>
                <c:pt idx="2">
                  <c:v>lower level of education (n=141)</c:v>
                </c:pt>
                <c:pt idx="3">
                  <c:v>moderate level of education (n=186)</c:v>
                </c:pt>
                <c:pt idx="4">
                  <c:v>higher level of education (n=195)</c:v>
                </c:pt>
              </c:strCache>
            </c:strRef>
          </c:cat>
          <c:val>
            <c:numRef>
              <c:f>Tabelle1!$D$2:$D$6</c:f>
              <c:numCache>
                <c:formatCode>General</c:formatCode>
                <c:ptCount val="5"/>
                <c:pt idx="0">
                  <c:v>32.9</c:v>
                </c:pt>
                <c:pt idx="2">
                  <c:v>36.200000000000003</c:v>
                </c:pt>
                <c:pt idx="3">
                  <c:v>32.299999999999997</c:v>
                </c:pt>
                <c:pt idx="4">
                  <c:v>30.8</c:v>
                </c:pt>
              </c:numCache>
            </c:numRef>
          </c:val>
          <c:extLst>
            <c:ext xmlns:c16="http://schemas.microsoft.com/office/drawing/2014/chart" uri="{C3380CC4-5D6E-409C-BE32-E72D297353CC}">
              <c16:uniqueId val="{00000002-F4DC-48C5-B95F-5F3CCFA81249}"/>
            </c:ext>
          </c:extLst>
        </c:ser>
        <c:ser>
          <c:idx val="3"/>
          <c:order val="3"/>
          <c:tx>
            <c:strRef>
              <c:f>Tabelle1!$E$1</c:f>
              <c:strCache>
                <c:ptCount val="1"/>
                <c:pt idx="0">
                  <c:v>once a week</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All families (n=523)</c:v>
                </c:pt>
                <c:pt idx="2">
                  <c:v>lower level of education (n=141)</c:v>
                </c:pt>
                <c:pt idx="3">
                  <c:v>moderate level of education (n=186)</c:v>
                </c:pt>
                <c:pt idx="4">
                  <c:v>higher level of education (n=195)</c:v>
                </c:pt>
              </c:strCache>
            </c:strRef>
          </c:cat>
          <c:val>
            <c:numRef>
              <c:f>Tabelle1!$E$2:$E$6</c:f>
              <c:numCache>
                <c:formatCode>General</c:formatCode>
                <c:ptCount val="5"/>
                <c:pt idx="0">
                  <c:v>5.5</c:v>
                </c:pt>
                <c:pt idx="2">
                  <c:v>7.8</c:v>
                </c:pt>
                <c:pt idx="3">
                  <c:v>3.8</c:v>
                </c:pt>
                <c:pt idx="4">
                  <c:v>5.6</c:v>
                </c:pt>
              </c:numCache>
            </c:numRef>
          </c:val>
          <c:extLst>
            <c:ext xmlns:c16="http://schemas.microsoft.com/office/drawing/2014/chart" uri="{C3380CC4-5D6E-409C-BE32-E72D297353CC}">
              <c16:uniqueId val="{00000003-F4DC-48C5-B95F-5F3CCFA81249}"/>
            </c:ext>
          </c:extLst>
        </c:ser>
        <c:ser>
          <c:idx val="4"/>
          <c:order val="4"/>
          <c:tx>
            <c:strRef>
              <c:f>Tabelle1!$F$1</c:f>
              <c:strCache>
                <c:ptCount val="1"/>
                <c:pt idx="0">
                  <c:v>less than that</c:v>
                </c:pt>
              </c:strCache>
            </c:strRef>
          </c:tx>
          <c:spPr>
            <a:solidFill>
              <a:srgbClr val="EE99B9"/>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96D-4D73-A59A-16DF7BCEAB81}"/>
                </c:ext>
              </c:extLst>
            </c:dLbl>
            <c:dLbl>
              <c:idx val="4"/>
              <c:delete val="1"/>
              <c:extLst>
                <c:ext xmlns:c15="http://schemas.microsoft.com/office/drawing/2012/chart" uri="{CE6537A1-D6FC-4f65-9D91-7224C49458BB}"/>
                <c:ext xmlns:c16="http://schemas.microsoft.com/office/drawing/2014/chart" uri="{C3380CC4-5D6E-409C-BE32-E72D297353CC}">
                  <c16:uniqueId val="{00000000-376A-49C3-B1B1-406D0ECB5FC3}"/>
                </c:ext>
              </c:extLst>
            </c:dLbl>
            <c:dLbl>
              <c:idx val="5"/>
              <c:delete val="1"/>
              <c:extLst>
                <c:ext xmlns:c15="http://schemas.microsoft.com/office/drawing/2012/chart" uri="{CE6537A1-D6FC-4f65-9D91-7224C49458BB}"/>
                <c:ext xmlns:c16="http://schemas.microsoft.com/office/drawing/2014/chart" uri="{C3380CC4-5D6E-409C-BE32-E72D297353CC}">
                  <c16:uniqueId val="{00000002-EDD4-4AFD-A455-C0038BCCD962}"/>
                </c:ext>
              </c:extLst>
            </c:dLbl>
            <c:dLbl>
              <c:idx val="6"/>
              <c:delete val="1"/>
              <c:extLst>
                <c:ext xmlns:c15="http://schemas.microsoft.com/office/drawing/2012/chart" uri="{CE6537A1-D6FC-4f65-9D91-7224C49458BB}"/>
                <c:ext xmlns:c16="http://schemas.microsoft.com/office/drawing/2014/chart" uri="{C3380CC4-5D6E-409C-BE32-E72D297353CC}">
                  <c16:uniqueId val="{00000001-EDD4-4AFD-A455-C0038BCCD9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All families (n=523)</c:v>
                </c:pt>
                <c:pt idx="2">
                  <c:v>lower level of education (n=141)</c:v>
                </c:pt>
                <c:pt idx="3">
                  <c:v>moderate level of education (n=186)</c:v>
                </c:pt>
                <c:pt idx="4">
                  <c:v>higher level of education (n=195)</c:v>
                </c:pt>
              </c:strCache>
            </c:strRef>
          </c:cat>
          <c:val>
            <c:numRef>
              <c:f>Tabelle1!$F$2:$F$6</c:f>
              <c:numCache>
                <c:formatCode>General</c:formatCode>
                <c:ptCount val="5"/>
                <c:pt idx="0">
                  <c:v>1.5</c:v>
                </c:pt>
                <c:pt idx="2">
                  <c:v>3.5</c:v>
                </c:pt>
                <c:pt idx="3">
                  <c:v>1.1000000000000001</c:v>
                </c:pt>
                <c:pt idx="4">
                  <c:v>0.5</c:v>
                </c:pt>
              </c:numCache>
            </c:numRef>
          </c:val>
          <c:extLst>
            <c:ext xmlns:c16="http://schemas.microsoft.com/office/drawing/2014/chart" uri="{C3380CC4-5D6E-409C-BE32-E72D297353CC}">
              <c16:uniqueId val="{00000004-F4DC-48C5-B95F-5F3CCFA81249}"/>
            </c:ext>
          </c:extLst>
        </c:ser>
        <c:ser>
          <c:idx val="5"/>
          <c:order val="5"/>
          <c:tx>
            <c:strRef>
              <c:f>Tabelle1!$G$1</c:f>
              <c:strCache>
                <c:ptCount val="1"/>
                <c:pt idx="0">
                  <c:v>never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All families (n=523)</c:v>
                </c:pt>
                <c:pt idx="2">
                  <c:v>lower level of education (n=141)</c:v>
                </c:pt>
                <c:pt idx="3">
                  <c:v>moderate level of education (n=186)</c:v>
                </c:pt>
                <c:pt idx="4">
                  <c:v>higher level of education (n=195)</c:v>
                </c:pt>
              </c:strCache>
            </c:strRef>
          </c:cat>
          <c:val>
            <c:numRef>
              <c:f>Tabelle1!$G$2:$G$6</c:f>
              <c:numCache>
                <c:formatCode>General</c:formatCode>
                <c:ptCount val="5"/>
                <c:pt idx="0">
                  <c:v>20.100000000000001</c:v>
                </c:pt>
                <c:pt idx="2">
                  <c:v>23.4</c:v>
                </c:pt>
                <c:pt idx="3">
                  <c:v>21</c:v>
                </c:pt>
                <c:pt idx="4">
                  <c:v>16.899999999999999</c:v>
                </c:pt>
              </c:numCache>
            </c:numRef>
          </c:val>
          <c:extLst>
            <c:ext xmlns:c16="http://schemas.microsoft.com/office/drawing/2014/chart" uri="{C3380CC4-5D6E-409C-BE32-E72D297353CC}">
              <c16:uniqueId val="{00000000-EDD4-4AFD-A455-C0038BCCD962}"/>
            </c:ext>
          </c:extLst>
        </c:ser>
        <c:dLbls>
          <c:showLegendKey val="0"/>
          <c:showVal val="0"/>
          <c:showCatName val="0"/>
          <c:showSerName val="0"/>
          <c:showPercent val="0"/>
          <c:showBubbleSize val="0"/>
        </c:dLbls>
        <c:gapWidth val="80"/>
        <c:overlap val="10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legend>
      <c:legendPos val="b"/>
      <c:layout>
        <c:manualLayout>
          <c:xMode val="edge"/>
          <c:yMode val="edge"/>
          <c:x val="0.29693972395725449"/>
          <c:y val="0.5557157014008578"/>
          <c:w val="0.68391594437134784"/>
          <c:h val="7.3246500982849599E-2"/>
        </c:manualLayout>
      </c:layout>
      <c:overlay val="0"/>
      <c:spPr>
        <a:noFill/>
        <a:ln>
          <a:noFill/>
        </a:ln>
        <a:effectLst/>
      </c:spPr>
      <c:txPr>
        <a:bodyPr rot="0" spcFirstLastPara="1" vertOverflow="ellipsis" vert="horz" wrap="square" anchor="ctr" anchorCtr="1"/>
        <a:lstStyle/>
        <a:p>
          <a:pPr>
            <a:defRPr sz="1050" b="0" i="0" u="none" strike="noStrike" kern="1200" baseline="-25000">
              <a:solidFill>
                <a:schemeClr val="bg2"/>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30073605485922"/>
          <c:y val="5.0936889328520086E-4"/>
          <c:w val="0.7817672557327936"/>
          <c:h val="0.82744669546370486"/>
        </c:manualLayout>
      </c:layout>
      <c:barChart>
        <c:barDir val="bar"/>
        <c:grouping val="percentStacked"/>
        <c:varyColors val="0"/>
        <c:ser>
          <c:idx val="0"/>
          <c:order val="0"/>
          <c:tx>
            <c:strRef>
              <c:f>Tabelle1!$B$1</c:f>
              <c:strCache>
                <c:ptCount val="1"/>
                <c:pt idx="0">
                  <c:v>Several times a day</c:v>
                </c:pt>
              </c:strCache>
            </c:strRef>
          </c:tx>
          <c:spPr>
            <a:solidFill>
              <a:srgbClr val="003770"/>
            </a:solidFill>
            <a:ln>
              <a:solidFill>
                <a:srgbClr val="003770"/>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Tabelle1!$B$2:$B$9</c:f>
              <c:numCache>
                <c:formatCode>General</c:formatCode>
                <c:ptCount val="5"/>
                <c:pt idx="0" formatCode="####.0">
                  <c:v>7</c:v>
                </c:pt>
                <c:pt idx="2">
                  <c:v>8.5106382978723403</c:v>
                </c:pt>
                <c:pt idx="3">
                  <c:v>8.3333333333333339</c:v>
                </c:pt>
                <c:pt idx="4">
                  <c:v>6.2745098039215685</c:v>
                </c:pt>
              </c:numCache>
            </c:numRef>
          </c:val>
          <c:extLst>
            <c:ext xmlns:c16="http://schemas.microsoft.com/office/drawing/2014/chart" uri="{C3380CC4-5D6E-409C-BE32-E72D297353CC}">
              <c16:uniqueId val="{00000000-CB04-4968-858A-59F661AC4BCD}"/>
            </c:ext>
          </c:extLst>
        </c:ser>
        <c:ser>
          <c:idx val="1"/>
          <c:order val="1"/>
          <c:tx>
            <c:strRef>
              <c:f>Tabelle1!$C$1</c:f>
              <c:strCache>
                <c:ptCount val="1"/>
                <c:pt idx="0">
                  <c:v>Once a day</c:v>
                </c:pt>
              </c:strCache>
            </c:strRef>
          </c:tx>
          <c:spPr>
            <a:solidFill>
              <a:srgbClr val="6687A9"/>
            </a:solidFill>
            <a:ln>
              <a:solidFill>
                <a:srgbClr val="6687A9"/>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Tabelle1!$C$2:$C$9</c:f>
              <c:numCache>
                <c:formatCode>General</c:formatCode>
                <c:ptCount val="5"/>
                <c:pt idx="0" formatCode="####.0">
                  <c:v>21.4</c:v>
                </c:pt>
                <c:pt idx="2">
                  <c:v>10.638297872340425</c:v>
                </c:pt>
                <c:pt idx="3">
                  <c:v>24.404761904761905</c:v>
                </c:pt>
                <c:pt idx="4">
                  <c:v>21.96078431372549</c:v>
                </c:pt>
              </c:numCache>
            </c:numRef>
          </c:val>
          <c:extLst>
            <c:ext xmlns:c16="http://schemas.microsoft.com/office/drawing/2014/chart" uri="{C3380CC4-5D6E-409C-BE32-E72D297353CC}">
              <c16:uniqueId val="{00000001-CB04-4968-858A-59F661AC4BCD}"/>
            </c:ext>
          </c:extLst>
        </c:ser>
        <c:ser>
          <c:idx val="2"/>
          <c:order val="2"/>
          <c:tx>
            <c:strRef>
              <c:f>Tabelle1!$D$1</c:f>
              <c:strCache>
                <c:ptCount val="1"/>
                <c:pt idx="0">
                  <c:v>Several times a week</c:v>
                </c:pt>
              </c:strCache>
            </c:strRef>
          </c:tx>
          <c:spPr>
            <a:solidFill>
              <a:srgbClr val="FFC000"/>
            </a:solidFill>
            <a:ln>
              <a:solidFill>
                <a:schemeClr val="accent2"/>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Tabelle1!$D$2:$D$9</c:f>
              <c:numCache>
                <c:formatCode>General</c:formatCode>
                <c:ptCount val="5"/>
                <c:pt idx="0" formatCode="####.0">
                  <c:v>40.799999999999997</c:v>
                </c:pt>
                <c:pt idx="2">
                  <c:v>36.170212765957444</c:v>
                </c:pt>
                <c:pt idx="3">
                  <c:v>33.333333333333336</c:v>
                </c:pt>
                <c:pt idx="4">
                  <c:v>44.705882352941174</c:v>
                </c:pt>
              </c:numCache>
            </c:numRef>
          </c:val>
          <c:extLst>
            <c:ext xmlns:c16="http://schemas.microsoft.com/office/drawing/2014/chart" uri="{C3380CC4-5D6E-409C-BE32-E72D297353CC}">
              <c16:uniqueId val="{00000002-CB04-4968-858A-59F661AC4BCD}"/>
            </c:ext>
          </c:extLst>
        </c:ser>
        <c:ser>
          <c:idx val="3"/>
          <c:order val="3"/>
          <c:tx>
            <c:strRef>
              <c:f>Tabelle1!$E$1</c:f>
              <c:strCache>
                <c:ptCount val="1"/>
                <c:pt idx="0">
                  <c:v>Once a week</c:v>
                </c:pt>
              </c:strCache>
            </c:strRef>
          </c:tx>
          <c:spPr>
            <a:solidFill>
              <a:srgbClr val="D4004F"/>
            </a:solidFill>
            <a:ln>
              <a:solidFill>
                <a:srgbClr val="D4004F"/>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Tabelle1!$E$2:$E$9</c:f>
              <c:numCache>
                <c:formatCode>General</c:formatCode>
                <c:ptCount val="5"/>
                <c:pt idx="0" formatCode="####.0">
                  <c:v>15</c:v>
                </c:pt>
                <c:pt idx="2">
                  <c:v>14.893617021276595</c:v>
                </c:pt>
                <c:pt idx="3">
                  <c:v>17.857142857142858</c:v>
                </c:pt>
                <c:pt idx="4">
                  <c:v>13.333333333333334</c:v>
                </c:pt>
              </c:numCache>
            </c:numRef>
          </c:val>
          <c:extLst>
            <c:ext xmlns:c16="http://schemas.microsoft.com/office/drawing/2014/chart" uri="{C3380CC4-5D6E-409C-BE32-E72D297353CC}">
              <c16:uniqueId val="{00000003-CB04-4968-858A-59F661AC4BCD}"/>
            </c:ext>
          </c:extLst>
        </c:ser>
        <c:ser>
          <c:idx val="4"/>
          <c:order val="4"/>
          <c:tx>
            <c:strRef>
              <c:f>Tabelle1!$F$1</c:f>
              <c:strCache>
                <c:ptCount val="1"/>
                <c:pt idx="0">
                  <c:v>Less than that</c:v>
                </c:pt>
              </c:strCache>
            </c:strRef>
          </c:tx>
          <c:spPr>
            <a:solidFill>
              <a:schemeClr val="tx1"/>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Tabelle1!$F$2:$F$9</c:f>
              <c:numCache>
                <c:formatCode>General</c:formatCode>
                <c:ptCount val="5"/>
                <c:pt idx="0" formatCode="####.0">
                  <c:v>4.8</c:v>
                </c:pt>
                <c:pt idx="2">
                  <c:v>4.2553191489361701</c:v>
                </c:pt>
                <c:pt idx="3">
                  <c:v>4.7619047619047619</c:v>
                </c:pt>
                <c:pt idx="4">
                  <c:v>5.0980392156862742</c:v>
                </c:pt>
              </c:numCache>
            </c:numRef>
          </c:val>
          <c:extLst>
            <c:ext xmlns:c16="http://schemas.microsoft.com/office/drawing/2014/chart" uri="{C3380CC4-5D6E-409C-BE32-E72D297353CC}">
              <c16:uniqueId val="{00000004-CB04-4968-858A-59F661AC4BCD}"/>
            </c:ext>
          </c:extLst>
        </c:ser>
        <c:ser>
          <c:idx val="5"/>
          <c:order val="5"/>
          <c:tx>
            <c:strRef>
              <c:f>Tabelle1!$G$1</c:f>
              <c:strCache>
                <c:ptCount val="1"/>
                <c:pt idx="0">
                  <c:v>Never</c:v>
                </c:pt>
              </c:strCache>
            </c:strRef>
          </c:tx>
          <c:spPr>
            <a:solidFill>
              <a:srgbClr val="999999"/>
            </a:solidFill>
            <a:ln>
              <a:solidFill>
                <a:srgbClr val="999999"/>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Tabelle1!$G$2:$G$9</c:f>
              <c:numCache>
                <c:formatCode>General</c:formatCode>
                <c:ptCount val="5"/>
                <c:pt idx="0" formatCode="####.0">
                  <c:v>8.8000000000000007</c:v>
                </c:pt>
                <c:pt idx="2">
                  <c:v>25.531914893617021</c:v>
                </c:pt>
                <c:pt idx="3">
                  <c:v>5.9523809523809526</c:v>
                </c:pt>
                <c:pt idx="4">
                  <c:v>7.8431372549019605</c:v>
                </c:pt>
              </c:numCache>
            </c:numRef>
          </c:val>
          <c:extLst>
            <c:ext xmlns:c16="http://schemas.microsoft.com/office/drawing/2014/chart" uri="{C3380CC4-5D6E-409C-BE32-E72D297353CC}">
              <c16:uniqueId val="{00000005-CB04-4968-858A-59F661AC4BCD}"/>
            </c:ext>
          </c:extLst>
        </c:ser>
        <c:ser>
          <c:idx val="6"/>
          <c:order val="6"/>
          <c:tx>
            <c:strRef>
              <c:f>Tabelle1!$H$1</c:f>
              <c:strCache>
                <c:ptCount val="1"/>
                <c:pt idx="0">
                  <c:v>Not currently, used to read aloud**</c:v>
                </c:pt>
              </c:strCache>
            </c:strRef>
          </c:tx>
          <c:spPr>
            <a:solidFill>
              <a:srgbClr val="E56695"/>
            </a:solidFill>
            <a:ln>
              <a:solidFill>
                <a:srgbClr val="E56695"/>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CB04-4968-858A-59F661AC4BCD}"/>
                </c:ext>
              </c:extLst>
            </c:dLbl>
            <c:numFmt formatCode="#,##0" sourceLinked="0"/>
            <c:spPr>
              <a:noFill/>
              <a:ln>
                <a:noFill/>
              </a:ln>
              <a:effectLst/>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5"/>
                <c:pt idx="0">
                  <c:v>All families (n=500)</c:v>
                </c:pt>
                <c:pt idx="2">
                  <c:v>lower level of education (n=47)*</c:v>
                </c:pt>
                <c:pt idx="3">
                  <c:v>moderate level of education (n=168)*</c:v>
                </c:pt>
                <c:pt idx="4">
                  <c:v>higher level of education (n=255)*</c:v>
                </c:pt>
              </c:strCache>
            </c:strRef>
          </c:cat>
          <c:val>
            <c:numRef>
              <c:f>Tabelle1!$H$2:$H$9</c:f>
              <c:numCache>
                <c:formatCode>General</c:formatCode>
                <c:ptCount val="5"/>
                <c:pt idx="0" formatCode="####.0">
                  <c:v>2.2000000000000002</c:v>
                </c:pt>
                <c:pt idx="2">
                  <c:v>0</c:v>
                </c:pt>
                <c:pt idx="3">
                  <c:v>5.3571428571428568</c:v>
                </c:pt>
                <c:pt idx="4">
                  <c:v>0.78431372549019607</c:v>
                </c:pt>
              </c:numCache>
            </c:numRef>
          </c:val>
          <c:extLst>
            <c:ext xmlns:c16="http://schemas.microsoft.com/office/drawing/2014/chart" uri="{C3380CC4-5D6E-409C-BE32-E72D297353CC}">
              <c16:uniqueId val="{00000007-CB04-4968-858A-59F661AC4BCD}"/>
            </c:ext>
          </c:extLst>
        </c:ser>
        <c:dLbls>
          <c:showLegendKey val="0"/>
          <c:showVal val="0"/>
          <c:showCatName val="0"/>
          <c:showSerName val="0"/>
          <c:showPercent val="0"/>
          <c:showBubbleSize val="0"/>
        </c:dLbls>
        <c:gapWidth val="50"/>
        <c:overlap val="100"/>
        <c:axId val="120333440"/>
        <c:axId val="120334976"/>
      </c:barChart>
      <c:catAx>
        <c:axId val="120333440"/>
        <c:scaling>
          <c:orientation val="maxMin"/>
        </c:scaling>
        <c:delete val="0"/>
        <c:axPos val="l"/>
        <c:numFmt formatCode="General" sourceLinked="1"/>
        <c:majorTickMark val="out"/>
        <c:minorTickMark val="none"/>
        <c:tickLblPos val="nextTo"/>
        <c:spPr>
          <a:ln>
            <a:noFill/>
          </a:ln>
        </c:spPr>
        <c:txPr>
          <a:bodyPr/>
          <a:lstStyle/>
          <a:p>
            <a:pPr algn="r">
              <a:defRPr sz="1000" b="0">
                <a:solidFill>
                  <a:srgbClr val="003770"/>
                </a:solidFill>
                <a:latin typeface="PoppinsDE Light" panose="02000000000000000000" pitchFamily="2" charset="0"/>
                <a:cs typeface="PoppinsDE Light" panose="02000000000000000000" pitchFamily="2" charset="0"/>
              </a:defRPr>
            </a:pPr>
            <a:endParaRPr lang="de-DE"/>
          </a:p>
        </c:txPr>
        <c:crossAx val="120334976"/>
        <c:crosses val="autoZero"/>
        <c:auto val="1"/>
        <c:lblAlgn val="ctr"/>
        <c:lblOffset val="100"/>
        <c:noMultiLvlLbl val="0"/>
      </c:catAx>
      <c:valAx>
        <c:axId val="120334976"/>
        <c:scaling>
          <c:orientation val="minMax"/>
        </c:scaling>
        <c:delete val="1"/>
        <c:axPos val="t"/>
        <c:numFmt formatCode="0%" sourceLinked="1"/>
        <c:majorTickMark val="out"/>
        <c:minorTickMark val="none"/>
        <c:tickLblPos val="nextTo"/>
        <c:crossAx val="120333440"/>
        <c:crosses val="autoZero"/>
        <c:crossBetween val="between"/>
      </c:valAx>
      <c:spPr>
        <a:noFill/>
        <a:ln w="25400">
          <a:noFill/>
        </a:ln>
      </c:spPr>
    </c:plotArea>
    <c:legend>
      <c:legendPos val="r"/>
      <c:layout>
        <c:manualLayout>
          <c:xMode val="edge"/>
          <c:yMode val="edge"/>
          <c:x val="7.738953173060413E-2"/>
          <c:y val="0.80655159499214668"/>
          <c:w val="0.92261046826939574"/>
          <c:h val="0.11663987664044111"/>
        </c:manualLayout>
      </c:layout>
      <c:overlay val="0"/>
      <c:txPr>
        <a:bodyPr/>
        <a:lstStyle/>
        <a:p>
          <a:pPr>
            <a:defRPr sz="1100" b="0" baseline="-10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200">
          <a:solidFill>
            <a:srgbClr val="002060"/>
          </a:solidFil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1799326607301"/>
          <c:y val="1.0156512308136559E-2"/>
          <c:w val="0.88338200673392697"/>
          <c:h val="0.95514311702149024"/>
        </c:manualLayout>
      </c:layout>
      <c:barChart>
        <c:barDir val="bar"/>
        <c:grouping val="clustered"/>
        <c:varyColors val="0"/>
        <c:ser>
          <c:idx val="0"/>
          <c:order val="0"/>
          <c:tx>
            <c:strRef>
              <c:f>Tabelle1!$B$1</c:f>
              <c:strCache>
                <c:ptCount val="1"/>
                <c:pt idx="0">
                  <c:v>Adults aged 16-65 (PIAAC 2013; &lt; Competence level 2)</c:v>
                </c:pt>
              </c:strCache>
            </c:strRef>
          </c:tx>
          <c:spPr>
            <a:solidFill>
              <a:srgbClr val="003770"/>
            </a:solidFill>
            <a:ln>
              <a:solidFill>
                <a:srgbClr val="003770"/>
              </a:solidFill>
            </a:ln>
          </c:spPr>
          <c:invertIfNegative val="0"/>
          <c:dLbls>
            <c:numFmt formatCode="#,##0.0" sourceLinked="0"/>
            <c:spPr>
              <a:noFill/>
              <a:ln>
                <a:noFill/>
              </a:ln>
              <a:effectLst/>
            </c:spPr>
            <c:txPr>
              <a:bodyPr wrap="square" lIns="38100" tIns="19050" rIns="38100" bIns="19050" anchor="ctr">
                <a:spAutoFit/>
              </a:bodyPr>
              <a:lstStyle/>
              <a:p>
                <a:pPr>
                  <a:defRPr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8"/>
                <c:pt idx="0">
                  <c:v>Finland</c:v>
                </c:pt>
                <c:pt idx="1">
                  <c:v>Netherlands</c:v>
                </c:pt>
                <c:pt idx="2">
                  <c:v>Sweden</c:v>
                </c:pt>
                <c:pt idx="3">
                  <c:v>Norway</c:v>
                </c:pt>
                <c:pt idx="4">
                  <c:v>England</c:v>
                </c:pt>
                <c:pt idx="5">
                  <c:v>Denmark</c:v>
                </c:pt>
                <c:pt idx="6">
                  <c:v>Austria</c:v>
                </c:pt>
                <c:pt idx="7">
                  <c:v>Germany</c:v>
                </c:pt>
              </c:strCache>
            </c:strRef>
          </c:cat>
          <c:val>
            <c:numRef>
              <c:f>Tabelle1!$B$2:$B$10</c:f>
              <c:numCache>
                <c:formatCode>General</c:formatCode>
                <c:ptCount val="8"/>
                <c:pt idx="0">
                  <c:v>10.6</c:v>
                </c:pt>
                <c:pt idx="1">
                  <c:v>11.7</c:v>
                </c:pt>
                <c:pt idx="2">
                  <c:v>13.3</c:v>
                </c:pt>
                <c:pt idx="3" formatCode="####.00">
                  <c:v>12.3</c:v>
                </c:pt>
                <c:pt idx="4" formatCode="####.00">
                  <c:v>16.399999999999999</c:v>
                </c:pt>
                <c:pt idx="5" formatCode="####.00">
                  <c:v>15.7</c:v>
                </c:pt>
                <c:pt idx="6" formatCode="####.00">
                  <c:v>15.3</c:v>
                </c:pt>
                <c:pt idx="7" formatCode="####.00">
                  <c:v>17.5</c:v>
                </c:pt>
              </c:numCache>
            </c:numRef>
          </c:val>
          <c:extLst>
            <c:ext xmlns:c16="http://schemas.microsoft.com/office/drawing/2014/chart" uri="{C3380CC4-5D6E-409C-BE32-E72D297353CC}">
              <c16:uniqueId val="{00000000-6EC4-4922-8A81-942C0D9A9698}"/>
            </c:ext>
          </c:extLst>
        </c:ser>
        <c:ser>
          <c:idx val="2"/>
          <c:order val="1"/>
          <c:tx>
            <c:strRef>
              <c:f>Tabelle1!$C$1</c:f>
              <c:strCache>
                <c:ptCount val="1"/>
                <c:pt idx="0">
                  <c:v>Adolescents aged 15 (PISA 2015; &lt; Competence level 2)</c:v>
                </c:pt>
              </c:strCache>
            </c:strRef>
          </c:tx>
          <c:spPr>
            <a:solidFill>
              <a:srgbClr val="FFC000"/>
            </a:solidFill>
            <a:ln>
              <a:solidFill>
                <a:srgbClr val="FFC000"/>
              </a:solidFill>
            </a:ln>
          </c:spPr>
          <c:invertIfNegative val="0"/>
          <c:dLbls>
            <c:numFmt formatCode="#,##0.0" sourceLinked="0"/>
            <c:spPr>
              <a:noFill/>
              <a:ln>
                <a:noFill/>
              </a:ln>
              <a:effectLst/>
            </c:spPr>
            <c:txPr>
              <a:bodyPr wrap="square" lIns="38100" tIns="19050" rIns="38100" bIns="19050" anchor="ctr">
                <a:spAutoFit/>
              </a:bodyPr>
              <a:lstStyle/>
              <a:p>
                <a:pPr>
                  <a:defRPr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8"/>
                <c:pt idx="0">
                  <c:v>Finland</c:v>
                </c:pt>
                <c:pt idx="1">
                  <c:v>Netherlands</c:v>
                </c:pt>
                <c:pt idx="2">
                  <c:v>Sweden</c:v>
                </c:pt>
                <c:pt idx="3">
                  <c:v>Norway</c:v>
                </c:pt>
                <c:pt idx="4">
                  <c:v>England</c:v>
                </c:pt>
                <c:pt idx="5">
                  <c:v>Denmark</c:v>
                </c:pt>
                <c:pt idx="6">
                  <c:v>Austria</c:v>
                </c:pt>
                <c:pt idx="7">
                  <c:v>Germany</c:v>
                </c:pt>
              </c:strCache>
            </c:strRef>
          </c:cat>
          <c:val>
            <c:numRef>
              <c:f>Tabelle1!$C$2:$C$10</c:f>
              <c:numCache>
                <c:formatCode>General</c:formatCode>
                <c:ptCount val="8"/>
                <c:pt idx="0">
                  <c:v>11.1</c:v>
                </c:pt>
                <c:pt idx="1">
                  <c:v>18.100000000000001</c:v>
                </c:pt>
                <c:pt idx="2">
                  <c:v>18.399999999999999</c:v>
                </c:pt>
                <c:pt idx="3" formatCode="####.00">
                  <c:v>14.9</c:v>
                </c:pt>
                <c:pt idx="4" formatCode="####.00">
                  <c:v>17.899999999999999</c:v>
                </c:pt>
                <c:pt idx="5" formatCode="####.00">
                  <c:v>15</c:v>
                </c:pt>
                <c:pt idx="6" formatCode="####.00">
                  <c:v>15.6</c:v>
                </c:pt>
                <c:pt idx="7" formatCode="####.00">
                  <c:v>16.2</c:v>
                </c:pt>
              </c:numCache>
            </c:numRef>
          </c:val>
          <c:extLst>
            <c:ext xmlns:c16="http://schemas.microsoft.com/office/drawing/2014/chart" uri="{C3380CC4-5D6E-409C-BE32-E72D297353CC}">
              <c16:uniqueId val="{00000001-6EC4-4922-8A81-942C0D9A9698}"/>
            </c:ext>
          </c:extLst>
        </c:ser>
        <c:ser>
          <c:idx val="1"/>
          <c:order val="2"/>
          <c:tx>
            <c:strRef>
              <c:f>Tabelle1!$D$1</c:f>
              <c:strCache>
                <c:ptCount val="1"/>
                <c:pt idx="0">
                  <c:v>Children in 4th year of schooling (PIRLS 2017; &lt; Competence level 3)</c:v>
                </c:pt>
              </c:strCache>
            </c:strRef>
          </c:tx>
          <c:spPr>
            <a:solidFill>
              <a:srgbClr val="D4004F"/>
            </a:solidFill>
            <a:ln>
              <a:solidFill>
                <a:srgbClr val="D4004F"/>
              </a:solidFill>
            </a:ln>
          </c:spPr>
          <c:invertIfNegative val="0"/>
          <c:dLbls>
            <c:numFmt formatCode="#,##0.0" sourceLinked="0"/>
            <c:spPr>
              <a:noFill/>
              <a:ln>
                <a:noFill/>
              </a:ln>
              <a:effectLst/>
            </c:spPr>
            <c:txPr>
              <a:bodyPr wrap="square" lIns="38100" tIns="19050" rIns="38100" bIns="19050" anchor="ctr">
                <a:spAutoFit/>
              </a:bodyPr>
              <a:lstStyle/>
              <a:p>
                <a:pPr>
                  <a:defRPr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8"/>
                <c:pt idx="0">
                  <c:v>Finland</c:v>
                </c:pt>
                <c:pt idx="1">
                  <c:v>Netherlands</c:v>
                </c:pt>
                <c:pt idx="2">
                  <c:v>Sweden</c:v>
                </c:pt>
                <c:pt idx="3">
                  <c:v>Norway</c:v>
                </c:pt>
                <c:pt idx="4">
                  <c:v>England</c:v>
                </c:pt>
                <c:pt idx="5">
                  <c:v>Denmark</c:v>
                </c:pt>
                <c:pt idx="6">
                  <c:v>Austria</c:v>
                </c:pt>
                <c:pt idx="7">
                  <c:v>Germany</c:v>
                </c:pt>
              </c:strCache>
            </c:strRef>
          </c:cat>
          <c:val>
            <c:numRef>
              <c:f>Tabelle1!$D$2:$D$10</c:f>
              <c:numCache>
                <c:formatCode>General</c:formatCode>
                <c:ptCount val="8"/>
                <c:pt idx="0">
                  <c:v>8.6999999999999993</c:v>
                </c:pt>
                <c:pt idx="1">
                  <c:v>12.3</c:v>
                </c:pt>
                <c:pt idx="2">
                  <c:v>12.2</c:v>
                </c:pt>
                <c:pt idx="3" formatCode="####.00">
                  <c:v>10.199999999999999</c:v>
                </c:pt>
                <c:pt idx="4" formatCode="####.00">
                  <c:v>14.5</c:v>
                </c:pt>
                <c:pt idx="5" formatCode="####.00">
                  <c:v>14.4</c:v>
                </c:pt>
                <c:pt idx="6" formatCode="####.00">
                  <c:v>22.5</c:v>
                </c:pt>
                <c:pt idx="7" formatCode="####.00">
                  <c:v>18.899999999999999</c:v>
                </c:pt>
              </c:numCache>
            </c:numRef>
          </c:val>
          <c:extLst>
            <c:ext xmlns:c16="http://schemas.microsoft.com/office/drawing/2014/chart" uri="{C3380CC4-5D6E-409C-BE32-E72D297353CC}">
              <c16:uniqueId val="{00000002-6EC4-4922-8A81-942C0D9A9698}"/>
            </c:ext>
          </c:extLst>
        </c:ser>
        <c:dLbls>
          <c:showLegendKey val="0"/>
          <c:showVal val="0"/>
          <c:showCatName val="0"/>
          <c:showSerName val="0"/>
          <c:showPercent val="0"/>
          <c:showBubbleSize val="0"/>
        </c:dLbls>
        <c:gapWidth val="150"/>
        <c:overlap val="-5"/>
        <c:axId val="129410560"/>
        <c:axId val="129412096"/>
      </c:barChart>
      <c:catAx>
        <c:axId val="129410560"/>
        <c:scaling>
          <c:orientation val="maxMin"/>
        </c:scaling>
        <c:delete val="0"/>
        <c:axPos val="l"/>
        <c:numFmt formatCode="#,##0.0" sourceLinked="0"/>
        <c:majorTickMark val="out"/>
        <c:minorTickMark val="none"/>
        <c:tickLblPos val="nextTo"/>
        <c:spPr>
          <a:ln>
            <a:noFill/>
          </a:ln>
        </c:spPr>
        <c:txPr>
          <a:bodyPr/>
          <a:lstStyle/>
          <a:p>
            <a:pPr algn="r">
              <a:defRPr b="0"/>
            </a:pPr>
            <a:endParaRPr lang="de-DE"/>
          </a:p>
        </c:txPr>
        <c:crossAx val="129412096"/>
        <c:crosses val="autoZero"/>
        <c:auto val="1"/>
        <c:lblAlgn val="ctr"/>
        <c:lblOffset val="100"/>
        <c:noMultiLvlLbl val="0"/>
      </c:catAx>
      <c:valAx>
        <c:axId val="129412096"/>
        <c:scaling>
          <c:orientation val="minMax"/>
          <c:max val="100"/>
        </c:scaling>
        <c:delete val="1"/>
        <c:axPos val="t"/>
        <c:numFmt formatCode="General" sourceLinked="1"/>
        <c:majorTickMark val="out"/>
        <c:minorTickMark val="none"/>
        <c:tickLblPos val="nextTo"/>
        <c:crossAx val="129410560"/>
        <c:crosses val="autoZero"/>
        <c:crossBetween val="between"/>
        <c:majorUnit val="10"/>
        <c:minorUnit val="0.5"/>
      </c:valAx>
      <c:spPr>
        <a:noFill/>
        <a:ln w="25400">
          <a:noFill/>
        </a:ln>
      </c:spPr>
    </c:plotArea>
    <c:legend>
      <c:legendPos val="r"/>
      <c:layout>
        <c:manualLayout>
          <c:xMode val="edge"/>
          <c:yMode val="edge"/>
          <c:x val="0.50490640907569895"/>
          <c:y val="0.34365301092351058"/>
          <c:w val="0.2619232261255045"/>
          <c:h val="0.31702684633726208"/>
        </c:manualLayout>
      </c:layout>
      <c:overlay val="0"/>
      <c:txPr>
        <a:bodyPr/>
        <a:lstStyle/>
        <a:p>
          <a:pPr>
            <a:lnSpc>
              <a:spcPts val="1100"/>
            </a:lnSpc>
            <a:defRPr b="0"/>
          </a:pPr>
          <a:endParaRPr lang="de-DE"/>
        </a:p>
      </c:txPr>
    </c:legend>
    <c:plotVisOnly val="1"/>
    <c:dispBlanksAs val="gap"/>
    <c:showDLblsOverMax val="0"/>
  </c:chart>
  <c:txPr>
    <a:bodyPr/>
    <a:lstStyle/>
    <a:p>
      <a:pPr>
        <a:defRPr sz="1000" b="1">
          <a:solidFill>
            <a:srgbClr val="003770"/>
          </a:solidFill>
          <a:latin typeface="PoppinsDE Light" panose="02000000000000000000" pitchFamily="2" charset="0"/>
          <a:cs typeface="PoppinsDE Light" panose="02000000000000000000" pitchFamily="2" charset="0"/>
        </a:defRPr>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6785991659991"/>
          <c:y val="0"/>
          <c:w val="0.59573211727698294"/>
          <c:h val="0.99949063110671477"/>
        </c:manualLayout>
      </c:layout>
      <c:barChart>
        <c:barDir val="bar"/>
        <c:grouping val="clustered"/>
        <c:varyColors val="0"/>
        <c:ser>
          <c:idx val="0"/>
          <c:order val="0"/>
          <c:tx>
            <c:strRef>
              <c:f>Tabelle1!$B$1</c:f>
              <c:strCache>
                <c:ptCount val="1"/>
                <c:pt idx="0">
                  <c:v>Spalte1</c:v>
                </c:pt>
              </c:strCache>
            </c:strRef>
          </c:tx>
          <c:spPr>
            <a:solidFill>
              <a:srgbClr val="001871"/>
            </a:solidFill>
            <a:ln>
              <a:solidFill>
                <a:srgbClr val="001871"/>
              </a:solidFill>
            </a:ln>
            <a:effectLst/>
          </c:spPr>
          <c:invertIfNegative val="0"/>
          <c:dPt>
            <c:idx val="0"/>
            <c:invertIfNegative val="0"/>
            <c:bubble3D val="0"/>
            <c:spPr>
              <a:solidFill>
                <a:srgbClr val="FFC000"/>
              </a:solidFill>
              <a:ln>
                <a:solidFill>
                  <a:srgbClr val="FFC000"/>
                </a:solidFill>
              </a:ln>
              <a:effectLst/>
            </c:spPr>
            <c:extLst>
              <c:ext xmlns:c16="http://schemas.microsoft.com/office/drawing/2014/chart" uri="{C3380CC4-5D6E-409C-BE32-E72D297353CC}">
                <c16:uniqueId val="{00000001-5C05-4949-8227-C9D4FE674F9A}"/>
              </c:ext>
            </c:extLst>
          </c:dPt>
          <c:dPt>
            <c:idx val="1"/>
            <c:invertIfNegative val="0"/>
            <c:bubble3D val="0"/>
            <c:spPr>
              <a:solidFill>
                <a:srgbClr val="FFC000"/>
              </a:solidFill>
              <a:ln>
                <a:solidFill>
                  <a:srgbClr val="FFC000"/>
                </a:solidFill>
              </a:ln>
              <a:effectLst/>
            </c:spPr>
            <c:extLst>
              <c:ext xmlns:c16="http://schemas.microsoft.com/office/drawing/2014/chart" uri="{C3380CC4-5D6E-409C-BE32-E72D297353CC}">
                <c16:uniqueId val="{00000003-5C05-4949-8227-C9D4FE674F9A}"/>
              </c:ext>
            </c:extLst>
          </c:dPt>
          <c:dPt>
            <c:idx val="2"/>
            <c:invertIfNegative val="0"/>
            <c:bubble3D val="0"/>
            <c:extLst>
              <c:ext xmlns:c16="http://schemas.microsoft.com/office/drawing/2014/chart" uri="{C3380CC4-5D6E-409C-BE32-E72D297353CC}">
                <c16:uniqueId val="{00000005-5C05-4949-8227-C9D4FE674F9A}"/>
              </c:ext>
            </c:extLst>
          </c:dPt>
          <c:dPt>
            <c:idx val="3"/>
            <c:invertIfNegative val="0"/>
            <c:bubble3D val="0"/>
            <c:spPr>
              <a:solidFill>
                <a:srgbClr val="003770"/>
              </a:solidFill>
              <a:ln>
                <a:solidFill>
                  <a:srgbClr val="003770"/>
                </a:solidFill>
              </a:ln>
              <a:effectLst/>
            </c:spPr>
            <c:extLst>
              <c:ext xmlns:c16="http://schemas.microsoft.com/office/drawing/2014/chart" uri="{C3380CC4-5D6E-409C-BE32-E72D297353CC}">
                <c16:uniqueId val="{00000005-5825-4205-8E8D-159B94458AA5}"/>
              </c:ext>
            </c:extLst>
          </c:dPt>
          <c:dPt>
            <c:idx val="4"/>
            <c:invertIfNegative val="0"/>
            <c:bubble3D val="0"/>
            <c:spPr>
              <a:solidFill>
                <a:srgbClr val="003770"/>
              </a:solidFill>
              <a:ln>
                <a:solidFill>
                  <a:srgbClr val="003770"/>
                </a:solidFill>
              </a:ln>
              <a:effectLst/>
            </c:spPr>
            <c:extLst>
              <c:ext xmlns:c16="http://schemas.microsoft.com/office/drawing/2014/chart" uri="{C3380CC4-5D6E-409C-BE32-E72D297353CC}">
                <c16:uniqueId val="{00000006-5825-4205-8E8D-159B94458AA5}"/>
              </c:ext>
            </c:extLst>
          </c:dPt>
          <c:dPt>
            <c:idx val="5"/>
            <c:invertIfNegative val="0"/>
            <c:bubble3D val="0"/>
            <c:spPr>
              <a:solidFill>
                <a:srgbClr val="003770"/>
              </a:solidFill>
              <a:ln>
                <a:solidFill>
                  <a:srgbClr val="003770"/>
                </a:solidFill>
              </a:ln>
              <a:effectLst/>
            </c:spPr>
            <c:extLst>
              <c:ext xmlns:c16="http://schemas.microsoft.com/office/drawing/2014/chart" uri="{C3380CC4-5D6E-409C-BE32-E72D297353CC}">
                <c16:uniqueId val="{00000007-5825-4205-8E8D-159B94458AA5}"/>
              </c:ext>
            </c:extLst>
          </c:dPt>
          <c:dPt>
            <c:idx val="6"/>
            <c:invertIfNegative val="0"/>
            <c:bubble3D val="0"/>
            <c:spPr>
              <a:solidFill>
                <a:srgbClr val="003770"/>
              </a:solidFill>
              <a:ln>
                <a:solidFill>
                  <a:srgbClr val="003770"/>
                </a:solidFill>
              </a:ln>
              <a:effectLst/>
            </c:spPr>
            <c:extLst>
              <c:ext xmlns:c16="http://schemas.microsoft.com/office/drawing/2014/chart" uri="{C3380CC4-5D6E-409C-BE32-E72D297353CC}">
                <c16:uniqueId val="{00000008-5825-4205-8E8D-159B94458AA5}"/>
              </c:ext>
            </c:extLst>
          </c:dPt>
          <c:dPt>
            <c:idx val="7"/>
            <c:invertIfNegative val="0"/>
            <c:bubble3D val="0"/>
            <c:spPr>
              <a:solidFill>
                <a:srgbClr val="003770"/>
              </a:solidFill>
              <a:ln>
                <a:solidFill>
                  <a:srgbClr val="003770"/>
                </a:solidFill>
              </a:ln>
              <a:effectLst/>
            </c:spPr>
            <c:extLst>
              <c:ext xmlns:c16="http://schemas.microsoft.com/office/drawing/2014/chart" uri="{C3380CC4-5D6E-409C-BE32-E72D297353CC}">
                <c16:uniqueId val="{00000009-5825-4205-8E8D-159B94458AA5}"/>
              </c:ext>
            </c:extLst>
          </c:dPt>
          <c:dPt>
            <c:idx val="8"/>
            <c:invertIfNegative val="0"/>
            <c:bubble3D val="0"/>
            <c:spPr>
              <a:solidFill>
                <a:srgbClr val="003770"/>
              </a:solidFill>
              <a:ln>
                <a:solidFill>
                  <a:srgbClr val="003770"/>
                </a:solidFill>
              </a:ln>
              <a:effectLst/>
            </c:spPr>
            <c:extLst>
              <c:ext xmlns:c16="http://schemas.microsoft.com/office/drawing/2014/chart" uri="{C3380CC4-5D6E-409C-BE32-E72D297353CC}">
                <c16:uniqueId val="{0000000A-5825-4205-8E8D-159B94458AA5}"/>
              </c:ext>
            </c:extLst>
          </c:dPt>
          <c:dLbls>
            <c:dLbl>
              <c:idx val="0"/>
              <c:numFmt formatCode="#,##0" sourceLinked="0"/>
              <c:spPr/>
              <c:txPr>
                <a:bodyPr lIns="38100" tIns="19050" rIns="38100" bIns="19050">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C05-4949-8227-C9D4FE674F9A}"/>
                </c:ext>
              </c:extLst>
            </c:dLbl>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Tabelle1!$A$2:$A$10</c:f>
              <c:strCache>
                <c:ptCount val="9"/>
                <c:pt idx="0">
                  <c:v>Mommy</c:v>
                </c:pt>
                <c:pt idx="1">
                  <c:v>Daddy</c:v>
                </c:pt>
                <c:pt idx="3">
                  <c:v>Kindergarten, nursery school teacher</c:v>
                </c:pt>
                <c:pt idx="4">
                  <c:v>Teacher</c:v>
                </c:pt>
                <c:pt idx="5">
                  <c:v>Grandparents</c:v>
                </c:pt>
                <c:pt idx="6">
                  <c:v>Volunteers / other people</c:v>
                </c:pt>
                <c:pt idx="7">
                  <c:v>Relative</c:v>
                </c:pt>
                <c:pt idx="8">
                  <c:v>Siblings</c:v>
                </c:pt>
              </c:strCache>
            </c:strRef>
          </c:cat>
          <c:val>
            <c:numRef>
              <c:f>Tabelle1!$B$2:$B$10</c:f>
              <c:numCache>
                <c:formatCode>0.00</c:formatCode>
                <c:ptCount val="9"/>
                <c:pt idx="0">
                  <c:v>95</c:v>
                </c:pt>
                <c:pt idx="1">
                  <c:v>39</c:v>
                </c:pt>
                <c:pt idx="3">
                  <c:v>34.6</c:v>
                </c:pt>
                <c:pt idx="4">
                  <c:v>25.8</c:v>
                </c:pt>
                <c:pt idx="5">
                  <c:v>15.3</c:v>
                </c:pt>
                <c:pt idx="6">
                  <c:v>13.4</c:v>
                </c:pt>
                <c:pt idx="7">
                  <c:v>6.01</c:v>
                </c:pt>
                <c:pt idx="8">
                  <c:v>1.7</c:v>
                </c:pt>
              </c:numCache>
            </c:numRef>
          </c:val>
          <c:extLst>
            <c:ext xmlns:c16="http://schemas.microsoft.com/office/drawing/2014/chart" uri="{C3380CC4-5D6E-409C-BE32-E72D297353CC}">
              <c16:uniqueId val="{00000006-5C05-4949-8227-C9D4FE674F9A}"/>
            </c:ext>
          </c:extLst>
        </c:ser>
        <c:dLbls>
          <c:showLegendKey val="0"/>
          <c:showVal val="0"/>
          <c:showCatName val="0"/>
          <c:showSerName val="0"/>
          <c:showPercent val="0"/>
          <c:showBubbleSize val="0"/>
        </c:dLbls>
        <c:gapWidth val="50"/>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defRPr sz="1000" b="0">
                <a:solidFill>
                  <a:srgbClr val="001871"/>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00" sourceLinked="1"/>
        <c:majorTickMark val="out"/>
        <c:minorTickMark val="none"/>
        <c:tickLblPos val="nextTo"/>
        <c:crossAx val="151766144"/>
        <c:crosses val="autoZero"/>
        <c:crossBetween val="between"/>
        <c:majorUnit val="10"/>
      </c:valAx>
      <c:spPr>
        <a:noFill/>
        <a:ln w="25390">
          <a:noFill/>
        </a:ln>
      </c:spPr>
    </c:plotArea>
    <c:plotVisOnly val="1"/>
    <c:dispBlanksAs val="gap"/>
    <c:showDLblsOverMax val="0"/>
  </c:chart>
  <c:txPr>
    <a:bodyPr/>
    <a:lstStyle/>
    <a:p>
      <a:pPr>
        <a:defRPr sz="1200">
          <a:solidFill>
            <a:srgbClr val="002060"/>
          </a:solidFill>
        </a:defRPr>
      </a:pPr>
      <a:endParaRPr lang="de-DE"/>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6788272301706"/>
          <c:y val="5.0936889328520086E-4"/>
          <c:w val="0.59573211727698294"/>
          <c:h val="0.99949063110671477"/>
        </c:manualLayout>
      </c:layout>
      <c:barChart>
        <c:barDir val="bar"/>
        <c:grouping val="clustered"/>
        <c:varyColors val="0"/>
        <c:ser>
          <c:idx val="0"/>
          <c:order val="0"/>
          <c:tx>
            <c:strRef>
              <c:f>Tabelle1!$B$1</c:f>
              <c:strCache>
                <c:ptCount val="1"/>
                <c:pt idx="0">
                  <c:v>Spalte1</c:v>
                </c:pt>
              </c:strCache>
            </c:strRef>
          </c:tx>
          <c:spPr>
            <a:solidFill>
              <a:srgbClr val="003770"/>
            </a:solidFill>
            <a:ln>
              <a:solidFill>
                <a:srgbClr val="003770"/>
              </a:solidFill>
            </a:ln>
            <a:effectLst/>
          </c:spPr>
          <c:invertIfNegative val="0"/>
          <c:dPt>
            <c:idx val="0"/>
            <c:invertIfNegative val="0"/>
            <c:bubble3D val="0"/>
            <c:extLst>
              <c:ext xmlns:c16="http://schemas.microsoft.com/office/drawing/2014/chart" uri="{C3380CC4-5D6E-409C-BE32-E72D297353CC}">
                <c16:uniqueId val="{00000001-5C05-4949-8227-C9D4FE674F9A}"/>
              </c:ext>
            </c:extLst>
          </c:dPt>
          <c:dPt>
            <c:idx val="1"/>
            <c:invertIfNegative val="0"/>
            <c:bubble3D val="0"/>
            <c:extLst>
              <c:ext xmlns:c16="http://schemas.microsoft.com/office/drawing/2014/chart" uri="{C3380CC4-5D6E-409C-BE32-E72D297353CC}">
                <c16:uniqueId val="{00000003-5C05-4949-8227-C9D4FE674F9A}"/>
              </c:ext>
            </c:extLst>
          </c:dPt>
          <c:dPt>
            <c:idx val="2"/>
            <c:invertIfNegative val="0"/>
            <c:bubble3D val="0"/>
            <c:extLst>
              <c:ext xmlns:c16="http://schemas.microsoft.com/office/drawing/2014/chart" uri="{C3380CC4-5D6E-409C-BE32-E72D297353CC}">
                <c16:uniqueId val="{00000005-5C05-4949-8227-C9D4FE674F9A}"/>
              </c:ext>
            </c:extLst>
          </c:dPt>
          <c:dPt>
            <c:idx val="4"/>
            <c:invertIfNegative val="0"/>
            <c:bubble3D val="0"/>
            <c:spPr>
              <a:solidFill>
                <a:srgbClr val="FCC833"/>
              </a:solidFill>
              <a:ln>
                <a:solidFill>
                  <a:schemeClr val="accent2"/>
                </a:solidFill>
              </a:ln>
              <a:effectLst/>
            </c:spPr>
            <c:extLst>
              <c:ext xmlns:c16="http://schemas.microsoft.com/office/drawing/2014/chart" uri="{C3380CC4-5D6E-409C-BE32-E72D297353CC}">
                <c16:uniqueId val="{00000003-401D-4CD5-9FFD-D88CEEDA77B4}"/>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04-401D-4CD5-9FFD-D88CEEDA77B4}"/>
              </c:ext>
            </c:extLst>
          </c:dPt>
          <c:dPt>
            <c:idx val="6"/>
            <c:invertIfNegative val="0"/>
            <c:bubble3D val="0"/>
            <c:spPr>
              <a:solidFill>
                <a:srgbClr val="FFC000"/>
              </a:solidFill>
              <a:ln>
                <a:solidFill>
                  <a:srgbClr val="FFC000"/>
                </a:solidFill>
              </a:ln>
              <a:effectLst/>
            </c:spPr>
            <c:extLst>
              <c:ext xmlns:c16="http://schemas.microsoft.com/office/drawing/2014/chart" uri="{C3380CC4-5D6E-409C-BE32-E72D297353CC}">
                <c16:uniqueId val="{00000005-401D-4CD5-9FFD-D88CEEDA77B4}"/>
              </c:ext>
            </c:extLst>
          </c:dPt>
          <c:dLbls>
            <c:dLbl>
              <c:idx val="0"/>
              <c:numFmt formatCode="#,##0" sourceLinked="0"/>
              <c:spPr/>
              <c:txPr>
                <a:bodyPr lIns="38100" tIns="19050" rIns="38100" bIns="19050">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C05-4949-8227-C9D4FE674F9A}"/>
                </c:ext>
              </c:extLst>
            </c:dLbl>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Tabelle1!$A$2:$A$19</c:f>
              <c:strCache>
                <c:ptCount val="8"/>
                <c:pt idx="0">
                  <c:v>Mommy</c:v>
                </c:pt>
                <c:pt idx="1">
                  <c:v>Daddy</c:v>
                </c:pt>
                <c:pt idx="2">
                  <c:v>Grandma</c:v>
                </c:pt>
                <c:pt idx="3">
                  <c:v>Grandpa</c:v>
                </c:pt>
                <c:pt idx="4">
                  <c:v>Kindergarten, nursery school teacher</c:v>
                </c:pt>
                <c:pt idx="5">
                  <c:v>Volunteers</c:v>
                </c:pt>
                <c:pt idx="6">
                  <c:v>Teacher</c:v>
                </c:pt>
                <c:pt idx="7">
                  <c:v>"Doesn't matter who reads to me, the main thing is I am read to."</c:v>
                </c:pt>
              </c:strCache>
            </c:strRef>
          </c:cat>
          <c:val>
            <c:numRef>
              <c:f>Tabelle1!$B$2:$B$19</c:f>
              <c:numCache>
                <c:formatCode>General</c:formatCode>
                <c:ptCount val="8"/>
                <c:pt idx="0" formatCode="0.00">
                  <c:v>77</c:v>
                </c:pt>
                <c:pt idx="1">
                  <c:v>51</c:v>
                </c:pt>
                <c:pt idx="2" formatCode="0.00">
                  <c:v>44</c:v>
                </c:pt>
                <c:pt idx="3" formatCode="0.00">
                  <c:v>37</c:v>
                </c:pt>
                <c:pt idx="4" formatCode="0.00">
                  <c:v>30</c:v>
                </c:pt>
                <c:pt idx="5" formatCode="0.00">
                  <c:v>17</c:v>
                </c:pt>
                <c:pt idx="6" formatCode="0.00">
                  <c:v>17</c:v>
                </c:pt>
                <c:pt idx="7" formatCode="0.00">
                  <c:v>12.6</c:v>
                </c:pt>
              </c:numCache>
            </c:numRef>
          </c:val>
          <c:extLst>
            <c:ext xmlns:c16="http://schemas.microsoft.com/office/drawing/2014/chart" uri="{C3380CC4-5D6E-409C-BE32-E72D297353CC}">
              <c16:uniqueId val="{00000006-5C05-4949-8227-C9D4FE674F9A}"/>
            </c:ext>
          </c:extLst>
        </c:ser>
        <c:dLbls>
          <c:showLegendKey val="0"/>
          <c:showVal val="0"/>
          <c:showCatName val="0"/>
          <c:showSerName val="0"/>
          <c:showPercent val="0"/>
          <c:showBubbleSize val="0"/>
        </c:dLbls>
        <c:gapWidth val="50"/>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defRPr sz="1000" b="0">
                <a:solidFill>
                  <a:srgbClr val="001871"/>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00" sourceLinked="1"/>
        <c:majorTickMark val="out"/>
        <c:minorTickMark val="none"/>
        <c:tickLblPos val="nextTo"/>
        <c:crossAx val="151766144"/>
        <c:crosses val="autoZero"/>
        <c:crossBetween val="between"/>
        <c:majorUnit val="10"/>
      </c:valAx>
      <c:spPr>
        <a:noFill/>
        <a:ln w="25390">
          <a:noFill/>
        </a:ln>
      </c:spPr>
    </c:plotArea>
    <c:plotVisOnly val="1"/>
    <c:dispBlanksAs val="gap"/>
    <c:showDLblsOverMax val="0"/>
  </c:chart>
  <c:txPr>
    <a:bodyPr/>
    <a:lstStyle/>
    <a:p>
      <a:pPr>
        <a:defRPr sz="1200">
          <a:solidFill>
            <a:srgbClr val="002060"/>
          </a:solidFill>
        </a:defRPr>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7333349264574"/>
          <c:y val="5.0948443894674206E-4"/>
          <c:w val="0.59573211727698294"/>
          <c:h val="0.99949063110671477"/>
        </c:manualLayout>
      </c:layout>
      <c:barChart>
        <c:barDir val="bar"/>
        <c:grouping val="clustered"/>
        <c:varyColors val="0"/>
        <c:ser>
          <c:idx val="0"/>
          <c:order val="0"/>
          <c:tx>
            <c:strRef>
              <c:f>Tabelle1!$B$1</c:f>
              <c:strCache>
                <c:ptCount val="1"/>
                <c:pt idx="0">
                  <c:v>Spalte1</c:v>
                </c:pt>
              </c:strCache>
            </c:strRef>
          </c:tx>
          <c:spPr>
            <a:solidFill>
              <a:srgbClr val="001871"/>
            </a:solidFill>
            <a:ln>
              <a:solidFill>
                <a:srgbClr val="001871"/>
              </a:solidFill>
            </a:ln>
            <a:effectLst/>
          </c:spPr>
          <c:invertIfNegative val="0"/>
          <c:dPt>
            <c:idx val="0"/>
            <c:invertIfNegative val="0"/>
            <c:bubble3D val="0"/>
            <c:spPr>
              <a:solidFill>
                <a:srgbClr val="003770"/>
              </a:solidFill>
              <a:ln>
                <a:solidFill>
                  <a:srgbClr val="003770"/>
                </a:solidFill>
              </a:ln>
              <a:effectLst/>
            </c:spPr>
            <c:extLst>
              <c:ext xmlns:c16="http://schemas.microsoft.com/office/drawing/2014/chart" uri="{C3380CC4-5D6E-409C-BE32-E72D297353CC}">
                <c16:uniqueId val="{00000001-5C05-4949-8227-C9D4FE674F9A}"/>
              </c:ext>
            </c:extLst>
          </c:dPt>
          <c:dPt>
            <c:idx val="1"/>
            <c:invertIfNegative val="0"/>
            <c:bubble3D val="0"/>
            <c:spPr>
              <a:solidFill>
                <a:srgbClr val="003770"/>
              </a:solidFill>
              <a:ln>
                <a:solidFill>
                  <a:srgbClr val="003770"/>
                </a:solidFill>
              </a:ln>
              <a:effectLst/>
            </c:spPr>
            <c:extLst>
              <c:ext xmlns:c16="http://schemas.microsoft.com/office/drawing/2014/chart" uri="{C3380CC4-5D6E-409C-BE32-E72D297353CC}">
                <c16:uniqueId val="{00000003-5C05-4949-8227-C9D4FE674F9A}"/>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5C05-4949-8227-C9D4FE674F9A}"/>
              </c:ext>
            </c:extLst>
          </c:dPt>
          <c:dPt>
            <c:idx val="3"/>
            <c:invertIfNegative val="0"/>
            <c:bubble3D val="0"/>
            <c:spPr>
              <a:solidFill>
                <a:srgbClr val="FCC833"/>
              </a:solidFill>
              <a:ln>
                <a:solidFill>
                  <a:schemeClr val="accent2"/>
                </a:solidFill>
              </a:ln>
              <a:effectLst/>
            </c:spPr>
            <c:extLst>
              <c:ext xmlns:c16="http://schemas.microsoft.com/office/drawing/2014/chart" uri="{C3380CC4-5D6E-409C-BE32-E72D297353CC}">
                <c16:uniqueId val="{00000000-B3B1-42CA-B7E5-67F427C73196}"/>
              </c:ext>
            </c:extLst>
          </c:dPt>
          <c:dPt>
            <c:idx val="4"/>
            <c:invertIfNegative val="0"/>
            <c:bubble3D val="0"/>
            <c:spPr>
              <a:solidFill>
                <a:srgbClr val="D4004F"/>
              </a:solidFill>
              <a:ln>
                <a:solidFill>
                  <a:srgbClr val="D4004F"/>
                </a:solidFill>
              </a:ln>
              <a:effectLst/>
            </c:spPr>
            <c:extLst>
              <c:ext xmlns:c16="http://schemas.microsoft.com/office/drawing/2014/chart" uri="{C3380CC4-5D6E-409C-BE32-E72D297353CC}">
                <c16:uniqueId val="{00000001-B3B1-42CA-B7E5-67F427C73196}"/>
              </c:ext>
            </c:extLst>
          </c:dPt>
          <c:dLbls>
            <c:dLbl>
              <c:idx val="0"/>
              <c:numFmt formatCode="#,##0" sourceLinked="0"/>
              <c:spPr/>
              <c:txPr>
                <a:bodyPr lIns="38100" tIns="19050" rIns="38100" bIns="19050">
                  <a:spAutoFit/>
                </a:bodyPr>
                <a:lstStyle/>
                <a:p>
                  <a:pPr>
                    <a:defRPr sz="1000" b="0">
                      <a:solidFill>
                        <a:srgbClr val="00187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sz="1000" b="0">
                      <a:solidFill>
                        <a:srgbClr val="00187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numFmt formatCode="#,##0" sourceLinked="0"/>
              <c:spPr/>
              <c:txPr>
                <a:bodyPr/>
                <a:lstStyle/>
                <a:p>
                  <a:pPr>
                    <a:defRPr sz="1000" b="0">
                      <a:solidFill>
                        <a:srgbClr val="00187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C05-4949-8227-C9D4FE674F9A}"/>
                </c:ext>
              </c:extLst>
            </c:dLbl>
            <c:numFmt formatCode="#,##0" sourceLinked="0"/>
            <c:spPr>
              <a:noFill/>
              <a:ln>
                <a:noFill/>
              </a:ln>
              <a:effectLst/>
            </c:spPr>
            <c:txPr>
              <a:bodyPr wrap="square" lIns="38100" tIns="19050" rIns="38100" bIns="19050" anchor="ctr">
                <a:spAutoFit/>
              </a:bodyPr>
              <a:lstStyle/>
              <a:p>
                <a:pPr>
                  <a:defRPr sz="1000" b="0">
                    <a:solidFill>
                      <a:srgbClr val="00187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Tabelle1!$A$2:$A$9</c:f>
              <c:strCache>
                <c:ptCount val="5"/>
                <c:pt idx="0">
                  <c:v>"It's often really fun together with the other children."</c:v>
                </c:pt>
                <c:pt idx="1">
                  <c:v>"I find it so exciting to find out what the story is going to be this time."</c:v>
                </c:pt>
                <c:pt idx="2">
                  <c:v>"I miss the cuddling."</c:v>
                </c:pt>
                <c:pt idx="3">
                  <c:v>"Often I can't concentrate well because there's too much going on."</c:v>
                </c:pt>
                <c:pt idx="4">
                  <c:v>"It's unusual when someone reads to us whom we really don't know."</c:v>
                </c:pt>
              </c:strCache>
            </c:strRef>
          </c:cat>
          <c:val>
            <c:numRef>
              <c:f>Tabelle1!$B$2:$B$9</c:f>
              <c:numCache>
                <c:formatCode>General</c:formatCode>
                <c:ptCount val="5"/>
                <c:pt idx="0" formatCode="0.00">
                  <c:v>48.6</c:v>
                </c:pt>
                <c:pt idx="1">
                  <c:v>39.1</c:v>
                </c:pt>
                <c:pt idx="2" formatCode="0.00">
                  <c:v>29</c:v>
                </c:pt>
                <c:pt idx="3">
                  <c:v>22.5</c:v>
                </c:pt>
                <c:pt idx="4" formatCode="0.00">
                  <c:v>16.7</c:v>
                </c:pt>
              </c:numCache>
            </c:numRef>
          </c:val>
          <c:extLst>
            <c:ext xmlns:c16="http://schemas.microsoft.com/office/drawing/2014/chart" uri="{C3380CC4-5D6E-409C-BE32-E72D297353CC}">
              <c16:uniqueId val="{00000006-5C05-4949-8227-C9D4FE674F9A}"/>
            </c:ext>
          </c:extLst>
        </c:ser>
        <c:dLbls>
          <c:showLegendKey val="0"/>
          <c:showVal val="0"/>
          <c:showCatName val="0"/>
          <c:showSerName val="0"/>
          <c:showPercent val="0"/>
          <c:showBubbleSize val="0"/>
        </c:dLbls>
        <c:gapWidth val="50"/>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defRPr sz="1000" b="0">
                <a:solidFill>
                  <a:srgbClr val="001871"/>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00" sourceLinked="1"/>
        <c:majorTickMark val="out"/>
        <c:minorTickMark val="none"/>
        <c:tickLblPos val="nextTo"/>
        <c:crossAx val="151766144"/>
        <c:crosses val="autoZero"/>
        <c:crossBetween val="between"/>
        <c:majorUnit val="10"/>
      </c:valAx>
      <c:spPr>
        <a:noFill/>
        <a:ln w="25390">
          <a:noFill/>
        </a:ln>
      </c:spPr>
    </c:plotArea>
    <c:plotVisOnly val="1"/>
    <c:dispBlanksAs val="gap"/>
    <c:showDLblsOverMax val="0"/>
  </c:chart>
  <c:txPr>
    <a:bodyPr/>
    <a:lstStyle/>
    <a:p>
      <a:pPr>
        <a:defRPr sz="1200">
          <a:solidFill>
            <a:srgbClr val="002060"/>
          </a:solidFill>
        </a:defRPr>
      </a:pPr>
      <a:endParaRPr lang="de-DE"/>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6785991659991"/>
          <c:y val="5.0940289647293381E-4"/>
          <c:w val="0.59573211727698294"/>
          <c:h val="0.934056742195988"/>
        </c:manualLayout>
      </c:layout>
      <c:barChart>
        <c:barDir val="bar"/>
        <c:grouping val="stacked"/>
        <c:varyColors val="0"/>
        <c:ser>
          <c:idx val="0"/>
          <c:order val="0"/>
          <c:tx>
            <c:strRef>
              <c:f>Tabelle1!$B$1</c:f>
              <c:strCache>
                <c:ptCount val="1"/>
                <c:pt idx="0">
                  <c:v>Child (at least seldom) talks about it)</c:v>
                </c:pt>
              </c:strCache>
            </c:strRef>
          </c:tx>
          <c:spPr>
            <a:solidFill>
              <a:srgbClr val="003770"/>
            </a:solidFill>
            <a:ln>
              <a:solidFill>
                <a:srgbClr val="003770"/>
              </a:solidFill>
            </a:ln>
            <a:effectLst/>
          </c:spPr>
          <c:invertIfNegative val="0"/>
          <c:dPt>
            <c:idx val="0"/>
            <c:invertIfNegative val="0"/>
            <c:bubble3D val="0"/>
            <c:extLst>
              <c:ext xmlns:c16="http://schemas.microsoft.com/office/drawing/2014/chart" uri="{C3380CC4-5D6E-409C-BE32-E72D297353CC}">
                <c16:uniqueId val="{00000001-5C05-4949-8227-C9D4FE674F9A}"/>
              </c:ext>
            </c:extLst>
          </c:dPt>
          <c:dPt>
            <c:idx val="1"/>
            <c:invertIfNegative val="0"/>
            <c:bubble3D val="0"/>
            <c:extLst>
              <c:ext xmlns:c16="http://schemas.microsoft.com/office/drawing/2014/chart" uri="{C3380CC4-5D6E-409C-BE32-E72D297353CC}">
                <c16:uniqueId val="{00000003-5C05-4949-8227-C9D4FE674F9A}"/>
              </c:ext>
            </c:extLst>
          </c:dPt>
          <c:dPt>
            <c:idx val="2"/>
            <c:invertIfNegative val="0"/>
            <c:bubble3D val="0"/>
            <c:extLst>
              <c:ext xmlns:c16="http://schemas.microsoft.com/office/drawing/2014/chart" uri="{C3380CC4-5D6E-409C-BE32-E72D297353CC}">
                <c16:uniqueId val="{00000005-5C05-4949-8227-C9D4FE674F9A}"/>
              </c:ext>
            </c:extLst>
          </c:dPt>
          <c:dLbls>
            <c:dLbl>
              <c:idx val="0"/>
              <c:numFmt formatCode="#,##0" sourceLinked="0"/>
              <c:spPr/>
              <c:txPr>
                <a:bodyPr lIns="38100" tIns="19050" rIns="38100" bIns="19050">
                  <a:spAutoFit/>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05-4949-8227-C9D4FE674F9A}"/>
                </c:ext>
              </c:extLst>
            </c:dLbl>
            <c:dLbl>
              <c:idx val="1"/>
              <c:numFmt formatCode="#,##0" sourceLinked="0"/>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05-4949-8227-C9D4FE674F9A}"/>
                </c:ext>
              </c:extLst>
            </c:dLbl>
            <c:dLbl>
              <c:idx val="2"/>
              <c:numFmt formatCode="#,##0" sourceLinked="0"/>
              <c:spPr/>
              <c:txPr>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C05-4949-8227-C9D4FE674F9A}"/>
                </c:ext>
              </c:extLst>
            </c:dLbl>
            <c:numFmt formatCode="#,##0" sourceLinked="0"/>
            <c:spPr>
              <a:noFill/>
              <a:ln>
                <a:noFill/>
              </a:ln>
              <a:effectLst/>
            </c:spPr>
            <c:txPr>
              <a:bodyPr wrap="square" lIns="38100" tIns="19050" rIns="38100" bIns="19050" anchor="ctr">
                <a:spAutoFit/>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Tabelle1!$A$2:$A$5</c:f>
              <c:strCache>
                <c:ptCount val="4"/>
                <c:pt idx="0">
                  <c:v>Daily</c:v>
                </c:pt>
                <c:pt idx="1">
                  <c:v>Several times a week</c:v>
                </c:pt>
                <c:pt idx="2">
                  <c:v>1x per week</c:v>
                </c:pt>
                <c:pt idx="3">
                  <c:v>Seldom or never</c:v>
                </c:pt>
              </c:strCache>
            </c:strRef>
          </c:cat>
          <c:val>
            <c:numRef>
              <c:f>Tabelle1!$B$2:$B$5</c:f>
              <c:numCache>
                <c:formatCode>General</c:formatCode>
                <c:ptCount val="4"/>
                <c:pt idx="0" formatCode="0.00">
                  <c:v>92.3</c:v>
                </c:pt>
                <c:pt idx="1">
                  <c:v>90.8</c:v>
                </c:pt>
                <c:pt idx="2">
                  <c:v>88.2</c:v>
                </c:pt>
                <c:pt idx="3" formatCode="0.00">
                  <c:v>86.4</c:v>
                </c:pt>
              </c:numCache>
            </c:numRef>
          </c:val>
          <c:extLst>
            <c:ext xmlns:c16="http://schemas.microsoft.com/office/drawing/2014/chart" uri="{C3380CC4-5D6E-409C-BE32-E72D297353CC}">
              <c16:uniqueId val="{00000006-5C05-4949-8227-C9D4FE674F9A}"/>
            </c:ext>
          </c:extLst>
        </c:ser>
        <c:ser>
          <c:idx val="1"/>
          <c:order val="1"/>
          <c:tx>
            <c:strRef>
              <c:f>Tabelle1!$C$1</c:f>
              <c:strCache>
                <c:ptCount val="1"/>
                <c:pt idx="0">
                  <c:v>Child doesn't talk about it</c:v>
                </c:pt>
              </c:strCache>
            </c:strRef>
          </c:tx>
          <c:spPr>
            <a:solidFill>
              <a:srgbClr val="D4004F"/>
            </a:solidFill>
            <a:ln>
              <a:solidFill>
                <a:srgbClr val="D4004F"/>
              </a:solidFill>
            </a:ln>
            <a:effectLst/>
          </c:spPr>
          <c:invertIfNegative val="0"/>
          <c:dLbls>
            <c:numFmt formatCode="#,##0" sourceLinked="0"/>
            <c:spPr>
              <a:noFill/>
              <a:ln>
                <a:noFill/>
              </a:ln>
              <a:effectLst/>
            </c:spPr>
            <c:txPr>
              <a:bodyPr wrap="square" lIns="38100" tIns="19050" rIns="38100" bIns="19050" anchor="ctr">
                <a:spAutoFit/>
              </a:bodyPr>
              <a:lstStyle/>
              <a:p>
                <a:pPr>
                  <a:defRPr sz="1000" b="0">
                    <a:solidFill>
                      <a:schemeClr val="bg1"/>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Tabelle1!$A$2:$A$5</c:f>
              <c:strCache>
                <c:ptCount val="4"/>
                <c:pt idx="0">
                  <c:v>Daily</c:v>
                </c:pt>
                <c:pt idx="1">
                  <c:v>Several times a week</c:v>
                </c:pt>
                <c:pt idx="2">
                  <c:v>1x per week</c:v>
                </c:pt>
                <c:pt idx="3">
                  <c:v>Seldom or never</c:v>
                </c:pt>
              </c:strCache>
            </c:strRef>
          </c:cat>
          <c:val>
            <c:numRef>
              <c:f>Tabelle1!$C$2:$C$5</c:f>
              <c:numCache>
                <c:formatCode>General</c:formatCode>
                <c:ptCount val="4"/>
                <c:pt idx="0">
                  <c:v>7.7</c:v>
                </c:pt>
                <c:pt idx="1">
                  <c:v>9.1999999999999993</c:v>
                </c:pt>
                <c:pt idx="2">
                  <c:v>11.8</c:v>
                </c:pt>
                <c:pt idx="3">
                  <c:v>13.5</c:v>
                </c:pt>
              </c:numCache>
            </c:numRef>
          </c:val>
          <c:extLst>
            <c:ext xmlns:c16="http://schemas.microsoft.com/office/drawing/2014/chart" uri="{C3380CC4-5D6E-409C-BE32-E72D297353CC}">
              <c16:uniqueId val="{00000003-9BE9-47CC-979D-22137DEF407F}"/>
            </c:ext>
          </c:extLst>
        </c:ser>
        <c:dLbls>
          <c:showLegendKey val="0"/>
          <c:showVal val="0"/>
          <c:showCatName val="0"/>
          <c:showSerName val="0"/>
          <c:showPercent val="0"/>
          <c:showBubbleSize val="0"/>
        </c:dLbls>
        <c:gapWidth val="50"/>
        <c:overlap val="100"/>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defRPr sz="1000" b="0">
                <a:solidFill>
                  <a:srgbClr val="001871"/>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00" sourceLinked="1"/>
        <c:majorTickMark val="out"/>
        <c:minorTickMark val="none"/>
        <c:tickLblPos val="nextTo"/>
        <c:crossAx val="151766144"/>
        <c:crosses val="autoZero"/>
        <c:crossBetween val="between"/>
        <c:majorUnit val="10"/>
      </c:valAx>
      <c:spPr>
        <a:noFill/>
        <a:ln w="25390">
          <a:noFill/>
        </a:ln>
      </c:spPr>
    </c:plotArea>
    <c:legend>
      <c:legendPos val="b"/>
      <c:layout>
        <c:manualLayout>
          <c:xMode val="edge"/>
          <c:yMode val="edge"/>
          <c:x val="0.41330756455139617"/>
          <c:y val="0.94855501170461798"/>
          <c:w val="0.58669243544860383"/>
          <c:h val="5.1444988295381994E-2"/>
        </c:manualLayout>
      </c:layout>
      <c:overlay val="0"/>
      <c:txPr>
        <a:bodyPr/>
        <a:lstStyle/>
        <a:p>
          <a:pPr>
            <a:defRPr sz="1200" b="0" baseline="-10000">
              <a:solidFill>
                <a:srgbClr val="001871"/>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200">
          <a:solidFill>
            <a:srgbClr val="002060"/>
          </a:solidFill>
        </a:defRPr>
      </a:pPr>
      <a:endParaRPr lang="de-DE"/>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Tabelle1!$A$2:$A$13</c:f>
              <c:strCache>
                <c:ptCount val="8"/>
                <c:pt idx="0">
                  <c:v>Children's books with more text than pictures</c:v>
                </c:pt>
                <c:pt idx="1">
                  <c:v>Hidden object books</c:v>
                </c:pt>
                <c:pt idx="2">
                  <c:v>Fairy tales</c:v>
                </c:pt>
                <c:pt idx="3">
                  <c:v>Books with rhymes/poems/songs</c:v>
                </c:pt>
                <c:pt idx="4">
                  <c:v>Picture books made of fabric, rubber, wood</c:v>
                </c:pt>
                <c:pt idx="5">
                  <c:v>Pixi books</c:v>
                </c:pt>
                <c:pt idx="6">
                  <c:v>Board books with very little or no text</c:v>
                </c:pt>
                <c:pt idx="7">
                  <c:v>Books with short texts</c:v>
                </c:pt>
              </c:strCache>
            </c:strRef>
          </c:cat>
          <c:val>
            <c:numRef>
              <c:f>Tabelle1!$B$2:$B$13</c:f>
            </c:numRef>
          </c:val>
          <c:extLst>
            <c:ext xmlns:c16="http://schemas.microsoft.com/office/drawing/2014/chart" uri="{C3380CC4-5D6E-409C-BE32-E72D297353CC}">
              <c16:uniqueId val="{00000000-2F6F-4B35-BD19-5C90F421BDAE}"/>
            </c:ext>
          </c:extLst>
        </c:ser>
        <c:ser>
          <c:idx val="1"/>
          <c:order val="1"/>
          <c:tx>
            <c:strRef>
              <c:f>Tabelle1!$C$1</c:f>
              <c:strCache>
                <c:ptCount val="1"/>
                <c:pt idx="0">
                  <c:v>Datenreihe 2</c:v>
                </c:pt>
              </c:strCache>
            </c:strRef>
          </c:tx>
          <c:spPr>
            <a:solidFill>
              <a:schemeClr val="bg2"/>
            </a:solidFill>
            <a:ln>
              <a:noFill/>
            </a:ln>
            <a:effectLst/>
          </c:spPr>
          <c:invertIfNegative val="0"/>
          <c:dPt>
            <c:idx val="3"/>
            <c:invertIfNegative val="0"/>
            <c:bubble3D val="0"/>
            <c:spPr>
              <a:solidFill>
                <a:schemeClr val="bg2"/>
              </a:solidFill>
              <a:ln>
                <a:noFill/>
              </a:ln>
              <a:effectLst/>
            </c:spPr>
            <c:extLst>
              <c:ext xmlns:c16="http://schemas.microsoft.com/office/drawing/2014/chart" uri="{C3380CC4-5D6E-409C-BE32-E72D297353CC}">
                <c16:uniqueId val="{00000001-E46E-4FC1-A431-C7A28085DF4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4-9F40-446F-AA67-70F31BFB048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E-7502-45C0-A6C4-0B5B38051F40}"/>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9F40-446F-AA67-70F31BFB048C}"/>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186F-4EEA-B987-B0DFF60ADDE0}"/>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2-9F40-446F-AA67-70F31BFB048C}"/>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1-9F40-446F-AA67-70F31BFB048C}"/>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0-9F40-446F-AA67-70F31BFB048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8"/>
                <c:pt idx="0">
                  <c:v>Children's books with more text than pictures</c:v>
                </c:pt>
                <c:pt idx="1">
                  <c:v>Hidden object books</c:v>
                </c:pt>
                <c:pt idx="2">
                  <c:v>Fairy tales</c:v>
                </c:pt>
                <c:pt idx="3">
                  <c:v>Books with rhymes/poems/songs</c:v>
                </c:pt>
                <c:pt idx="4">
                  <c:v>Picture books made of fabric, rubber, wood</c:v>
                </c:pt>
                <c:pt idx="5">
                  <c:v>Pixi books</c:v>
                </c:pt>
                <c:pt idx="6">
                  <c:v>Board books with very little or no text</c:v>
                </c:pt>
                <c:pt idx="7">
                  <c:v>Books with short texts</c:v>
                </c:pt>
              </c:strCache>
            </c:strRef>
          </c:cat>
          <c:val>
            <c:numRef>
              <c:f>Tabelle1!$C$2:$C$13</c:f>
              <c:numCache>
                <c:formatCode>General</c:formatCode>
                <c:ptCount val="8"/>
                <c:pt idx="0">
                  <c:v>11.2</c:v>
                </c:pt>
                <c:pt idx="1">
                  <c:v>15.2</c:v>
                </c:pt>
                <c:pt idx="2">
                  <c:v>15.6</c:v>
                </c:pt>
                <c:pt idx="3">
                  <c:v>16.399999999999999</c:v>
                </c:pt>
                <c:pt idx="4">
                  <c:v>31.8</c:v>
                </c:pt>
                <c:pt idx="5">
                  <c:v>33.700000000000003</c:v>
                </c:pt>
                <c:pt idx="6">
                  <c:v>47.9</c:v>
                </c:pt>
                <c:pt idx="7">
                  <c:v>66.3</c:v>
                </c:pt>
              </c:numCache>
            </c:numRef>
          </c:val>
          <c:extLst>
            <c:ext xmlns:c16="http://schemas.microsoft.com/office/drawing/2014/chart" uri="{C3380CC4-5D6E-409C-BE32-E72D297353CC}">
              <c16:uniqueId val="{00000000-5C67-468C-86D2-947C995C45F2}"/>
            </c:ext>
          </c:extLst>
        </c:ser>
        <c:dLbls>
          <c:showLegendKey val="0"/>
          <c:showVal val="0"/>
          <c:showCatName val="0"/>
          <c:showSerName val="0"/>
          <c:showPercent val="0"/>
          <c:showBubbleSize val="0"/>
        </c:dLbls>
        <c:gapWidth val="120"/>
        <c:axId val="2078619855"/>
        <c:axId val="2077839055"/>
      </c:barChart>
      <c:catAx>
        <c:axId val="2078619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2077839055"/>
        <c:crosses val="autoZero"/>
        <c:auto val="1"/>
        <c:lblAlgn val="ctr"/>
        <c:lblOffset val="100"/>
        <c:noMultiLvlLbl val="0"/>
      </c:catAx>
      <c:valAx>
        <c:axId val="2077839055"/>
        <c:scaling>
          <c:orientation val="minMax"/>
          <c:max val="100"/>
        </c:scaling>
        <c:delete val="1"/>
        <c:axPos val="b"/>
        <c:majorGridlines>
          <c:spPr>
            <a:ln w="9525" cap="flat" cmpd="sng" algn="ctr">
              <a:noFill/>
              <a:round/>
            </a:ln>
            <a:effectLst/>
          </c:spPr>
        </c:majorGridlines>
        <c:numFmt formatCode="General" sourceLinked="1"/>
        <c:majorTickMark val="none"/>
        <c:minorTickMark val="none"/>
        <c:tickLblPos val="nextTo"/>
        <c:crossAx val="2078619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76341485472892"/>
          <c:y val="3.495076745330495E-2"/>
          <c:w val="0.68523658514527108"/>
          <c:h val="0.83778790913601053"/>
        </c:manualLayout>
      </c:layout>
      <c:barChart>
        <c:barDir val="bar"/>
        <c:grouping val="stacked"/>
        <c:varyColors val="0"/>
        <c:ser>
          <c:idx val="0"/>
          <c:order val="0"/>
          <c:tx>
            <c:strRef>
              <c:f>Tabelle1!$B$1</c:f>
              <c:strCache>
                <c:ptCount val="1"/>
                <c:pt idx="0">
                  <c:v>very easy</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(n=409)</c:v>
                </c:pt>
                <c:pt idx="2">
                  <c:v>under one year (n=73)</c:v>
                </c:pt>
                <c:pt idx="3">
                  <c:v>one year (n=101)</c:v>
                </c:pt>
                <c:pt idx="4">
                  <c:v>two years (n=116)</c:v>
                </c:pt>
                <c:pt idx="5">
                  <c:v>three years (n=119)</c:v>
                </c:pt>
              </c:strCache>
            </c:strRef>
          </c:cat>
          <c:val>
            <c:numRef>
              <c:f>Tabelle1!$B$2:$B$7</c:f>
              <c:numCache>
                <c:formatCode>General</c:formatCode>
                <c:ptCount val="6"/>
                <c:pt idx="0">
                  <c:v>45.7</c:v>
                </c:pt>
                <c:pt idx="2">
                  <c:v>50.7</c:v>
                </c:pt>
                <c:pt idx="3">
                  <c:v>41.6</c:v>
                </c:pt>
                <c:pt idx="4">
                  <c:v>51.7</c:v>
                </c:pt>
                <c:pt idx="5">
                  <c:v>40.299999999999997</c:v>
                </c:pt>
              </c:numCache>
            </c:numRef>
          </c:val>
          <c:extLst>
            <c:ext xmlns:c16="http://schemas.microsoft.com/office/drawing/2014/chart" uri="{C3380CC4-5D6E-409C-BE32-E72D297353CC}">
              <c16:uniqueId val="{00000000-F4DC-48C5-B95F-5F3CCFA81249}"/>
            </c:ext>
          </c:extLst>
        </c:ser>
        <c:ser>
          <c:idx val="1"/>
          <c:order val="1"/>
          <c:tx>
            <c:strRef>
              <c:f>Tabelle1!$C$1</c:f>
              <c:strCache>
                <c:ptCount val="1"/>
                <c:pt idx="0">
                  <c:v>sort of easy</c:v>
                </c:pt>
              </c:strCache>
            </c:strRef>
          </c:tx>
          <c:spPr>
            <a:solidFill>
              <a:srgbClr val="99AFC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(n=409)</c:v>
                </c:pt>
                <c:pt idx="2">
                  <c:v>under one year (n=73)</c:v>
                </c:pt>
                <c:pt idx="3">
                  <c:v>one year (n=101)</c:v>
                </c:pt>
                <c:pt idx="4">
                  <c:v>two years (n=116)</c:v>
                </c:pt>
                <c:pt idx="5">
                  <c:v>three years (n=119)</c:v>
                </c:pt>
              </c:strCache>
            </c:strRef>
          </c:cat>
          <c:val>
            <c:numRef>
              <c:f>Tabelle1!$C$2:$C$7</c:f>
              <c:numCache>
                <c:formatCode>General</c:formatCode>
                <c:ptCount val="6"/>
                <c:pt idx="0">
                  <c:v>38.1</c:v>
                </c:pt>
                <c:pt idx="2">
                  <c:v>24.7</c:v>
                </c:pt>
                <c:pt idx="3">
                  <c:v>45.5</c:v>
                </c:pt>
                <c:pt idx="4">
                  <c:v>33.6</c:v>
                </c:pt>
                <c:pt idx="5">
                  <c:v>43.7</c:v>
                </c:pt>
              </c:numCache>
            </c:numRef>
          </c:val>
          <c:extLst>
            <c:ext xmlns:c16="http://schemas.microsoft.com/office/drawing/2014/chart" uri="{C3380CC4-5D6E-409C-BE32-E72D297353CC}">
              <c16:uniqueId val="{00000001-F4DC-48C5-B95F-5F3CCFA81249}"/>
            </c:ext>
          </c:extLst>
        </c:ser>
        <c:ser>
          <c:idx val="2"/>
          <c:order val="2"/>
          <c:tx>
            <c:strRef>
              <c:f>Tabelle1!$D$1</c:f>
              <c:strCache>
                <c:ptCount val="1"/>
                <c:pt idx="0">
                  <c:v>sort of difficult</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(n=409)</c:v>
                </c:pt>
                <c:pt idx="2">
                  <c:v>under one year (n=73)</c:v>
                </c:pt>
                <c:pt idx="3">
                  <c:v>one year (n=101)</c:v>
                </c:pt>
                <c:pt idx="4">
                  <c:v>two years (n=116)</c:v>
                </c:pt>
                <c:pt idx="5">
                  <c:v>three years (n=119)</c:v>
                </c:pt>
              </c:strCache>
            </c:strRef>
          </c:cat>
          <c:val>
            <c:numRef>
              <c:f>Tabelle1!$D$2:$D$7</c:f>
              <c:numCache>
                <c:formatCode>General</c:formatCode>
                <c:ptCount val="6"/>
                <c:pt idx="0">
                  <c:v>13.9</c:v>
                </c:pt>
                <c:pt idx="2">
                  <c:v>20.5</c:v>
                </c:pt>
                <c:pt idx="3">
                  <c:v>7.9</c:v>
                </c:pt>
                <c:pt idx="4">
                  <c:v>12.9</c:v>
                </c:pt>
                <c:pt idx="5">
                  <c:v>16</c:v>
                </c:pt>
              </c:numCache>
            </c:numRef>
          </c:val>
          <c:extLst>
            <c:ext xmlns:c16="http://schemas.microsoft.com/office/drawing/2014/chart" uri="{C3380CC4-5D6E-409C-BE32-E72D297353CC}">
              <c16:uniqueId val="{00000002-F4DC-48C5-B95F-5F3CCFA81249}"/>
            </c:ext>
          </c:extLst>
        </c:ser>
        <c:ser>
          <c:idx val="3"/>
          <c:order val="3"/>
          <c:tx>
            <c:strRef>
              <c:f>Tabelle1!$E$1</c:f>
              <c:strCache>
                <c:ptCount val="1"/>
                <c:pt idx="0">
                  <c:v>very difficult</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91C0-4EF4-B8E3-16101622D6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(n=409)</c:v>
                </c:pt>
                <c:pt idx="2">
                  <c:v>under one year (n=73)</c:v>
                </c:pt>
                <c:pt idx="3">
                  <c:v>one year (n=101)</c:v>
                </c:pt>
                <c:pt idx="4">
                  <c:v>two years (n=116)</c:v>
                </c:pt>
                <c:pt idx="5">
                  <c:v>three years (n=119)</c:v>
                </c:pt>
              </c:strCache>
            </c:strRef>
          </c:cat>
          <c:val>
            <c:numRef>
              <c:f>Tabelle1!$E$2:$E$7</c:f>
              <c:numCache>
                <c:formatCode>General</c:formatCode>
                <c:ptCount val="6"/>
                <c:pt idx="0">
                  <c:v>2.2000000000000002</c:v>
                </c:pt>
                <c:pt idx="2">
                  <c:v>4.0999999999999996</c:v>
                </c:pt>
                <c:pt idx="3">
                  <c:v>4</c:v>
                </c:pt>
                <c:pt idx="4">
                  <c:v>1.7</c:v>
                </c:pt>
                <c:pt idx="5">
                  <c:v>0</c:v>
                </c:pt>
              </c:numCache>
            </c:numRef>
          </c:val>
          <c:extLst>
            <c:ext xmlns:c16="http://schemas.microsoft.com/office/drawing/2014/chart" uri="{C3380CC4-5D6E-409C-BE32-E72D297353CC}">
              <c16:uniqueId val="{00000003-F4DC-48C5-B95F-5F3CCFA81249}"/>
            </c:ext>
          </c:extLst>
        </c:ser>
        <c:dLbls>
          <c:showLegendKey val="0"/>
          <c:showVal val="0"/>
          <c:showCatName val="0"/>
          <c:showSerName val="0"/>
          <c:showPercent val="0"/>
          <c:showBubbleSize val="0"/>
        </c:dLbls>
        <c:gapWidth val="80"/>
        <c:overlap val="10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legend>
      <c:legendPos val="b"/>
      <c:layout>
        <c:manualLayout>
          <c:xMode val="edge"/>
          <c:yMode val="edge"/>
          <c:x val="0.24655069098207852"/>
          <c:y val="0.62243989381171272"/>
          <c:w val="0.64834721521240002"/>
          <c:h val="7.3246500982849599E-2"/>
        </c:manualLayout>
      </c:layout>
      <c:overlay val="0"/>
      <c:spPr>
        <a:noFill/>
        <a:ln>
          <a:noFill/>
        </a:ln>
        <a:effectLst/>
      </c:spPr>
      <c:txPr>
        <a:bodyPr rot="0" spcFirstLastPara="1" vertOverflow="ellipsis" vert="horz" wrap="square" anchor="ctr" anchorCtr="1"/>
        <a:lstStyle/>
        <a:p>
          <a:pPr>
            <a:defRPr sz="1050" b="0" i="0" u="none" strike="noStrike" kern="1200" baseline="-25000">
              <a:solidFill>
                <a:schemeClr val="bg2"/>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4525998255402"/>
          <c:y val="3.3157498116051246E-2"/>
          <c:w val="0.77943443620121766"/>
          <c:h val="0.84611075838579708"/>
        </c:manualLayout>
      </c:layout>
      <c:barChart>
        <c:barDir val="bar"/>
        <c:grouping val="clustered"/>
        <c:varyColors val="0"/>
        <c:ser>
          <c:idx val="0"/>
          <c:order val="0"/>
          <c:tx>
            <c:strRef>
              <c:f>Tabelle1!$B$1</c:f>
              <c:strCache>
                <c:ptCount val="1"/>
                <c:pt idx="0">
                  <c:v>Bücher im Haushalt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No books</c:v>
                </c:pt>
                <c:pt idx="1">
                  <c:v>1 to 10 books</c:v>
                </c:pt>
                <c:pt idx="2">
                  <c:v>11 to 50 books</c:v>
                </c:pt>
                <c:pt idx="3">
                  <c:v>51 to 100 books</c:v>
                </c:pt>
                <c:pt idx="4">
                  <c:v>101 to 150 books</c:v>
                </c:pt>
                <c:pt idx="5">
                  <c:v>151 to 200 books</c:v>
                </c:pt>
                <c:pt idx="6">
                  <c:v>Several hundred books</c:v>
                </c:pt>
              </c:strCache>
            </c:strRef>
          </c:cat>
          <c:val>
            <c:numRef>
              <c:f>Tabelle1!$B$2:$B$8</c:f>
            </c:numRef>
          </c:val>
          <c:extLst>
            <c:ext xmlns:c16="http://schemas.microsoft.com/office/drawing/2014/chart" uri="{C3380CC4-5D6E-409C-BE32-E72D297353CC}">
              <c16:uniqueId val="{00000000-2F6F-4B35-BD19-5C90F421BDAE}"/>
            </c:ext>
          </c:extLst>
        </c:ser>
        <c:ser>
          <c:idx val="1"/>
          <c:order val="1"/>
          <c:tx>
            <c:strRef>
              <c:f>Tabelle1!$C$1</c:f>
              <c:strCache>
                <c:ptCount val="1"/>
                <c:pt idx="0">
                  <c:v>Kinderbücher im Haushalt</c:v>
                </c:pt>
              </c:strCache>
            </c:strRef>
          </c:tx>
          <c:spPr>
            <a:solidFill>
              <a:schemeClr val="bg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8-D74A-4DD4-8648-E4469E8390A7}"/>
              </c:ext>
            </c:extLst>
          </c:dPt>
          <c:dPt>
            <c:idx val="6"/>
            <c:invertIfNegative val="0"/>
            <c:bubble3D val="0"/>
            <c:spPr>
              <a:solidFill>
                <a:schemeClr val="bg2"/>
              </a:solidFill>
              <a:ln>
                <a:noFill/>
              </a:ln>
              <a:effectLst/>
            </c:spPr>
            <c:extLst>
              <c:ext xmlns:c16="http://schemas.microsoft.com/office/drawing/2014/chart" uri="{C3380CC4-5D6E-409C-BE32-E72D297353CC}">
                <c16:uniqueId val="{00000000-39D4-4CEA-B131-9D026A6F9E52}"/>
              </c:ext>
            </c:extLst>
          </c:dPt>
          <c:dPt>
            <c:idx val="9"/>
            <c:invertIfNegative val="0"/>
            <c:bubble3D val="0"/>
            <c:spPr>
              <a:solidFill>
                <a:schemeClr val="bg2"/>
              </a:solidFill>
              <a:ln>
                <a:noFill/>
              </a:ln>
              <a:effectLst/>
            </c:spPr>
            <c:extLst>
              <c:ext xmlns:c16="http://schemas.microsoft.com/office/drawing/2014/chart" uri="{C3380CC4-5D6E-409C-BE32-E72D297353CC}">
                <c16:uniqueId val="{00000001-39D4-4CEA-B131-9D026A6F9E52}"/>
              </c:ext>
            </c:extLst>
          </c:dPt>
          <c:dPt>
            <c:idx val="10"/>
            <c:invertIfNegative val="0"/>
            <c:bubble3D val="0"/>
            <c:spPr>
              <a:solidFill>
                <a:schemeClr val="bg2"/>
              </a:solidFill>
              <a:ln>
                <a:noFill/>
              </a:ln>
              <a:effectLst/>
            </c:spPr>
            <c:extLst>
              <c:ext xmlns:c16="http://schemas.microsoft.com/office/drawing/2014/chart" uri="{C3380CC4-5D6E-409C-BE32-E72D297353CC}">
                <c16:uniqueId val="{00000001-7BD0-40B0-B537-CD65178D4B8C}"/>
              </c:ext>
            </c:extLst>
          </c:dPt>
          <c:dPt>
            <c:idx val="11"/>
            <c:invertIfNegative val="0"/>
            <c:bubble3D val="0"/>
            <c:spPr>
              <a:solidFill>
                <a:schemeClr val="bg2"/>
              </a:solidFill>
              <a:ln>
                <a:noFill/>
              </a:ln>
              <a:effectLst/>
            </c:spPr>
            <c:extLst>
              <c:ext xmlns:c16="http://schemas.microsoft.com/office/drawing/2014/chart" uri="{C3380CC4-5D6E-409C-BE32-E72D297353CC}">
                <c16:uniqueId val="{00000000-7BD0-40B0-B537-CD65178D4B8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No books</c:v>
                </c:pt>
                <c:pt idx="1">
                  <c:v>1 to 10 books</c:v>
                </c:pt>
                <c:pt idx="2">
                  <c:v>11 to 50 books</c:v>
                </c:pt>
                <c:pt idx="3">
                  <c:v>51 to 100 books</c:v>
                </c:pt>
                <c:pt idx="4">
                  <c:v>101 to 150 books</c:v>
                </c:pt>
                <c:pt idx="5">
                  <c:v>151 to 200 books</c:v>
                </c:pt>
                <c:pt idx="6">
                  <c:v>Several hundred books</c:v>
                </c:pt>
              </c:strCache>
            </c:strRef>
          </c:cat>
          <c:val>
            <c:numRef>
              <c:f>Tabelle1!$C$2:$C$8</c:f>
              <c:numCache>
                <c:formatCode>General</c:formatCode>
                <c:ptCount val="7"/>
                <c:pt idx="0">
                  <c:v>2.9</c:v>
                </c:pt>
                <c:pt idx="1">
                  <c:v>55.8</c:v>
                </c:pt>
                <c:pt idx="2">
                  <c:v>38.6</c:v>
                </c:pt>
                <c:pt idx="3">
                  <c:v>2.7</c:v>
                </c:pt>
              </c:numCache>
            </c:numRef>
          </c:val>
          <c:extLst>
            <c:ext xmlns:c16="http://schemas.microsoft.com/office/drawing/2014/chart" uri="{C3380CC4-5D6E-409C-BE32-E72D297353CC}">
              <c16:uniqueId val="{00000000-5C67-468C-86D2-947C995C45F2}"/>
            </c:ext>
          </c:extLst>
        </c:ser>
        <c:dLbls>
          <c:showLegendKey val="0"/>
          <c:showVal val="0"/>
          <c:showCatName val="0"/>
          <c:showSerName val="0"/>
          <c:showPercent val="0"/>
          <c:showBubbleSize val="0"/>
        </c:dLbls>
        <c:gapWidth val="120"/>
        <c:overlap val="-25"/>
        <c:axId val="2078619855"/>
        <c:axId val="2077839055"/>
      </c:barChart>
      <c:catAx>
        <c:axId val="2078619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2077839055"/>
        <c:crosses val="autoZero"/>
        <c:auto val="1"/>
        <c:lblAlgn val="ctr"/>
        <c:lblOffset val="100"/>
        <c:noMultiLvlLbl val="0"/>
      </c:catAx>
      <c:valAx>
        <c:axId val="2077839055"/>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078619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72732962893243"/>
          <c:y val="5.0938808346727871E-4"/>
          <c:w val="0.59573211727698294"/>
          <c:h val="0.99949063110671477"/>
        </c:manualLayout>
      </c:layout>
      <c:barChart>
        <c:barDir val="bar"/>
        <c:grouping val="clustered"/>
        <c:varyColors val="0"/>
        <c:ser>
          <c:idx val="0"/>
          <c:order val="0"/>
          <c:tx>
            <c:strRef>
              <c:f>Tabelle1!$B$1</c:f>
              <c:strCache>
                <c:ptCount val="1"/>
                <c:pt idx="0">
                  <c:v>Spalte1</c:v>
                </c:pt>
              </c:strCache>
            </c:strRef>
          </c:tx>
          <c:spPr>
            <a:solidFill>
              <a:srgbClr val="003770"/>
            </a:solidFill>
            <a:ln>
              <a:solidFill>
                <a:srgbClr val="003770"/>
              </a:solidFill>
            </a:ln>
            <a:effectLst/>
          </c:spPr>
          <c:invertIfNegative val="0"/>
          <c:dPt>
            <c:idx val="0"/>
            <c:invertIfNegative val="0"/>
            <c:bubble3D val="0"/>
            <c:extLst>
              <c:ext xmlns:c16="http://schemas.microsoft.com/office/drawing/2014/chart" uri="{C3380CC4-5D6E-409C-BE32-E72D297353CC}">
                <c16:uniqueId val="{00000000-2707-4781-BEF7-4983CCDAAE4A}"/>
              </c:ext>
            </c:extLst>
          </c:dPt>
          <c:dPt>
            <c:idx val="1"/>
            <c:invertIfNegative val="0"/>
            <c:bubble3D val="0"/>
            <c:spPr>
              <a:solidFill>
                <a:srgbClr val="FFC000"/>
              </a:solidFill>
              <a:ln>
                <a:solidFill>
                  <a:srgbClr val="FFC000"/>
                </a:solidFill>
              </a:ln>
              <a:effectLst/>
            </c:spPr>
            <c:extLst>
              <c:ext xmlns:c16="http://schemas.microsoft.com/office/drawing/2014/chart" uri="{C3380CC4-5D6E-409C-BE32-E72D297353CC}">
                <c16:uniqueId val="{00000001-2707-4781-BEF7-4983CCDAAE4A}"/>
              </c:ext>
            </c:extLst>
          </c:dPt>
          <c:dPt>
            <c:idx val="2"/>
            <c:invertIfNegative val="0"/>
            <c:bubble3D val="0"/>
            <c:extLst>
              <c:ext xmlns:c16="http://schemas.microsoft.com/office/drawing/2014/chart" uri="{C3380CC4-5D6E-409C-BE32-E72D297353CC}">
                <c16:uniqueId val="{00000002-2707-4781-BEF7-4983CCDAAE4A}"/>
              </c:ext>
            </c:extLst>
          </c:dPt>
          <c:dPt>
            <c:idx val="3"/>
            <c:invertIfNegative val="0"/>
            <c:bubble3D val="0"/>
            <c:extLst>
              <c:ext xmlns:c16="http://schemas.microsoft.com/office/drawing/2014/chart" uri="{C3380CC4-5D6E-409C-BE32-E72D297353CC}">
                <c16:uniqueId val="{00000000-F2CB-4C2D-A02B-978EEFAA97BC}"/>
              </c:ext>
            </c:extLst>
          </c:dPt>
          <c:dPt>
            <c:idx val="8"/>
            <c:invertIfNegative val="0"/>
            <c:bubble3D val="0"/>
            <c:extLst>
              <c:ext xmlns:c16="http://schemas.microsoft.com/office/drawing/2014/chart" uri="{C3380CC4-5D6E-409C-BE32-E72D297353CC}">
                <c16:uniqueId val="{00000000-4BFA-4755-AAC2-76DEF841A43A}"/>
              </c:ext>
            </c:extLst>
          </c:dPt>
          <c:dLbls>
            <c:dLbl>
              <c:idx val="0"/>
              <c:numFmt formatCode="#,##0" sourceLinked="0"/>
              <c:spPr/>
              <c:txPr>
                <a:bodyPr lIns="38100" tIns="19050" rIns="38100" bIns="19050">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0-2707-4781-BEF7-4983CCDAAE4A}"/>
                </c:ext>
              </c:extLst>
            </c:dLbl>
            <c:dLbl>
              <c:idx val="1"/>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2707-4781-BEF7-4983CCDAAE4A}"/>
                </c:ext>
              </c:extLst>
            </c:dLbl>
            <c:dLbl>
              <c:idx val="2"/>
              <c:numFmt formatCode="#,##0" sourceLinked="0"/>
              <c:spPr/>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2-2707-4781-BEF7-4983CCDAAE4A}"/>
                </c:ext>
              </c:extLst>
            </c:dLbl>
            <c:numFmt formatCode="#,##0" sourceLinked="0"/>
            <c:spPr>
              <a:noFill/>
              <a:ln>
                <a:noFill/>
              </a:ln>
              <a:effectLst/>
            </c:spPr>
            <c:txPr>
              <a:bodyPr wrap="square" lIns="38100" tIns="19050" rIns="38100" bIns="19050" anchor="ctr">
                <a:spAutoFit/>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Tabelle1!$A$2:$A$17</c:f>
              <c:strCache>
                <c:ptCount val="11"/>
                <c:pt idx="0">
                  <c:v>"That it's so cozy."</c:v>
                </c:pt>
                <c:pt idx="1">
                  <c:v>"That I can listen to great stories."</c:v>
                </c:pt>
                <c:pt idx="2">
                  <c:v>"It's just nice when someone reads aloud."</c:v>
                </c:pt>
                <c:pt idx="3">
                  <c:v>"That mom or dad takes the time."</c:v>
                </c:pt>
                <c:pt idx="4">
                  <c:v>"That I have mom or dad to myself."</c:v>
                </c:pt>
                <c:pt idx="5">
                  <c:v>"That it's so calming and relaxing."</c:v>
                </c:pt>
                <c:pt idx="6">
                  <c:v>"That I can rest."</c:v>
                </c:pt>
                <c:pt idx="7">
                  <c:v>"Mom, dad, gramdma, grandpa, ... can read aloud really well."</c:v>
                </c:pt>
                <c:pt idx="8">
                  <c:v>"That I can get into the story."</c:v>
                </c:pt>
                <c:pt idx="9">
                  <c:v>"That I don't have to do the reading."</c:v>
                </c:pt>
                <c:pt idx="10">
                  <c:v>"That we get talking."</c:v>
                </c:pt>
              </c:strCache>
            </c:strRef>
          </c:cat>
          <c:val>
            <c:numRef>
              <c:f>Tabelle1!$B$2:$B$17</c:f>
              <c:numCache>
                <c:formatCode>0.00</c:formatCode>
                <c:ptCount val="11"/>
                <c:pt idx="0">
                  <c:v>55.2</c:v>
                </c:pt>
                <c:pt idx="1">
                  <c:v>46.4</c:v>
                </c:pt>
                <c:pt idx="2">
                  <c:v>45.2</c:v>
                </c:pt>
                <c:pt idx="3" formatCode="General">
                  <c:v>45.4</c:v>
                </c:pt>
                <c:pt idx="4" formatCode="General">
                  <c:v>40.5</c:v>
                </c:pt>
                <c:pt idx="5" formatCode="General">
                  <c:v>39.9</c:v>
                </c:pt>
                <c:pt idx="6">
                  <c:v>33.6</c:v>
                </c:pt>
                <c:pt idx="7" formatCode="General">
                  <c:v>31.8</c:v>
                </c:pt>
                <c:pt idx="8" formatCode="General">
                  <c:v>30.8</c:v>
                </c:pt>
                <c:pt idx="9" formatCode="General">
                  <c:v>28.7</c:v>
                </c:pt>
                <c:pt idx="10">
                  <c:v>26.5</c:v>
                </c:pt>
              </c:numCache>
            </c:numRef>
          </c:val>
          <c:extLst>
            <c:ext xmlns:c16="http://schemas.microsoft.com/office/drawing/2014/chart" uri="{C3380CC4-5D6E-409C-BE32-E72D297353CC}">
              <c16:uniqueId val="{00000003-2707-4781-BEF7-4983CCDAAE4A}"/>
            </c:ext>
          </c:extLst>
        </c:ser>
        <c:dLbls>
          <c:showLegendKey val="0"/>
          <c:showVal val="0"/>
          <c:showCatName val="0"/>
          <c:showSerName val="0"/>
          <c:showPercent val="0"/>
          <c:showBubbleSize val="0"/>
        </c:dLbls>
        <c:gapWidth val="50"/>
        <c:axId val="151766144"/>
        <c:axId val="151767680"/>
      </c:barChart>
      <c:catAx>
        <c:axId val="151766144"/>
        <c:scaling>
          <c:orientation val="maxMin"/>
        </c:scaling>
        <c:delete val="0"/>
        <c:axPos val="l"/>
        <c:numFmt formatCode="General" sourceLinked="1"/>
        <c:majorTickMark val="out"/>
        <c:minorTickMark val="none"/>
        <c:tickLblPos val="nextTo"/>
        <c:spPr>
          <a:ln>
            <a:noFill/>
          </a:ln>
        </c:spPr>
        <c:txPr>
          <a:bodyPr/>
          <a:lstStyle/>
          <a:p>
            <a:pPr algn="r">
              <a:defRPr sz="800" b="0">
                <a:solidFill>
                  <a:srgbClr val="003770"/>
                </a:solidFill>
                <a:latin typeface="PoppinsDE Light" panose="02000000000000000000" pitchFamily="2" charset="0"/>
                <a:cs typeface="PoppinsDE Light" panose="02000000000000000000" pitchFamily="2" charset="0"/>
              </a:defRPr>
            </a:pPr>
            <a:endParaRPr lang="de-DE"/>
          </a:p>
        </c:txPr>
        <c:crossAx val="151767680"/>
        <c:crosses val="autoZero"/>
        <c:auto val="1"/>
        <c:lblAlgn val="ctr"/>
        <c:lblOffset val="100"/>
        <c:noMultiLvlLbl val="0"/>
      </c:catAx>
      <c:valAx>
        <c:axId val="151767680"/>
        <c:scaling>
          <c:orientation val="minMax"/>
          <c:max val="100"/>
          <c:min val="0"/>
        </c:scaling>
        <c:delete val="1"/>
        <c:axPos val="t"/>
        <c:numFmt formatCode="0.00" sourceLinked="1"/>
        <c:majorTickMark val="out"/>
        <c:minorTickMark val="none"/>
        <c:tickLblPos val="nextTo"/>
        <c:crossAx val="151766144"/>
        <c:crosses val="autoZero"/>
        <c:crossBetween val="between"/>
        <c:majorUnit val="10"/>
      </c:valAx>
      <c:spPr>
        <a:noFill/>
        <a:ln w="25390">
          <a:noFill/>
        </a:ln>
      </c:spPr>
    </c:plotArea>
    <c:plotVisOnly val="1"/>
    <c:dispBlanksAs val="gap"/>
    <c:showDLblsOverMax val="0"/>
  </c:chart>
  <c:txPr>
    <a:bodyPr/>
    <a:lstStyle/>
    <a:p>
      <a:pPr>
        <a:defRPr sz="1200">
          <a:solidFill>
            <a:srgbClr val="002060"/>
          </a:solidFill>
        </a:defRPr>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76341485472892"/>
          <c:y val="3.495076745330495E-2"/>
          <c:w val="0.68523658514527108"/>
          <c:h val="0.83778790913601053"/>
        </c:manualLayout>
      </c:layout>
      <c:barChart>
        <c:barDir val="bar"/>
        <c:grouping val="stacked"/>
        <c:varyColors val="0"/>
        <c:ser>
          <c:idx val="0"/>
          <c:order val="0"/>
          <c:tx>
            <c:strRef>
              <c:f>Tabelle1!$B$1</c:f>
              <c:strCache>
                <c:ptCount val="1"/>
                <c:pt idx="0">
                  <c:v>several times a week</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F77-4C30-AEB0-97A69A447B38}"/>
                </c:ext>
              </c:extLst>
            </c:dLbl>
            <c:dLbl>
              <c:idx val="2"/>
              <c:delete val="1"/>
              <c:extLst>
                <c:ext xmlns:c15="http://schemas.microsoft.com/office/drawing/2012/chart" uri="{CE6537A1-D6FC-4f65-9D91-7224C49458BB}"/>
                <c:ext xmlns:c16="http://schemas.microsoft.com/office/drawing/2014/chart" uri="{C3380CC4-5D6E-409C-BE32-E72D297353CC}">
                  <c16:uniqueId val="{00000002-FF77-4C30-AEB0-97A69A447B38}"/>
                </c:ext>
              </c:extLst>
            </c:dLbl>
            <c:dLbl>
              <c:idx val="4"/>
              <c:delete val="1"/>
              <c:extLst>
                <c:ext xmlns:c15="http://schemas.microsoft.com/office/drawing/2012/chart" uri="{CE6537A1-D6FC-4f65-9D91-7224C49458BB}"/>
                <c:ext xmlns:c16="http://schemas.microsoft.com/office/drawing/2014/chart" uri="{C3380CC4-5D6E-409C-BE32-E72D297353CC}">
                  <c16:uniqueId val="{00000006-FF77-4C30-AEB0-97A69A447B3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(n=523)</c:v>
                </c:pt>
                <c:pt idx="2">
                  <c:v>under one year (n=135)</c:v>
                </c:pt>
                <c:pt idx="3">
                  <c:v>one year (n=131)</c:v>
                </c:pt>
                <c:pt idx="4">
                  <c:v>two years (n=129)</c:v>
                </c:pt>
                <c:pt idx="5">
                  <c:v>three years (n=128)</c:v>
                </c:pt>
              </c:strCache>
            </c:strRef>
          </c:cat>
          <c:val>
            <c:numRef>
              <c:f>Tabelle1!$B$2:$B$7</c:f>
              <c:numCache>
                <c:formatCode>General</c:formatCode>
                <c:ptCount val="6"/>
                <c:pt idx="0">
                  <c:v>0.4</c:v>
                </c:pt>
                <c:pt idx="2">
                  <c:v>0</c:v>
                </c:pt>
                <c:pt idx="3">
                  <c:v>0.8</c:v>
                </c:pt>
                <c:pt idx="4">
                  <c:v>0</c:v>
                </c:pt>
                <c:pt idx="5">
                  <c:v>0.8</c:v>
                </c:pt>
              </c:numCache>
            </c:numRef>
          </c:val>
          <c:extLst>
            <c:ext xmlns:c16="http://schemas.microsoft.com/office/drawing/2014/chart" uri="{C3380CC4-5D6E-409C-BE32-E72D297353CC}">
              <c16:uniqueId val="{00000000-F4DC-48C5-B95F-5F3CCFA81249}"/>
            </c:ext>
          </c:extLst>
        </c:ser>
        <c:ser>
          <c:idx val="1"/>
          <c:order val="1"/>
          <c:tx>
            <c:strRef>
              <c:f>Tabelle1!$C$1</c:f>
              <c:strCache>
                <c:ptCount val="1"/>
                <c:pt idx="0">
                  <c:v>once a week</c:v>
                </c:pt>
              </c:strCache>
            </c:strRef>
          </c:tx>
          <c:spPr>
            <a:solidFill>
              <a:srgbClr val="99AFC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F77-4C30-AEB0-97A69A447B38}"/>
                </c:ext>
              </c:extLst>
            </c:dLbl>
            <c:dLbl>
              <c:idx val="2"/>
              <c:delete val="1"/>
              <c:extLst>
                <c:ext xmlns:c15="http://schemas.microsoft.com/office/drawing/2012/chart" uri="{CE6537A1-D6FC-4f65-9D91-7224C49458BB}"/>
                <c:ext xmlns:c16="http://schemas.microsoft.com/office/drawing/2014/chart" uri="{C3380CC4-5D6E-409C-BE32-E72D297353CC}">
                  <c16:uniqueId val="{00000000-FF77-4C30-AEB0-97A69A447B38}"/>
                </c:ext>
              </c:extLst>
            </c:dLbl>
            <c:dLbl>
              <c:idx val="4"/>
              <c:delete val="1"/>
              <c:extLst>
                <c:ext xmlns:c15="http://schemas.microsoft.com/office/drawing/2012/chart" uri="{CE6537A1-D6FC-4f65-9D91-7224C49458BB}"/>
                <c:ext xmlns:c16="http://schemas.microsoft.com/office/drawing/2014/chart" uri="{C3380CC4-5D6E-409C-BE32-E72D297353CC}">
                  <c16:uniqueId val="{00000005-FF77-4C30-AEB0-97A69A447B3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(n=523)</c:v>
                </c:pt>
                <c:pt idx="2">
                  <c:v>under one year (n=135)</c:v>
                </c:pt>
                <c:pt idx="3">
                  <c:v>one year (n=131)</c:v>
                </c:pt>
                <c:pt idx="4">
                  <c:v>two years (n=129)</c:v>
                </c:pt>
                <c:pt idx="5">
                  <c:v>three years (n=128)</c:v>
                </c:pt>
              </c:strCache>
            </c:strRef>
          </c:cat>
          <c:val>
            <c:numRef>
              <c:f>Tabelle1!$C$2:$C$7</c:f>
              <c:numCache>
                <c:formatCode>General</c:formatCode>
                <c:ptCount val="6"/>
                <c:pt idx="0">
                  <c:v>0.6</c:v>
                </c:pt>
                <c:pt idx="2">
                  <c:v>0</c:v>
                </c:pt>
                <c:pt idx="3">
                  <c:v>0.8</c:v>
                </c:pt>
                <c:pt idx="4">
                  <c:v>0.8</c:v>
                </c:pt>
                <c:pt idx="5">
                  <c:v>0.8</c:v>
                </c:pt>
              </c:numCache>
            </c:numRef>
          </c:val>
          <c:extLst>
            <c:ext xmlns:c16="http://schemas.microsoft.com/office/drawing/2014/chart" uri="{C3380CC4-5D6E-409C-BE32-E72D297353CC}">
              <c16:uniqueId val="{00000001-F4DC-48C5-B95F-5F3CCFA81249}"/>
            </c:ext>
          </c:extLst>
        </c:ser>
        <c:ser>
          <c:idx val="2"/>
          <c:order val="2"/>
          <c:tx>
            <c:strRef>
              <c:f>Tabelle1!$D$1</c:f>
              <c:strCache>
                <c:ptCount val="1"/>
                <c:pt idx="0">
                  <c:v>roughly once a month</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(n=523)</c:v>
                </c:pt>
                <c:pt idx="2">
                  <c:v>under one year (n=135)</c:v>
                </c:pt>
                <c:pt idx="3">
                  <c:v>one year (n=131)</c:v>
                </c:pt>
                <c:pt idx="4">
                  <c:v>two years (n=129)</c:v>
                </c:pt>
                <c:pt idx="5">
                  <c:v>three years (n=128)</c:v>
                </c:pt>
              </c:strCache>
            </c:strRef>
          </c:cat>
          <c:val>
            <c:numRef>
              <c:f>Tabelle1!$D$2:$D$7</c:f>
              <c:numCache>
                <c:formatCode>General</c:formatCode>
                <c:ptCount val="6"/>
                <c:pt idx="0">
                  <c:v>5</c:v>
                </c:pt>
                <c:pt idx="2">
                  <c:v>1.5</c:v>
                </c:pt>
                <c:pt idx="3">
                  <c:v>4.5999999999999996</c:v>
                </c:pt>
                <c:pt idx="4">
                  <c:v>3.9</c:v>
                </c:pt>
                <c:pt idx="5">
                  <c:v>10.199999999999999</c:v>
                </c:pt>
              </c:numCache>
            </c:numRef>
          </c:val>
          <c:extLst>
            <c:ext xmlns:c16="http://schemas.microsoft.com/office/drawing/2014/chart" uri="{C3380CC4-5D6E-409C-BE32-E72D297353CC}">
              <c16:uniqueId val="{00000002-F4DC-48C5-B95F-5F3CCFA81249}"/>
            </c:ext>
          </c:extLst>
        </c:ser>
        <c:ser>
          <c:idx val="3"/>
          <c:order val="3"/>
          <c:tx>
            <c:strRef>
              <c:f>Tabelle1!$E$1</c:f>
              <c:strCache>
                <c:ptCount val="1"/>
                <c:pt idx="0">
                  <c:v>less than that</c:v>
                </c:pt>
              </c:strCache>
            </c:strRef>
          </c:tx>
          <c:spPr>
            <a:solidFill>
              <a:srgbClr val="EE99B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(n=523)</c:v>
                </c:pt>
                <c:pt idx="2">
                  <c:v>under one year (n=135)</c:v>
                </c:pt>
                <c:pt idx="3">
                  <c:v>one year (n=131)</c:v>
                </c:pt>
                <c:pt idx="4">
                  <c:v>two years (n=129)</c:v>
                </c:pt>
                <c:pt idx="5">
                  <c:v>three years (n=128)</c:v>
                </c:pt>
              </c:strCache>
            </c:strRef>
          </c:cat>
          <c:val>
            <c:numRef>
              <c:f>Tabelle1!$E$2:$E$7</c:f>
              <c:numCache>
                <c:formatCode>General</c:formatCode>
                <c:ptCount val="6"/>
                <c:pt idx="0">
                  <c:v>15.1</c:v>
                </c:pt>
                <c:pt idx="2">
                  <c:v>7.4</c:v>
                </c:pt>
                <c:pt idx="3">
                  <c:v>14.5</c:v>
                </c:pt>
                <c:pt idx="4">
                  <c:v>20.9</c:v>
                </c:pt>
                <c:pt idx="5">
                  <c:v>18</c:v>
                </c:pt>
              </c:numCache>
            </c:numRef>
          </c:val>
          <c:extLst>
            <c:ext xmlns:c16="http://schemas.microsoft.com/office/drawing/2014/chart" uri="{C3380CC4-5D6E-409C-BE32-E72D297353CC}">
              <c16:uniqueId val="{00000003-F4DC-48C5-B95F-5F3CCFA81249}"/>
            </c:ext>
          </c:extLst>
        </c:ser>
        <c:ser>
          <c:idx val="4"/>
          <c:order val="4"/>
          <c:tx>
            <c:strRef>
              <c:f>Tabelle1!$F$1</c:f>
              <c:strCache>
                <c:ptCount val="1"/>
                <c:pt idx="0">
                  <c:v>never</c:v>
                </c:pt>
              </c:strCache>
            </c:strRef>
          </c:tx>
          <c:spPr>
            <a:solidFill>
              <a:schemeClr val="accent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EDD4-4AFD-A455-C0038BCCD9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(n=523)</c:v>
                </c:pt>
                <c:pt idx="2">
                  <c:v>under one year (n=135)</c:v>
                </c:pt>
                <c:pt idx="3">
                  <c:v>one year (n=131)</c:v>
                </c:pt>
                <c:pt idx="4">
                  <c:v>two years (n=129)</c:v>
                </c:pt>
                <c:pt idx="5">
                  <c:v>three years (n=128)</c:v>
                </c:pt>
              </c:strCache>
            </c:strRef>
          </c:cat>
          <c:val>
            <c:numRef>
              <c:f>Tabelle1!$F$2:$F$7</c:f>
              <c:numCache>
                <c:formatCode>General</c:formatCode>
                <c:ptCount val="6"/>
                <c:pt idx="0">
                  <c:v>79</c:v>
                </c:pt>
                <c:pt idx="2">
                  <c:v>91.1</c:v>
                </c:pt>
                <c:pt idx="3">
                  <c:v>79.400000000000006</c:v>
                </c:pt>
                <c:pt idx="4">
                  <c:v>74.400000000000006</c:v>
                </c:pt>
                <c:pt idx="5">
                  <c:v>70.3</c:v>
                </c:pt>
              </c:numCache>
            </c:numRef>
          </c:val>
          <c:extLst>
            <c:ext xmlns:c16="http://schemas.microsoft.com/office/drawing/2014/chart" uri="{C3380CC4-5D6E-409C-BE32-E72D297353CC}">
              <c16:uniqueId val="{00000004-F4DC-48C5-B95F-5F3CCFA81249}"/>
            </c:ext>
          </c:extLst>
        </c:ser>
        <c:dLbls>
          <c:showLegendKey val="0"/>
          <c:showVal val="0"/>
          <c:showCatName val="0"/>
          <c:showSerName val="0"/>
          <c:showPercent val="0"/>
          <c:showBubbleSize val="0"/>
        </c:dLbls>
        <c:gapWidth val="80"/>
        <c:overlap val="10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legend>
      <c:legendPos val="b"/>
      <c:layout>
        <c:manualLayout>
          <c:xMode val="edge"/>
          <c:yMode val="edge"/>
          <c:x val="0.30583190624699147"/>
          <c:y val="0.62879457880322265"/>
          <c:w val="0.68391594437134784"/>
          <c:h val="7.3246500982849599E-2"/>
        </c:manualLayout>
      </c:layout>
      <c:overlay val="0"/>
      <c:spPr>
        <a:noFill/>
        <a:ln>
          <a:noFill/>
        </a:ln>
        <a:effectLst/>
      </c:spPr>
      <c:txPr>
        <a:bodyPr rot="0" spcFirstLastPara="1" vertOverflow="ellipsis" vert="horz" wrap="square" anchor="ctr" anchorCtr="1"/>
        <a:lstStyle/>
        <a:p>
          <a:pPr>
            <a:defRPr sz="1050" b="0" i="0" u="none" strike="noStrike" kern="1200" baseline="-25000">
              <a:solidFill>
                <a:schemeClr val="bg2"/>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76341485472892"/>
          <c:y val="3.495076745330495E-2"/>
          <c:w val="0.68523658514527108"/>
          <c:h val="0.83778790913601053"/>
        </c:manualLayout>
      </c:layout>
      <c:barChart>
        <c:barDir val="bar"/>
        <c:grouping val="clustered"/>
        <c:varyColors val="0"/>
        <c:ser>
          <c:idx val="0"/>
          <c:order val="0"/>
          <c:tx>
            <c:strRef>
              <c:f>Tabelle1!$B$1</c:f>
              <c:strCache>
                <c:ptCount val="1"/>
                <c:pt idx="0">
                  <c:v>Ja</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Total (n=523)</c:v>
                </c:pt>
                <c:pt idx="2">
                  <c:v>under one year (n=135)</c:v>
                </c:pt>
                <c:pt idx="3">
                  <c:v>one year (n=131)</c:v>
                </c:pt>
                <c:pt idx="4">
                  <c:v>two years (n=129)</c:v>
                </c:pt>
                <c:pt idx="5">
                  <c:v>three years (n=128)</c:v>
                </c:pt>
              </c:strCache>
            </c:strRef>
          </c:cat>
          <c:val>
            <c:numRef>
              <c:f>Tabelle1!$B$2:$B$7</c:f>
              <c:numCache>
                <c:formatCode>General</c:formatCode>
                <c:ptCount val="6"/>
                <c:pt idx="0">
                  <c:v>17.399999999999999</c:v>
                </c:pt>
                <c:pt idx="2">
                  <c:v>8.9</c:v>
                </c:pt>
                <c:pt idx="3">
                  <c:v>17.600000000000001</c:v>
                </c:pt>
                <c:pt idx="4">
                  <c:v>19.399999999999999</c:v>
                </c:pt>
                <c:pt idx="5">
                  <c:v>24.2</c:v>
                </c:pt>
              </c:numCache>
            </c:numRef>
          </c:val>
          <c:extLst>
            <c:ext xmlns:c16="http://schemas.microsoft.com/office/drawing/2014/chart" uri="{C3380CC4-5D6E-409C-BE32-E72D297353CC}">
              <c16:uniqueId val="{00000000-F4DC-48C5-B95F-5F3CCFA81249}"/>
            </c:ext>
          </c:extLst>
        </c:ser>
        <c:dLbls>
          <c:showLegendKey val="0"/>
          <c:showVal val="0"/>
          <c:showCatName val="0"/>
          <c:showSerName val="0"/>
          <c:showPercent val="0"/>
          <c:showBubbleSize val="0"/>
        </c:dLbls>
        <c:gapWidth val="8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No diploma</c:v>
                </c:pt>
              </c:strCache>
            </c:strRef>
          </c:tx>
          <c:spPr>
            <a:solidFill>
              <a:srgbClr val="003770"/>
            </a:solidFill>
            <a:ln>
              <a:solidFill>
                <a:srgbClr val="003770"/>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8DA0-4E82-8962-BA605B8FAD1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α-Levels 4 and 5</c:v>
                </c:pt>
                <c:pt idx="1">
                  <c:v>α-Level 3</c:v>
                </c:pt>
                <c:pt idx="2">
                  <c:v>α-Levels 1 and 2</c:v>
                </c:pt>
              </c:strCache>
            </c:strRef>
          </c:cat>
          <c:val>
            <c:numRef>
              <c:f>Tabelle1!$B$2:$B$4</c:f>
              <c:numCache>
                <c:formatCode>General</c:formatCode>
                <c:ptCount val="3"/>
                <c:pt idx="0">
                  <c:v>3</c:v>
                </c:pt>
                <c:pt idx="1">
                  <c:v>11</c:v>
                </c:pt>
                <c:pt idx="2">
                  <c:v>16</c:v>
                </c:pt>
              </c:numCache>
            </c:numRef>
          </c:val>
          <c:extLst>
            <c:ext xmlns:c16="http://schemas.microsoft.com/office/drawing/2014/chart" uri="{C3380CC4-5D6E-409C-BE32-E72D297353CC}">
              <c16:uniqueId val="{00000001-8DA0-4E82-8962-BA605B8FAD17}"/>
            </c:ext>
          </c:extLst>
        </c:ser>
        <c:ser>
          <c:idx val="1"/>
          <c:order val="1"/>
          <c:tx>
            <c:strRef>
              <c:f>Tabelle1!$C$1</c:f>
              <c:strCache>
                <c:ptCount val="1"/>
                <c:pt idx="0">
                  <c:v>Volks-/Hauptschule</c:v>
                </c:pt>
              </c:strCache>
            </c:strRef>
          </c:tx>
          <c:spPr>
            <a:solidFill>
              <a:srgbClr val="6687A9"/>
            </a:solidFill>
            <a:ln>
              <a:solidFill>
                <a:srgbClr val="6687A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α-Levels 4 and 5</c:v>
                </c:pt>
                <c:pt idx="1">
                  <c:v>α-Level 3</c:v>
                </c:pt>
                <c:pt idx="2">
                  <c:v>α-Levels 1 and 2</c:v>
                </c:pt>
              </c:strCache>
            </c:strRef>
          </c:cat>
          <c:val>
            <c:numRef>
              <c:f>Tabelle1!$C$2:$C$4</c:f>
              <c:numCache>
                <c:formatCode>General</c:formatCode>
                <c:ptCount val="3"/>
                <c:pt idx="0">
                  <c:v>38</c:v>
                </c:pt>
                <c:pt idx="1">
                  <c:v>49</c:v>
                </c:pt>
                <c:pt idx="2">
                  <c:v>57</c:v>
                </c:pt>
              </c:numCache>
            </c:numRef>
          </c:val>
          <c:extLst>
            <c:ext xmlns:c16="http://schemas.microsoft.com/office/drawing/2014/chart" uri="{C3380CC4-5D6E-409C-BE32-E72D297353CC}">
              <c16:uniqueId val="{00000002-8DA0-4E82-8962-BA605B8FAD17}"/>
            </c:ext>
          </c:extLst>
        </c:ser>
        <c:ser>
          <c:idx val="2"/>
          <c:order val="2"/>
          <c:tx>
            <c:strRef>
              <c:f>Tabelle1!$D$1</c:f>
              <c:strCache>
                <c:ptCount val="1"/>
                <c:pt idx="0">
                  <c:v>Mittlere Reife</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187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α-Levels 4 and 5</c:v>
                </c:pt>
                <c:pt idx="1">
                  <c:v>α-Level 3</c:v>
                </c:pt>
                <c:pt idx="2">
                  <c:v>α-Levels 1 and 2</c:v>
                </c:pt>
              </c:strCache>
            </c:strRef>
          </c:cat>
          <c:val>
            <c:numRef>
              <c:f>Tabelle1!$D$2:$D$4</c:f>
              <c:numCache>
                <c:formatCode>General</c:formatCode>
                <c:ptCount val="3"/>
                <c:pt idx="0">
                  <c:v>27</c:v>
                </c:pt>
                <c:pt idx="1">
                  <c:v>13</c:v>
                </c:pt>
                <c:pt idx="2">
                  <c:v>10</c:v>
                </c:pt>
              </c:numCache>
            </c:numRef>
          </c:val>
          <c:extLst>
            <c:ext xmlns:c16="http://schemas.microsoft.com/office/drawing/2014/chart" uri="{C3380CC4-5D6E-409C-BE32-E72D297353CC}">
              <c16:uniqueId val="{00000003-8DA0-4E82-8962-BA605B8FAD17}"/>
            </c:ext>
          </c:extLst>
        </c:ser>
        <c:ser>
          <c:idx val="3"/>
          <c:order val="3"/>
          <c:tx>
            <c:strRef>
              <c:f>Tabelle1!$E$1</c:f>
              <c:strCache>
                <c:ptCount val="1"/>
                <c:pt idx="0">
                  <c:v>Abitur (High school graduation certificate)</c:v>
                </c:pt>
              </c:strCache>
            </c:strRef>
          </c:tx>
          <c:spPr>
            <a:solidFill>
              <a:srgbClr val="D4004F"/>
            </a:solidFill>
            <a:ln>
              <a:solidFill>
                <a:srgbClr val="D4004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α-Levels 4 and 5</c:v>
                </c:pt>
                <c:pt idx="1">
                  <c:v>α-Level 3</c:v>
                </c:pt>
                <c:pt idx="2">
                  <c:v>α-Levels 1 and 2</c:v>
                </c:pt>
              </c:strCache>
            </c:strRef>
          </c:cat>
          <c:val>
            <c:numRef>
              <c:f>Tabelle1!$E$2:$E$4</c:f>
              <c:numCache>
                <c:formatCode>General</c:formatCode>
                <c:ptCount val="3"/>
                <c:pt idx="0">
                  <c:v>22</c:v>
                </c:pt>
                <c:pt idx="1">
                  <c:v>9</c:v>
                </c:pt>
                <c:pt idx="2">
                  <c:v>3</c:v>
                </c:pt>
              </c:numCache>
            </c:numRef>
          </c:val>
          <c:extLst>
            <c:ext xmlns:c16="http://schemas.microsoft.com/office/drawing/2014/chart" uri="{C3380CC4-5D6E-409C-BE32-E72D297353CC}">
              <c16:uniqueId val="{00000004-8DA0-4E82-8962-BA605B8FAD17}"/>
            </c:ext>
          </c:extLst>
        </c:ser>
        <c:ser>
          <c:idx val="4"/>
          <c:order val="4"/>
          <c:tx>
            <c:strRef>
              <c:f>Tabelle1!$F$1</c:f>
              <c:strCache>
                <c:ptCount val="1"/>
                <c:pt idx="0">
                  <c:v>No information</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α-Levels 4 and 5</c:v>
                </c:pt>
                <c:pt idx="1">
                  <c:v>α-Level 3</c:v>
                </c:pt>
                <c:pt idx="2">
                  <c:v>α-Levels 1 and 2</c:v>
                </c:pt>
              </c:strCache>
            </c:strRef>
          </c:cat>
          <c:val>
            <c:numRef>
              <c:f>Tabelle1!$F$2:$F$4</c:f>
              <c:numCache>
                <c:formatCode>General</c:formatCode>
                <c:ptCount val="3"/>
                <c:pt idx="0">
                  <c:v>11</c:v>
                </c:pt>
                <c:pt idx="1">
                  <c:v>18</c:v>
                </c:pt>
                <c:pt idx="2">
                  <c:v>15</c:v>
                </c:pt>
              </c:numCache>
            </c:numRef>
          </c:val>
          <c:extLst>
            <c:ext xmlns:c16="http://schemas.microsoft.com/office/drawing/2014/chart" uri="{C3380CC4-5D6E-409C-BE32-E72D297353CC}">
              <c16:uniqueId val="{00000005-8DA0-4E82-8962-BA605B8FAD17}"/>
            </c:ext>
          </c:extLst>
        </c:ser>
        <c:dLbls>
          <c:dLblPos val="ctr"/>
          <c:showLegendKey val="0"/>
          <c:showVal val="1"/>
          <c:showCatName val="0"/>
          <c:showSerName val="0"/>
          <c:showPercent val="0"/>
          <c:showBubbleSize val="0"/>
        </c:dLbls>
        <c:gapWidth val="150"/>
        <c:overlap val="100"/>
        <c:axId val="819087056"/>
        <c:axId val="819087384"/>
      </c:barChart>
      <c:catAx>
        <c:axId val="819087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1871"/>
                </a:solidFill>
                <a:latin typeface="PoppinsDE Light" panose="02000000000000000000" pitchFamily="2" charset="0"/>
                <a:ea typeface="+mn-ea"/>
                <a:cs typeface="PoppinsDE Light" panose="02000000000000000000" pitchFamily="2" charset="0"/>
              </a:defRPr>
            </a:pPr>
            <a:endParaRPr lang="de-DE"/>
          </a:p>
        </c:txPr>
        <c:crossAx val="819087384"/>
        <c:crosses val="autoZero"/>
        <c:auto val="1"/>
        <c:lblAlgn val="ctr"/>
        <c:lblOffset val="100"/>
        <c:noMultiLvlLbl val="0"/>
      </c:catAx>
      <c:valAx>
        <c:axId val="819087384"/>
        <c:scaling>
          <c:orientation val="minMax"/>
        </c:scaling>
        <c:delete val="1"/>
        <c:axPos val="t"/>
        <c:numFmt formatCode="0%" sourceLinked="0"/>
        <c:majorTickMark val="none"/>
        <c:minorTickMark val="none"/>
        <c:tickLblPos val="nextTo"/>
        <c:crossAx val="819087056"/>
        <c:crosses val="autoZero"/>
        <c:crossBetween val="between"/>
      </c:valAx>
      <c:spPr>
        <a:noFill/>
        <a:ln>
          <a:noFill/>
        </a:ln>
        <a:effectLst/>
      </c:spPr>
    </c:plotArea>
    <c:legend>
      <c:legendPos val="b"/>
      <c:layout>
        <c:manualLayout>
          <c:xMode val="edge"/>
          <c:yMode val="edge"/>
          <c:x val="0"/>
          <c:y val="0.88251568731847718"/>
          <c:w val="0.95395682157377382"/>
          <c:h val="9.5350837368626054E-2"/>
        </c:manualLayout>
      </c:layout>
      <c:overlay val="0"/>
      <c:spPr>
        <a:noFill/>
        <a:ln>
          <a:noFill/>
        </a:ln>
        <a:effectLst/>
      </c:spPr>
      <c:txPr>
        <a:bodyPr rot="0" spcFirstLastPara="1" vertOverflow="ellipsis" vert="horz" wrap="square" anchor="ctr" anchorCtr="1"/>
        <a:lstStyle/>
        <a:p>
          <a:pPr>
            <a:defRPr sz="1200" b="0" i="0" u="none" strike="noStrike" kern="1200" baseline="-10000">
              <a:solidFill>
                <a:srgbClr val="001871"/>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76341485472892"/>
          <c:y val="3.495076745330495E-2"/>
          <c:w val="0.68523658514527108"/>
          <c:h val="0.83778790913601053"/>
        </c:manualLayout>
      </c:layout>
      <c:barChart>
        <c:barDir val="bar"/>
        <c:grouping val="stacked"/>
        <c:varyColors val="0"/>
        <c:ser>
          <c:idx val="0"/>
          <c:order val="0"/>
          <c:tx>
            <c:strRef>
              <c:f>Tabelle1!$B$1</c:f>
              <c:strCache>
                <c:ptCount val="1"/>
                <c:pt idx="0">
                  <c:v>several times a day</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Total (n=523)</c:v>
                </c:pt>
                <c:pt idx="2">
                  <c:v>not given a book present (n=233)</c:v>
                </c:pt>
                <c:pt idx="3">
                  <c:v>given a book present (n=290)</c:v>
                </c:pt>
              </c:strCache>
            </c:strRef>
          </c:cat>
          <c:val>
            <c:numRef>
              <c:f>Tabelle1!$B$2:$B$5</c:f>
              <c:numCache>
                <c:formatCode>General</c:formatCode>
                <c:ptCount val="4"/>
                <c:pt idx="0">
                  <c:v>9.9</c:v>
                </c:pt>
                <c:pt idx="2">
                  <c:v>4.7</c:v>
                </c:pt>
                <c:pt idx="3">
                  <c:v>14.1</c:v>
                </c:pt>
              </c:numCache>
            </c:numRef>
          </c:val>
          <c:extLst>
            <c:ext xmlns:c16="http://schemas.microsoft.com/office/drawing/2014/chart" uri="{C3380CC4-5D6E-409C-BE32-E72D297353CC}">
              <c16:uniqueId val="{00000000-F4DC-48C5-B95F-5F3CCFA81249}"/>
            </c:ext>
          </c:extLst>
        </c:ser>
        <c:ser>
          <c:idx val="1"/>
          <c:order val="1"/>
          <c:tx>
            <c:strRef>
              <c:f>Tabelle1!$C$1</c:f>
              <c:strCache>
                <c:ptCount val="1"/>
                <c:pt idx="0">
                  <c:v>once a day</c:v>
                </c:pt>
              </c:strCache>
            </c:strRef>
          </c:tx>
          <c:spPr>
            <a:solidFill>
              <a:srgbClr val="99AFC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Total (n=523)</c:v>
                </c:pt>
                <c:pt idx="2">
                  <c:v>not given a book present (n=233)</c:v>
                </c:pt>
                <c:pt idx="3">
                  <c:v>given a book present (n=290)</c:v>
                </c:pt>
              </c:strCache>
            </c:strRef>
          </c:cat>
          <c:val>
            <c:numRef>
              <c:f>Tabelle1!$C$2:$C$5</c:f>
              <c:numCache>
                <c:formatCode>General</c:formatCode>
                <c:ptCount val="4"/>
                <c:pt idx="0">
                  <c:v>30</c:v>
                </c:pt>
                <c:pt idx="2">
                  <c:v>27.5</c:v>
                </c:pt>
                <c:pt idx="3">
                  <c:v>32.1</c:v>
                </c:pt>
              </c:numCache>
            </c:numRef>
          </c:val>
          <c:extLst>
            <c:ext xmlns:c16="http://schemas.microsoft.com/office/drawing/2014/chart" uri="{C3380CC4-5D6E-409C-BE32-E72D297353CC}">
              <c16:uniqueId val="{00000000-2CC4-4AD8-BE2B-D29FD3D10E75}"/>
            </c:ext>
          </c:extLst>
        </c:ser>
        <c:ser>
          <c:idx val="2"/>
          <c:order val="2"/>
          <c:tx>
            <c:strRef>
              <c:f>Tabelle1!$D$1</c:f>
              <c:strCache>
                <c:ptCount val="1"/>
                <c:pt idx="0">
                  <c:v>several times a week</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Total (n=523)</c:v>
                </c:pt>
                <c:pt idx="2">
                  <c:v>not given a book present (n=233)</c:v>
                </c:pt>
                <c:pt idx="3">
                  <c:v>given a book present (n=290)</c:v>
                </c:pt>
              </c:strCache>
            </c:strRef>
          </c:cat>
          <c:val>
            <c:numRef>
              <c:f>Tabelle1!$D$2:$D$5</c:f>
              <c:numCache>
                <c:formatCode>General</c:formatCode>
                <c:ptCount val="4"/>
                <c:pt idx="0">
                  <c:v>32.9</c:v>
                </c:pt>
                <c:pt idx="2">
                  <c:v>32.6</c:v>
                </c:pt>
                <c:pt idx="3">
                  <c:v>33.1</c:v>
                </c:pt>
              </c:numCache>
            </c:numRef>
          </c:val>
          <c:extLst>
            <c:ext xmlns:c16="http://schemas.microsoft.com/office/drawing/2014/chart" uri="{C3380CC4-5D6E-409C-BE32-E72D297353CC}">
              <c16:uniqueId val="{00000001-2CC4-4AD8-BE2B-D29FD3D10E75}"/>
            </c:ext>
          </c:extLst>
        </c:ser>
        <c:ser>
          <c:idx val="3"/>
          <c:order val="3"/>
          <c:tx>
            <c:strRef>
              <c:f>Tabelle1!$E$1</c:f>
              <c:strCache>
                <c:ptCount val="1"/>
                <c:pt idx="0">
                  <c:v>once a week</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Total (n=523)</c:v>
                </c:pt>
                <c:pt idx="2">
                  <c:v>not given a book present (n=233)</c:v>
                </c:pt>
                <c:pt idx="3">
                  <c:v>given a book present (n=290)</c:v>
                </c:pt>
              </c:strCache>
            </c:strRef>
          </c:cat>
          <c:val>
            <c:numRef>
              <c:f>Tabelle1!$E$2:$E$5</c:f>
              <c:numCache>
                <c:formatCode>General</c:formatCode>
                <c:ptCount val="4"/>
                <c:pt idx="0">
                  <c:v>5.5</c:v>
                </c:pt>
                <c:pt idx="2">
                  <c:v>6.4</c:v>
                </c:pt>
                <c:pt idx="3">
                  <c:v>4.8</c:v>
                </c:pt>
              </c:numCache>
            </c:numRef>
          </c:val>
          <c:extLst>
            <c:ext xmlns:c16="http://schemas.microsoft.com/office/drawing/2014/chart" uri="{C3380CC4-5D6E-409C-BE32-E72D297353CC}">
              <c16:uniqueId val="{00000002-2CC4-4AD8-BE2B-D29FD3D10E75}"/>
            </c:ext>
          </c:extLst>
        </c:ser>
        <c:ser>
          <c:idx val="4"/>
          <c:order val="4"/>
          <c:tx>
            <c:strRef>
              <c:f>Tabelle1!$F$1</c:f>
              <c:strCache>
                <c:ptCount val="1"/>
                <c:pt idx="0">
                  <c:v>less than that</c:v>
                </c:pt>
              </c:strCache>
            </c:strRef>
          </c:tx>
          <c:spPr>
            <a:solidFill>
              <a:srgbClr val="EE99B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Total (n=523)</c:v>
                </c:pt>
                <c:pt idx="2">
                  <c:v>not given a book present (n=233)</c:v>
                </c:pt>
                <c:pt idx="3">
                  <c:v>given a book present (n=290)</c:v>
                </c:pt>
              </c:strCache>
            </c:strRef>
          </c:cat>
          <c:val>
            <c:numRef>
              <c:f>Tabelle1!$F$2:$F$5</c:f>
              <c:numCache>
                <c:formatCode>General</c:formatCode>
                <c:ptCount val="4"/>
                <c:pt idx="0">
                  <c:v>1.5</c:v>
                </c:pt>
                <c:pt idx="2">
                  <c:v>1.7</c:v>
                </c:pt>
                <c:pt idx="3">
                  <c:v>1.4</c:v>
                </c:pt>
              </c:numCache>
            </c:numRef>
          </c:val>
          <c:extLst>
            <c:ext xmlns:c16="http://schemas.microsoft.com/office/drawing/2014/chart" uri="{C3380CC4-5D6E-409C-BE32-E72D297353CC}">
              <c16:uniqueId val="{00000003-2CC4-4AD8-BE2B-D29FD3D10E75}"/>
            </c:ext>
          </c:extLst>
        </c:ser>
        <c:ser>
          <c:idx val="5"/>
          <c:order val="5"/>
          <c:tx>
            <c:strRef>
              <c:f>Tabelle1!$G$1</c:f>
              <c:strCache>
                <c:ptCount val="1"/>
                <c:pt idx="0">
                  <c:v>never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Total (n=523)</c:v>
                </c:pt>
                <c:pt idx="2">
                  <c:v>not given a book present (n=233)</c:v>
                </c:pt>
                <c:pt idx="3">
                  <c:v>given a book present (n=290)</c:v>
                </c:pt>
              </c:strCache>
            </c:strRef>
          </c:cat>
          <c:val>
            <c:numRef>
              <c:f>Tabelle1!$G$2:$G$5</c:f>
              <c:numCache>
                <c:formatCode>General</c:formatCode>
                <c:ptCount val="4"/>
                <c:pt idx="0">
                  <c:v>20.100000000000001</c:v>
                </c:pt>
                <c:pt idx="2">
                  <c:v>27</c:v>
                </c:pt>
                <c:pt idx="3">
                  <c:v>14.5</c:v>
                </c:pt>
              </c:numCache>
            </c:numRef>
          </c:val>
          <c:extLst>
            <c:ext xmlns:c16="http://schemas.microsoft.com/office/drawing/2014/chart" uri="{C3380CC4-5D6E-409C-BE32-E72D297353CC}">
              <c16:uniqueId val="{00000004-2CC4-4AD8-BE2B-D29FD3D10E75}"/>
            </c:ext>
          </c:extLst>
        </c:ser>
        <c:dLbls>
          <c:showLegendKey val="0"/>
          <c:showVal val="0"/>
          <c:showCatName val="0"/>
          <c:showSerName val="0"/>
          <c:showPercent val="0"/>
          <c:showBubbleSize val="0"/>
        </c:dLbls>
        <c:gapWidth val="80"/>
        <c:overlap val="10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legend>
      <c:legendPos val="b"/>
      <c:layout>
        <c:manualLayout>
          <c:xMode val="edge"/>
          <c:yMode val="edge"/>
          <c:x val="0.31324205815510558"/>
          <c:y val="0.48899150899000288"/>
          <c:w val="0.68391594437134784"/>
          <c:h val="7.3246500982849599E-2"/>
        </c:manualLayout>
      </c:layout>
      <c:overlay val="0"/>
      <c:spPr>
        <a:noFill/>
        <a:ln>
          <a:noFill/>
        </a:ln>
        <a:effectLst/>
      </c:spPr>
      <c:txPr>
        <a:bodyPr rot="0" spcFirstLastPara="1" vertOverflow="ellipsis" vert="horz" wrap="square" anchor="ctr" anchorCtr="1"/>
        <a:lstStyle/>
        <a:p>
          <a:pPr>
            <a:defRPr sz="1050" b="0" i="0" u="none" strike="noStrike" kern="1200" baseline="-25000">
              <a:solidFill>
                <a:schemeClr val="bg2"/>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32399284657777"/>
          <c:y val="3.495076745330495E-2"/>
          <c:w val="0.73537367295557121"/>
          <c:h val="0.89815741655535541"/>
        </c:manualLayout>
      </c:layout>
      <c:barChart>
        <c:barDir val="bar"/>
        <c:grouping val="stacked"/>
        <c:varyColors val="0"/>
        <c:ser>
          <c:idx val="0"/>
          <c:order val="0"/>
          <c:tx>
            <c:strRef>
              <c:f>Tabelle1!$B$1</c:f>
              <c:strCache>
                <c:ptCount val="1"/>
                <c:pt idx="0">
                  <c:v>several times a day</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lower level of education (n=78)</c:v>
                </c:pt>
                <c:pt idx="1">
                  <c:v>moderate level of education (n=87)</c:v>
                </c:pt>
                <c:pt idx="2">
                  <c:v>higher level of education (n=68)</c:v>
                </c:pt>
                <c:pt idx="4">
                  <c:v>lower level of education (n=63)</c:v>
                </c:pt>
                <c:pt idx="5">
                  <c:v>moderate level of education (n=99)</c:v>
                </c:pt>
                <c:pt idx="6">
                  <c:v>higher level of education (n=127)</c:v>
                </c:pt>
              </c:strCache>
            </c:strRef>
          </c:cat>
          <c:val>
            <c:numRef>
              <c:f>Tabelle1!$B$2:$B$8</c:f>
              <c:numCache>
                <c:formatCode>General</c:formatCode>
                <c:ptCount val="7"/>
                <c:pt idx="0">
                  <c:v>3.8</c:v>
                </c:pt>
                <c:pt idx="1">
                  <c:v>3.4</c:v>
                </c:pt>
                <c:pt idx="2">
                  <c:v>7.4</c:v>
                </c:pt>
                <c:pt idx="4">
                  <c:v>7.9</c:v>
                </c:pt>
                <c:pt idx="5">
                  <c:v>18.2</c:v>
                </c:pt>
                <c:pt idx="6">
                  <c:v>14.2</c:v>
                </c:pt>
              </c:numCache>
            </c:numRef>
          </c:val>
          <c:extLst>
            <c:ext xmlns:c16="http://schemas.microsoft.com/office/drawing/2014/chart" uri="{C3380CC4-5D6E-409C-BE32-E72D297353CC}">
              <c16:uniqueId val="{00000000-F4DC-48C5-B95F-5F3CCFA81249}"/>
            </c:ext>
          </c:extLst>
        </c:ser>
        <c:ser>
          <c:idx val="1"/>
          <c:order val="1"/>
          <c:tx>
            <c:strRef>
              <c:f>Tabelle1!$C$1</c:f>
              <c:strCache>
                <c:ptCount val="1"/>
                <c:pt idx="0">
                  <c:v>once a day</c:v>
                </c:pt>
              </c:strCache>
            </c:strRef>
          </c:tx>
          <c:spPr>
            <a:solidFill>
              <a:srgbClr val="99AFC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lower level of education (n=78)</c:v>
                </c:pt>
                <c:pt idx="1">
                  <c:v>moderate level of education (n=87)</c:v>
                </c:pt>
                <c:pt idx="2">
                  <c:v>higher level of education (n=68)</c:v>
                </c:pt>
                <c:pt idx="4">
                  <c:v>lower level of education (n=63)</c:v>
                </c:pt>
                <c:pt idx="5">
                  <c:v>moderate level of education (n=99)</c:v>
                </c:pt>
                <c:pt idx="6">
                  <c:v>higher level of education (n=127)</c:v>
                </c:pt>
              </c:strCache>
            </c:strRef>
          </c:cat>
          <c:val>
            <c:numRef>
              <c:f>Tabelle1!$C$2:$C$8</c:f>
              <c:numCache>
                <c:formatCode>General</c:formatCode>
                <c:ptCount val="7"/>
                <c:pt idx="0">
                  <c:v>19.2</c:v>
                </c:pt>
                <c:pt idx="1">
                  <c:v>31</c:v>
                </c:pt>
                <c:pt idx="2">
                  <c:v>32.4</c:v>
                </c:pt>
                <c:pt idx="4">
                  <c:v>28.6</c:v>
                </c:pt>
                <c:pt idx="5">
                  <c:v>30.3</c:v>
                </c:pt>
                <c:pt idx="6">
                  <c:v>35.4</c:v>
                </c:pt>
              </c:numCache>
            </c:numRef>
          </c:val>
          <c:extLst>
            <c:ext xmlns:c16="http://schemas.microsoft.com/office/drawing/2014/chart" uri="{C3380CC4-5D6E-409C-BE32-E72D297353CC}">
              <c16:uniqueId val="{00000001-F4DC-48C5-B95F-5F3CCFA81249}"/>
            </c:ext>
          </c:extLst>
        </c:ser>
        <c:ser>
          <c:idx val="2"/>
          <c:order val="2"/>
          <c:tx>
            <c:strRef>
              <c:f>Tabelle1!$D$1</c:f>
              <c:strCache>
                <c:ptCount val="1"/>
                <c:pt idx="0">
                  <c:v>several times a week</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lower level of education (n=78)</c:v>
                </c:pt>
                <c:pt idx="1">
                  <c:v>moderate level of education (n=87)</c:v>
                </c:pt>
                <c:pt idx="2">
                  <c:v>higher level of education (n=68)</c:v>
                </c:pt>
                <c:pt idx="4">
                  <c:v>lower level of education (n=63)</c:v>
                </c:pt>
                <c:pt idx="5">
                  <c:v>moderate level of education (n=99)</c:v>
                </c:pt>
                <c:pt idx="6">
                  <c:v>higher level of education (n=127)</c:v>
                </c:pt>
              </c:strCache>
            </c:strRef>
          </c:cat>
          <c:val>
            <c:numRef>
              <c:f>Tabelle1!$D$2:$D$8</c:f>
              <c:numCache>
                <c:formatCode>General</c:formatCode>
                <c:ptCount val="7"/>
                <c:pt idx="0">
                  <c:v>34.6</c:v>
                </c:pt>
                <c:pt idx="1">
                  <c:v>34.5</c:v>
                </c:pt>
                <c:pt idx="2">
                  <c:v>27.9</c:v>
                </c:pt>
                <c:pt idx="4">
                  <c:v>38.1</c:v>
                </c:pt>
                <c:pt idx="5">
                  <c:v>30.3</c:v>
                </c:pt>
                <c:pt idx="6">
                  <c:v>32.299999999999997</c:v>
                </c:pt>
              </c:numCache>
            </c:numRef>
          </c:val>
          <c:extLst>
            <c:ext xmlns:c16="http://schemas.microsoft.com/office/drawing/2014/chart" uri="{C3380CC4-5D6E-409C-BE32-E72D297353CC}">
              <c16:uniqueId val="{00000002-F4DC-48C5-B95F-5F3CCFA81249}"/>
            </c:ext>
          </c:extLst>
        </c:ser>
        <c:ser>
          <c:idx val="3"/>
          <c:order val="3"/>
          <c:tx>
            <c:strRef>
              <c:f>Tabelle1!$E$1</c:f>
              <c:strCache>
                <c:ptCount val="1"/>
                <c:pt idx="0">
                  <c:v>once a week</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lower level of education (n=78)</c:v>
                </c:pt>
                <c:pt idx="1">
                  <c:v>moderate level of education (n=87)</c:v>
                </c:pt>
                <c:pt idx="2">
                  <c:v>higher level of education (n=68)</c:v>
                </c:pt>
                <c:pt idx="4">
                  <c:v>lower level of education (n=63)</c:v>
                </c:pt>
                <c:pt idx="5">
                  <c:v>moderate level of education (n=99)</c:v>
                </c:pt>
                <c:pt idx="6">
                  <c:v>higher level of education (n=127)</c:v>
                </c:pt>
              </c:strCache>
            </c:strRef>
          </c:cat>
          <c:val>
            <c:numRef>
              <c:f>Tabelle1!$E$2:$E$8</c:f>
              <c:numCache>
                <c:formatCode>General</c:formatCode>
                <c:ptCount val="7"/>
                <c:pt idx="0">
                  <c:v>6.4</c:v>
                </c:pt>
                <c:pt idx="1">
                  <c:v>4.5999999999999996</c:v>
                </c:pt>
                <c:pt idx="2">
                  <c:v>8.8000000000000007</c:v>
                </c:pt>
                <c:pt idx="4">
                  <c:v>9.5</c:v>
                </c:pt>
                <c:pt idx="5">
                  <c:v>3</c:v>
                </c:pt>
                <c:pt idx="6">
                  <c:v>3.9</c:v>
                </c:pt>
              </c:numCache>
            </c:numRef>
          </c:val>
          <c:extLst>
            <c:ext xmlns:c16="http://schemas.microsoft.com/office/drawing/2014/chart" uri="{C3380CC4-5D6E-409C-BE32-E72D297353CC}">
              <c16:uniqueId val="{00000003-F4DC-48C5-B95F-5F3CCFA81249}"/>
            </c:ext>
          </c:extLst>
        </c:ser>
        <c:ser>
          <c:idx val="4"/>
          <c:order val="4"/>
          <c:tx>
            <c:strRef>
              <c:f>Tabelle1!$F$1</c:f>
              <c:strCache>
                <c:ptCount val="1"/>
                <c:pt idx="0">
                  <c:v>less than that</c:v>
                </c:pt>
              </c:strCache>
            </c:strRef>
          </c:tx>
          <c:spPr>
            <a:solidFill>
              <a:srgbClr val="EE99B9"/>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F4DC-48C5-B95F-5F3CCFA81249}"/>
                </c:ext>
              </c:extLst>
            </c:dLbl>
            <c:dLbl>
              <c:idx val="5"/>
              <c:delete val="1"/>
              <c:extLst>
                <c:ext xmlns:c15="http://schemas.microsoft.com/office/drawing/2012/chart" uri="{CE6537A1-D6FC-4f65-9D91-7224C49458BB}"/>
                <c:ext xmlns:c16="http://schemas.microsoft.com/office/drawing/2014/chart" uri="{C3380CC4-5D6E-409C-BE32-E72D297353CC}">
                  <c16:uniqueId val="{00000002-EDD4-4AFD-A455-C0038BCCD962}"/>
                </c:ext>
              </c:extLst>
            </c:dLbl>
            <c:dLbl>
              <c:idx val="6"/>
              <c:delete val="1"/>
              <c:extLst>
                <c:ext xmlns:c15="http://schemas.microsoft.com/office/drawing/2012/chart" uri="{CE6537A1-D6FC-4f65-9D91-7224C49458BB}"/>
                <c:ext xmlns:c16="http://schemas.microsoft.com/office/drawing/2014/chart" uri="{C3380CC4-5D6E-409C-BE32-E72D297353CC}">
                  <c16:uniqueId val="{00000001-EDD4-4AFD-A455-C0038BCCD9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lower level of education (n=78)</c:v>
                </c:pt>
                <c:pt idx="1">
                  <c:v>moderate level of education (n=87)</c:v>
                </c:pt>
                <c:pt idx="2">
                  <c:v>higher level of education (n=68)</c:v>
                </c:pt>
                <c:pt idx="4">
                  <c:v>lower level of education (n=63)</c:v>
                </c:pt>
                <c:pt idx="5">
                  <c:v>moderate level of education (n=99)</c:v>
                </c:pt>
                <c:pt idx="6">
                  <c:v>higher level of education (n=127)</c:v>
                </c:pt>
              </c:strCache>
            </c:strRef>
          </c:cat>
          <c:val>
            <c:numRef>
              <c:f>Tabelle1!$F$2:$F$8</c:f>
              <c:numCache>
                <c:formatCode>General</c:formatCode>
                <c:ptCount val="7"/>
                <c:pt idx="0">
                  <c:v>3.8</c:v>
                </c:pt>
                <c:pt idx="1">
                  <c:v>1.1000000000000001</c:v>
                </c:pt>
                <c:pt idx="2">
                  <c:v>0</c:v>
                </c:pt>
                <c:pt idx="4">
                  <c:v>3.2</c:v>
                </c:pt>
                <c:pt idx="5">
                  <c:v>1</c:v>
                </c:pt>
                <c:pt idx="6">
                  <c:v>0.8</c:v>
                </c:pt>
              </c:numCache>
            </c:numRef>
          </c:val>
          <c:extLst>
            <c:ext xmlns:c16="http://schemas.microsoft.com/office/drawing/2014/chart" uri="{C3380CC4-5D6E-409C-BE32-E72D297353CC}">
              <c16:uniqueId val="{00000004-F4DC-48C5-B95F-5F3CCFA81249}"/>
            </c:ext>
          </c:extLst>
        </c:ser>
        <c:ser>
          <c:idx val="5"/>
          <c:order val="5"/>
          <c:tx>
            <c:strRef>
              <c:f>Tabelle1!$G$1</c:f>
              <c:strCache>
                <c:ptCount val="1"/>
                <c:pt idx="0">
                  <c:v>never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PoppinsDE Light" panose="02000000000000000000"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lower level of education (n=78)</c:v>
                </c:pt>
                <c:pt idx="1">
                  <c:v>moderate level of education (n=87)</c:v>
                </c:pt>
                <c:pt idx="2">
                  <c:v>higher level of education (n=68)</c:v>
                </c:pt>
                <c:pt idx="4">
                  <c:v>lower level of education (n=63)</c:v>
                </c:pt>
                <c:pt idx="5">
                  <c:v>moderate level of education (n=99)</c:v>
                </c:pt>
                <c:pt idx="6">
                  <c:v>higher level of education (n=127)</c:v>
                </c:pt>
              </c:strCache>
            </c:strRef>
          </c:cat>
          <c:val>
            <c:numRef>
              <c:f>Tabelle1!$G$2:$G$8</c:f>
              <c:numCache>
                <c:formatCode>General</c:formatCode>
                <c:ptCount val="7"/>
                <c:pt idx="0">
                  <c:v>32.1</c:v>
                </c:pt>
                <c:pt idx="1">
                  <c:v>25.3</c:v>
                </c:pt>
                <c:pt idx="2">
                  <c:v>23.5</c:v>
                </c:pt>
                <c:pt idx="4">
                  <c:v>12.7</c:v>
                </c:pt>
                <c:pt idx="5">
                  <c:v>17.2</c:v>
                </c:pt>
                <c:pt idx="6">
                  <c:v>13.4</c:v>
                </c:pt>
              </c:numCache>
            </c:numRef>
          </c:val>
          <c:extLst>
            <c:ext xmlns:c16="http://schemas.microsoft.com/office/drawing/2014/chart" uri="{C3380CC4-5D6E-409C-BE32-E72D297353CC}">
              <c16:uniqueId val="{00000000-EDD4-4AFD-A455-C0038BCCD962}"/>
            </c:ext>
          </c:extLst>
        </c:ser>
        <c:dLbls>
          <c:showLegendKey val="0"/>
          <c:showVal val="0"/>
          <c:showCatName val="0"/>
          <c:showSerName val="0"/>
          <c:showPercent val="0"/>
          <c:showBubbleSize val="0"/>
        </c:dLbls>
        <c:gapWidth val="80"/>
        <c:overlap val="100"/>
        <c:axId val="662608736"/>
        <c:axId val="662613984"/>
      </c:barChart>
      <c:catAx>
        <c:axId val="6626087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100"/>
              </a:lnSpc>
              <a:defRPr sz="1000" b="0" i="0" u="none" strike="noStrike" kern="1200" baseline="0">
                <a:solidFill>
                  <a:schemeClr val="bg2"/>
                </a:solidFill>
                <a:latin typeface="PoppinsDE Light" panose="02000000000000000000" pitchFamily="2" charset="0"/>
                <a:ea typeface="+mn-ea"/>
                <a:cs typeface="PoppinsDE Light" panose="02000000000000000000" pitchFamily="2" charset="0"/>
              </a:defRPr>
            </a:pPr>
            <a:endParaRPr lang="de-DE"/>
          </a:p>
        </c:txPr>
        <c:crossAx val="662613984"/>
        <c:crosses val="autoZero"/>
        <c:auto val="1"/>
        <c:lblAlgn val="ctr"/>
        <c:lblOffset val="100"/>
        <c:noMultiLvlLbl val="0"/>
      </c:catAx>
      <c:valAx>
        <c:axId val="662613984"/>
        <c:scaling>
          <c:orientation val="minMax"/>
          <c:max val="100"/>
        </c:scaling>
        <c:delete val="1"/>
        <c:axPos val="b"/>
        <c:numFmt formatCode="General" sourceLinked="1"/>
        <c:majorTickMark val="none"/>
        <c:minorTickMark val="none"/>
        <c:tickLblPos val="nextTo"/>
        <c:crossAx val="662608736"/>
        <c:crosses val="autoZero"/>
        <c:crossBetween val="between"/>
      </c:valAx>
      <c:spPr>
        <a:noFill/>
        <a:ln>
          <a:noFill/>
        </a:ln>
        <a:effectLst/>
      </c:spPr>
    </c:plotArea>
    <c:legend>
      <c:legendPos val="b"/>
      <c:layout>
        <c:manualLayout>
          <c:xMode val="edge"/>
          <c:yMode val="edge"/>
          <c:x val="0.29693972395725449"/>
          <c:y val="0.40002591910886298"/>
          <c:w val="0.68391594437134784"/>
          <c:h val="7.3246500982849599E-2"/>
        </c:manualLayout>
      </c:layout>
      <c:overlay val="0"/>
      <c:spPr>
        <a:noFill/>
        <a:ln>
          <a:noFill/>
        </a:ln>
        <a:effectLst/>
      </c:spPr>
      <c:txPr>
        <a:bodyPr rot="0" spcFirstLastPara="1" vertOverflow="ellipsis" vert="horz" wrap="square" anchor="ctr" anchorCtr="1"/>
        <a:lstStyle/>
        <a:p>
          <a:pPr>
            <a:defRPr sz="1050" b="0" i="0" u="none" strike="noStrike" kern="1200" baseline="-25000">
              <a:solidFill>
                <a:schemeClr val="bg2"/>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92042492571464"/>
          <c:y val="0"/>
          <c:w val="0.73424614696366564"/>
          <c:h val="0.98048065793716355"/>
        </c:manualLayout>
      </c:layout>
      <c:barChart>
        <c:barDir val="bar"/>
        <c:grouping val="clustered"/>
        <c:varyColors val="0"/>
        <c:ser>
          <c:idx val="0"/>
          <c:order val="0"/>
          <c:tx>
            <c:strRef>
              <c:f>Blatt1!$B$1</c:f>
              <c:strCache>
                <c:ptCount val="1"/>
                <c:pt idx="0">
                  <c:v>Children between 0-13 years</c:v>
                </c:pt>
              </c:strCache>
            </c:strRef>
          </c:tx>
          <c:spPr>
            <a:solidFill>
              <a:srgbClr val="6687A9"/>
            </a:solidFill>
            <a:ln>
              <a:solidFill>
                <a:srgbClr val="6687A9"/>
              </a:solidFill>
            </a:ln>
          </c:spPr>
          <c:invertIfNegative val="0"/>
          <c:dPt>
            <c:idx val="0"/>
            <c:invertIfNegative val="0"/>
            <c:bubble3D val="0"/>
            <c:extLst>
              <c:ext xmlns:c16="http://schemas.microsoft.com/office/drawing/2014/chart" uri="{C3380CC4-5D6E-409C-BE32-E72D297353CC}">
                <c16:uniqueId val="{00000000-9B38-4CE3-B9AD-F350E1D86201}"/>
              </c:ext>
            </c:extLst>
          </c:dPt>
          <c:dPt>
            <c:idx val="1"/>
            <c:invertIfNegative val="0"/>
            <c:bubble3D val="0"/>
            <c:extLst>
              <c:ext xmlns:c16="http://schemas.microsoft.com/office/drawing/2014/chart" uri="{C3380CC4-5D6E-409C-BE32-E72D297353CC}">
                <c16:uniqueId val="{00000001-9B38-4CE3-B9AD-F350E1D86201}"/>
              </c:ext>
            </c:extLst>
          </c:dPt>
          <c:dPt>
            <c:idx val="2"/>
            <c:invertIfNegative val="0"/>
            <c:bubble3D val="0"/>
            <c:extLst>
              <c:ext xmlns:c16="http://schemas.microsoft.com/office/drawing/2014/chart" uri="{C3380CC4-5D6E-409C-BE32-E72D297353CC}">
                <c16:uniqueId val="{00000002-9B38-4CE3-B9AD-F350E1D86201}"/>
              </c:ext>
            </c:extLst>
          </c:dPt>
          <c:dPt>
            <c:idx val="3"/>
            <c:invertIfNegative val="0"/>
            <c:bubble3D val="0"/>
            <c:extLst>
              <c:ext xmlns:c16="http://schemas.microsoft.com/office/drawing/2014/chart" uri="{C3380CC4-5D6E-409C-BE32-E72D297353CC}">
                <c16:uniqueId val="{00000003-9B38-4CE3-B9AD-F350E1D86201}"/>
              </c:ext>
            </c:extLst>
          </c:dPt>
          <c:dPt>
            <c:idx val="4"/>
            <c:invertIfNegative val="0"/>
            <c:bubble3D val="0"/>
            <c:extLst>
              <c:ext xmlns:c16="http://schemas.microsoft.com/office/drawing/2014/chart" uri="{C3380CC4-5D6E-409C-BE32-E72D297353CC}">
                <c16:uniqueId val="{00000004-9B38-4CE3-B9AD-F350E1D86201}"/>
              </c:ext>
            </c:extLst>
          </c:dPt>
          <c:dPt>
            <c:idx val="5"/>
            <c:invertIfNegative val="0"/>
            <c:bubble3D val="0"/>
            <c:extLst>
              <c:ext xmlns:c16="http://schemas.microsoft.com/office/drawing/2014/chart" uri="{C3380CC4-5D6E-409C-BE32-E72D297353CC}">
                <c16:uniqueId val="{00000005-9B38-4CE3-B9AD-F350E1D86201}"/>
              </c:ext>
            </c:extLst>
          </c:dPt>
          <c:dPt>
            <c:idx val="6"/>
            <c:invertIfNegative val="0"/>
            <c:bubble3D val="0"/>
            <c:extLst>
              <c:ext xmlns:c16="http://schemas.microsoft.com/office/drawing/2014/chart" uri="{C3380CC4-5D6E-409C-BE32-E72D297353CC}">
                <c16:uniqueId val="{00000006-9B38-4CE3-B9AD-F350E1D86201}"/>
              </c:ext>
            </c:extLst>
          </c:dPt>
          <c:dPt>
            <c:idx val="7"/>
            <c:invertIfNegative val="0"/>
            <c:bubble3D val="0"/>
            <c:extLst>
              <c:ext xmlns:c16="http://schemas.microsoft.com/office/drawing/2014/chart" uri="{C3380CC4-5D6E-409C-BE32-E72D297353CC}">
                <c16:uniqueId val="{00000007-9B38-4CE3-B9AD-F350E1D86201}"/>
              </c:ext>
            </c:extLst>
          </c:dPt>
          <c:dPt>
            <c:idx val="8"/>
            <c:invertIfNegative val="0"/>
            <c:bubble3D val="0"/>
            <c:extLst>
              <c:ext xmlns:c16="http://schemas.microsoft.com/office/drawing/2014/chart" uri="{C3380CC4-5D6E-409C-BE32-E72D297353CC}">
                <c16:uniqueId val="{00000008-9B38-4CE3-B9AD-F350E1D86201}"/>
              </c:ext>
            </c:extLst>
          </c:dPt>
          <c:dPt>
            <c:idx val="9"/>
            <c:invertIfNegative val="0"/>
            <c:bubble3D val="0"/>
            <c:extLst>
              <c:ext xmlns:c16="http://schemas.microsoft.com/office/drawing/2014/chart" uri="{C3380CC4-5D6E-409C-BE32-E72D297353CC}">
                <c16:uniqueId val="{00000009-9B38-4CE3-B9AD-F350E1D86201}"/>
              </c:ext>
            </c:extLst>
          </c:dPt>
          <c:dPt>
            <c:idx val="10"/>
            <c:invertIfNegative val="0"/>
            <c:bubble3D val="0"/>
            <c:extLst>
              <c:ext xmlns:c16="http://schemas.microsoft.com/office/drawing/2014/chart" uri="{C3380CC4-5D6E-409C-BE32-E72D297353CC}">
                <c16:uniqueId val="{0000000A-9B38-4CE3-B9AD-F350E1D86201}"/>
              </c:ext>
            </c:extLst>
          </c:dPt>
          <c:dPt>
            <c:idx val="11"/>
            <c:invertIfNegative val="0"/>
            <c:bubble3D val="0"/>
            <c:extLst>
              <c:ext xmlns:c16="http://schemas.microsoft.com/office/drawing/2014/chart" uri="{C3380CC4-5D6E-409C-BE32-E72D297353CC}">
                <c16:uniqueId val="{0000000B-9B38-4CE3-B9AD-F350E1D86201}"/>
              </c:ext>
            </c:extLst>
          </c:dPt>
          <c:dPt>
            <c:idx val="12"/>
            <c:invertIfNegative val="0"/>
            <c:bubble3D val="0"/>
            <c:extLst>
              <c:ext xmlns:c16="http://schemas.microsoft.com/office/drawing/2014/chart" uri="{C3380CC4-5D6E-409C-BE32-E72D297353CC}">
                <c16:uniqueId val="{0000000C-9B38-4CE3-B9AD-F350E1D86201}"/>
              </c:ext>
            </c:extLst>
          </c:dPt>
          <c:dPt>
            <c:idx val="13"/>
            <c:invertIfNegative val="0"/>
            <c:bubble3D val="0"/>
            <c:extLst>
              <c:ext xmlns:c16="http://schemas.microsoft.com/office/drawing/2014/chart" uri="{C3380CC4-5D6E-409C-BE32-E72D297353CC}">
                <c16:uniqueId val="{0000000D-9B38-4CE3-B9AD-F350E1D86201}"/>
              </c:ext>
            </c:extLst>
          </c:dPt>
          <c:dPt>
            <c:idx val="14"/>
            <c:invertIfNegative val="0"/>
            <c:bubble3D val="0"/>
            <c:extLst>
              <c:ext xmlns:c16="http://schemas.microsoft.com/office/drawing/2014/chart" uri="{C3380CC4-5D6E-409C-BE32-E72D297353CC}">
                <c16:uniqueId val="{0000000E-9B38-4CE3-B9AD-F350E1D86201}"/>
              </c:ext>
            </c:extLst>
          </c:dPt>
          <c:dPt>
            <c:idx val="15"/>
            <c:invertIfNegative val="0"/>
            <c:bubble3D val="0"/>
            <c:extLst>
              <c:ext xmlns:c16="http://schemas.microsoft.com/office/drawing/2014/chart" uri="{C3380CC4-5D6E-409C-BE32-E72D297353CC}">
                <c16:uniqueId val="{0000000F-9B38-4CE3-B9AD-F350E1D86201}"/>
              </c:ext>
            </c:extLst>
          </c:dPt>
          <c:dPt>
            <c:idx val="16"/>
            <c:invertIfNegative val="0"/>
            <c:bubble3D val="0"/>
            <c:extLst>
              <c:ext xmlns:c16="http://schemas.microsoft.com/office/drawing/2014/chart" uri="{C3380CC4-5D6E-409C-BE32-E72D297353CC}">
                <c16:uniqueId val="{00000010-9B38-4CE3-B9AD-F350E1D86201}"/>
              </c:ext>
            </c:extLst>
          </c:dPt>
          <c:dPt>
            <c:idx val="17"/>
            <c:invertIfNegative val="0"/>
            <c:bubble3D val="0"/>
            <c:extLst>
              <c:ext xmlns:c16="http://schemas.microsoft.com/office/drawing/2014/chart" uri="{C3380CC4-5D6E-409C-BE32-E72D297353CC}">
                <c16:uniqueId val="{00000011-9B38-4CE3-B9AD-F350E1D86201}"/>
              </c:ext>
            </c:extLst>
          </c:dPt>
          <c:dPt>
            <c:idx val="18"/>
            <c:invertIfNegative val="0"/>
            <c:bubble3D val="0"/>
            <c:extLst>
              <c:ext xmlns:c16="http://schemas.microsoft.com/office/drawing/2014/chart" uri="{C3380CC4-5D6E-409C-BE32-E72D297353CC}">
                <c16:uniqueId val="{00000012-9B38-4CE3-B9AD-F350E1D86201}"/>
              </c:ext>
            </c:extLst>
          </c:dPt>
          <c:dPt>
            <c:idx val="19"/>
            <c:invertIfNegative val="0"/>
            <c:bubble3D val="0"/>
            <c:extLst>
              <c:ext xmlns:c16="http://schemas.microsoft.com/office/drawing/2014/chart" uri="{C3380CC4-5D6E-409C-BE32-E72D297353CC}">
                <c16:uniqueId val="{00000013-9B38-4CE3-B9AD-F350E1D86201}"/>
              </c:ext>
            </c:extLst>
          </c:dPt>
          <c:dPt>
            <c:idx val="20"/>
            <c:invertIfNegative val="0"/>
            <c:bubble3D val="0"/>
            <c:extLst>
              <c:ext xmlns:c16="http://schemas.microsoft.com/office/drawing/2014/chart" uri="{C3380CC4-5D6E-409C-BE32-E72D297353CC}">
                <c16:uniqueId val="{00000014-9B38-4CE3-B9AD-F350E1D86201}"/>
              </c:ext>
            </c:extLst>
          </c:dPt>
          <c:dPt>
            <c:idx val="21"/>
            <c:invertIfNegative val="0"/>
            <c:bubble3D val="0"/>
            <c:extLst>
              <c:ext xmlns:c16="http://schemas.microsoft.com/office/drawing/2014/chart" uri="{C3380CC4-5D6E-409C-BE32-E72D297353CC}">
                <c16:uniqueId val="{00000015-9B38-4CE3-B9AD-F350E1D86201}"/>
              </c:ext>
            </c:extLst>
          </c:dPt>
          <c:dPt>
            <c:idx val="22"/>
            <c:invertIfNegative val="0"/>
            <c:bubble3D val="0"/>
            <c:extLst>
              <c:ext xmlns:c16="http://schemas.microsoft.com/office/drawing/2014/chart" uri="{C3380CC4-5D6E-409C-BE32-E72D297353CC}">
                <c16:uniqueId val="{00000016-9B38-4CE3-B9AD-F350E1D86201}"/>
              </c:ext>
            </c:extLst>
          </c:dPt>
          <c:dPt>
            <c:idx val="23"/>
            <c:invertIfNegative val="0"/>
            <c:bubble3D val="0"/>
            <c:extLst>
              <c:ext xmlns:c16="http://schemas.microsoft.com/office/drawing/2014/chart" uri="{C3380CC4-5D6E-409C-BE32-E72D297353CC}">
                <c16:uniqueId val="{00000017-9B38-4CE3-B9AD-F350E1D86201}"/>
              </c:ext>
            </c:extLst>
          </c:dPt>
          <c:dLbls>
            <c:numFmt formatCode="#,##0" sourceLinked="0"/>
            <c:spPr>
              <a:noFill/>
              <a:ln>
                <a:noFill/>
              </a:ln>
              <a:effectLst/>
            </c:spPr>
            <c:txPr>
              <a:bodyPr/>
              <a:lstStyle/>
              <a:p>
                <a:pPr algn="ctr">
                  <a:defRPr b="0">
                    <a:solidFill>
                      <a:srgbClr val="00377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Blatt1!$A$2:$A$3</c:f>
              <c:strCache>
                <c:ptCount val="2"/>
                <c:pt idx="0">
                  <c:v>Individuals with higher written language abilities (at least α-Level 4)</c:v>
                </c:pt>
                <c:pt idx="1">
                  <c:v>Functional illiterates (α-Levels 1-3)</c:v>
                </c:pt>
              </c:strCache>
            </c:strRef>
          </c:cat>
          <c:val>
            <c:numRef>
              <c:f>Blatt1!$B$2:$B$3</c:f>
              <c:numCache>
                <c:formatCode>General</c:formatCode>
                <c:ptCount val="2"/>
                <c:pt idx="0">
                  <c:v>32</c:v>
                </c:pt>
                <c:pt idx="1">
                  <c:v>36</c:v>
                </c:pt>
              </c:numCache>
            </c:numRef>
          </c:val>
          <c:extLst>
            <c:ext xmlns:c16="http://schemas.microsoft.com/office/drawing/2014/chart" uri="{C3380CC4-5D6E-409C-BE32-E72D297353CC}">
              <c16:uniqueId val="{00000018-9B38-4CE3-B9AD-F350E1D86201}"/>
            </c:ext>
          </c:extLst>
        </c:ser>
        <c:ser>
          <c:idx val="1"/>
          <c:order val="1"/>
          <c:tx>
            <c:strRef>
              <c:f>Blatt1!$C$1</c:f>
              <c:strCache>
                <c:ptCount val="1"/>
                <c:pt idx="0">
                  <c:v>Children and youths in the household</c:v>
                </c:pt>
              </c:strCache>
            </c:strRef>
          </c:tx>
          <c:spPr>
            <a:solidFill>
              <a:srgbClr val="003770"/>
            </a:solidFill>
            <a:ln>
              <a:solidFill>
                <a:srgbClr val="003770"/>
              </a:solidFill>
            </a:ln>
            <a:effectLst/>
          </c:spPr>
          <c:invertIfNegative val="0"/>
          <c:dLbls>
            <c:spPr>
              <a:noFill/>
              <a:ln>
                <a:noFill/>
              </a:ln>
              <a:effectLst/>
            </c:spPr>
            <c:txPr>
              <a:bodyPr/>
              <a:lstStyle/>
              <a:p>
                <a:pPr>
                  <a:defRPr b="0">
                    <a:solidFill>
                      <a:srgbClr val="00377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Blatt1!$A$2:$A$3</c:f>
              <c:strCache>
                <c:ptCount val="2"/>
                <c:pt idx="0">
                  <c:v>Individuals with higher written language abilities (at least α-Level 4)</c:v>
                </c:pt>
                <c:pt idx="1">
                  <c:v>Functional illiterates (α-Levels 1-3)</c:v>
                </c:pt>
              </c:strCache>
            </c:strRef>
          </c:cat>
          <c:val>
            <c:numRef>
              <c:f>Blatt1!$C$2:$C$3</c:f>
              <c:numCache>
                <c:formatCode>General</c:formatCode>
                <c:ptCount val="2"/>
                <c:pt idx="0">
                  <c:v>41</c:v>
                </c:pt>
                <c:pt idx="1">
                  <c:v>44</c:v>
                </c:pt>
              </c:numCache>
            </c:numRef>
          </c:val>
          <c:extLst>
            <c:ext xmlns:c16="http://schemas.microsoft.com/office/drawing/2014/chart" uri="{C3380CC4-5D6E-409C-BE32-E72D297353CC}">
              <c16:uniqueId val="{00000019-9B38-4CE3-B9AD-F350E1D86201}"/>
            </c:ext>
          </c:extLst>
        </c:ser>
        <c:dLbls>
          <c:dLblPos val="outEnd"/>
          <c:showLegendKey val="0"/>
          <c:showVal val="1"/>
          <c:showCatName val="0"/>
          <c:showSerName val="0"/>
          <c:showPercent val="0"/>
          <c:showBubbleSize val="0"/>
        </c:dLbls>
        <c:gapWidth val="100"/>
        <c:overlap val="-5"/>
        <c:axId val="125315328"/>
        <c:axId val="125344384"/>
      </c:barChart>
      <c:catAx>
        <c:axId val="125315328"/>
        <c:scaling>
          <c:orientation val="minMax"/>
        </c:scaling>
        <c:delete val="0"/>
        <c:axPos val="l"/>
        <c:numFmt formatCode="General" sourceLinked="0"/>
        <c:majorTickMark val="out"/>
        <c:minorTickMark val="none"/>
        <c:tickLblPos val="nextTo"/>
        <c:spPr>
          <a:ln>
            <a:noFill/>
          </a:ln>
        </c:spPr>
        <c:txPr>
          <a:bodyPr/>
          <a:lstStyle/>
          <a:p>
            <a:pPr algn="r">
              <a:defRPr sz="1000" b="0">
                <a:latin typeface="PoppinsDE Light" panose="02000000000000000000" pitchFamily="2" charset="0"/>
                <a:cs typeface="PoppinsDE Light" panose="02000000000000000000" pitchFamily="2" charset="0"/>
              </a:defRPr>
            </a:pPr>
            <a:endParaRPr lang="de-DE"/>
          </a:p>
        </c:txPr>
        <c:crossAx val="125344384"/>
        <c:crosses val="autoZero"/>
        <c:auto val="1"/>
        <c:lblAlgn val="ctr"/>
        <c:lblOffset val="100"/>
        <c:noMultiLvlLbl val="0"/>
      </c:catAx>
      <c:valAx>
        <c:axId val="125344384"/>
        <c:scaling>
          <c:orientation val="minMax"/>
          <c:max val="100"/>
          <c:min val="0"/>
        </c:scaling>
        <c:delete val="1"/>
        <c:axPos val="b"/>
        <c:numFmt formatCode="General" sourceLinked="1"/>
        <c:majorTickMark val="out"/>
        <c:minorTickMark val="none"/>
        <c:tickLblPos val="nextTo"/>
        <c:crossAx val="125315328"/>
        <c:crosses val="autoZero"/>
        <c:crossBetween val="between"/>
      </c:valAx>
    </c:plotArea>
    <c:legend>
      <c:legendPos val="r"/>
      <c:layout>
        <c:manualLayout>
          <c:xMode val="edge"/>
          <c:yMode val="edge"/>
          <c:x val="0.72991263345644664"/>
          <c:y val="0.76053086795915925"/>
          <c:w val="0.25930361984539335"/>
          <c:h val="0.21893872536820985"/>
        </c:manualLayout>
      </c:layout>
      <c:overlay val="0"/>
      <c:txPr>
        <a:bodyPr/>
        <a:lstStyle/>
        <a:p>
          <a:pPr>
            <a:defRPr sz="1000" b="0">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200">
          <a:solidFill>
            <a:srgbClr val="001871"/>
          </a:solidFill>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92042492571464"/>
          <c:y val="0"/>
          <c:w val="0.73424614696366564"/>
          <c:h val="0.98048065793716355"/>
        </c:manualLayout>
      </c:layout>
      <c:barChart>
        <c:barDir val="bar"/>
        <c:grouping val="clustered"/>
        <c:varyColors val="0"/>
        <c:ser>
          <c:idx val="0"/>
          <c:order val="0"/>
          <c:tx>
            <c:strRef>
              <c:f>Blatt1!$B$1</c:f>
              <c:strCache>
                <c:ptCount val="1"/>
                <c:pt idx="0">
                  <c:v>Children between 0-13 years</c:v>
                </c:pt>
              </c:strCache>
            </c:strRef>
          </c:tx>
          <c:spPr>
            <a:solidFill>
              <a:srgbClr val="6687A9"/>
            </a:solidFill>
            <a:ln>
              <a:solidFill>
                <a:srgbClr val="6687A9"/>
              </a:solidFill>
            </a:ln>
          </c:spPr>
          <c:invertIfNegative val="0"/>
          <c:dPt>
            <c:idx val="0"/>
            <c:invertIfNegative val="0"/>
            <c:bubble3D val="0"/>
            <c:extLst>
              <c:ext xmlns:c16="http://schemas.microsoft.com/office/drawing/2014/chart" uri="{C3380CC4-5D6E-409C-BE32-E72D297353CC}">
                <c16:uniqueId val="{00000000-9B38-4CE3-B9AD-F350E1D86201}"/>
              </c:ext>
            </c:extLst>
          </c:dPt>
          <c:dPt>
            <c:idx val="1"/>
            <c:invertIfNegative val="0"/>
            <c:bubble3D val="0"/>
            <c:extLst>
              <c:ext xmlns:c16="http://schemas.microsoft.com/office/drawing/2014/chart" uri="{C3380CC4-5D6E-409C-BE32-E72D297353CC}">
                <c16:uniqueId val="{00000001-9B38-4CE3-B9AD-F350E1D86201}"/>
              </c:ext>
            </c:extLst>
          </c:dPt>
          <c:dPt>
            <c:idx val="2"/>
            <c:invertIfNegative val="0"/>
            <c:bubble3D val="0"/>
            <c:extLst>
              <c:ext xmlns:c16="http://schemas.microsoft.com/office/drawing/2014/chart" uri="{C3380CC4-5D6E-409C-BE32-E72D297353CC}">
                <c16:uniqueId val="{00000002-9B38-4CE3-B9AD-F350E1D86201}"/>
              </c:ext>
            </c:extLst>
          </c:dPt>
          <c:dPt>
            <c:idx val="3"/>
            <c:invertIfNegative val="0"/>
            <c:bubble3D val="0"/>
            <c:extLst>
              <c:ext xmlns:c16="http://schemas.microsoft.com/office/drawing/2014/chart" uri="{C3380CC4-5D6E-409C-BE32-E72D297353CC}">
                <c16:uniqueId val="{00000003-9B38-4CE3-B9AD-F350E1D86201}"/>
              </c:ext>
            </c:extLst>
          </c:dPt>
          <c:dPt>
            <c:idx val="4"/>
            <c:invertIfNegative val="0"/>
            <c:bubble3D val="0"/>
            <c:extLst>
              <c:ext xmlns:c16="http://schemas.microsoft.com/office/drawing/2014/chart" uri="{C3380CC4-5D6E-409C-BE32-E72D297353CC}">
                <c16:uniqueId val="{00000004-9B38-4CE3-B9AD-F350E1D86201}"/>
              </c:ext>
            </c:extLst>
          </c:dPt>
          <c:dPt>
            <c:idx val="5"/>
            <c:invertIfNegative val="0"/>
            <c:bubble3D val="0"/>
            <c:extLst>
              <c:ext xmlns:c16="http://schemas.microsoft.com/office/drawing/2014/chart" uri="{C3380CC4-5D6E-409C-BE32-E72D297353CC}">
                <c16:uniqueId val="{00000005-9B38-4CE3-B9AD-F350E1D86201}"/>
              </c:ext>
            </c:extLst>
          </c:dPt>
          <c:dPt>
            <c:idx val="6"/>
            <c:invertIfNegative val="0"/>
            <c:bubble3D val="0"/>
            <c:extLst>
              <c:ext xmlns:c16="http://schemas.microsoft.com/office/drawing/2014/chart" uri="{C3380CC4-5D6E-409C-BE32-E72D297353CC}">
                <c16:uniqueId val="{00000006-9B38-4CE3-B9AD-F350E1D86201}"/>
              </c:ext>
            </c:extLst>
          </c:dPt>
          <c:dPt>
            <c:idx val="7"/>
            <c:invertIfNegative val="0"/>
            <c:bubble3D val="0"/>
            <c:extLst>
              <c:ext xmlns:c16="http://schemas.microsoft.com/office/drawing/2014/chart" uri="{C3380CC4-5D6E-409C-BE32-E72D297353CC}">
                <c16:uniqueId val="{00000007-9B38-4CE3-B9AD-F350E1D86201}"/>
              </c:ext>
            </c:extLst>
          </c:dPt>
          <c:dPt>
            <c:idx val="8"/>
            <c:invertIfNegative val="0"/>
            <c:bubble3D val="0"/>
            <c:extLst>
              <c:ext xmlns:c16="http://schemas.microsoft.com/office/drawing/2014/chart" uri="{C3380CC4-5D6E-409C-BE32-E72D297353CC}">
                <c16:uniqueId val="{00000008-9B38-4CE3-B9AD-F350E1D86201}"/>
              </c:ext>
            </c:extLst>
          </c:dPt>
          <c:dPt>
            <c:idx val="9"/>
            <c:invertIfNegative val="0"/>
            <c:bubble3D val="0"/>
            <c:extLst>
              <c:ext xmlns:c16="http://schemas.microsoft.com/office/drawing/2014/chart" uri="{C3380CC4-5D6E-409C-BE32-E72D297353CC}">
                <c16:uniqueId val="{00000009-9B38-4CE3-B9AD-F350E1D86201}"/>
              </c:ext>
            </c:extLst>
          </c:dPt>
          <c:dPt>
            <c:idx val="10"/>
            <c:invertIfNegative val="0"/>
            <c:bubble3D val="0"/>
            <c:extLst>
              <c:ext xmlns:c16="http://schemas.microsoft.com/office/drawing/2014/chart" uri="{C3380CC4-5D6E-409C-BE32-E72D297353CC}">
                <c16:uniqueId val="{0000000A-9B38-4CE3-B9AD-F350E1D86201}"/>
              </c:ext>
            </c:extLst>
          </c:dPt>
          <c:dPt>
            <c:idx val="11"/>
            <c:invertIfNegative val="0"/>
            <c:bubble3D val="0"/>
            <c:extLst>
              <c:ext xmlns:c16="http://schemas.microsoft.com/office/drawing/2014/chart" uri="{C3380CC4-5D6E-409C-BE32-E72D297353CC}">
                <c16:uniqueId val="{0000000B-9B38-4CE3-B9AD-F350E1D86201}"/>
              </c:ext>
            </c:extLst>
          </c:dPt>
          <c:dPt>
            <c:idx val="12"/>
            <c:invertIfNegative val="0"/>
            <c:bubble3D val="0"/>
            <c:extLst>
              <c:ext xmlns:c16="http://schemas.microsoft.com/office/drawing/2014/chart" uri="{C3380CC4-5D6E-409C-BE32-E72D297353CC}">
                <c16:uniqueId val="{0000000C-9B38-4CE3-B9AD-F350E1D86201}"/>
              </c:ext>
            </c:extLst>
          </c:dPt>
          <c:dPt>
            <c:idx val="13"/>
            <c:invertIfNegative val="0"/>
            <c:bubble3D val="0"/>
            <c:extLst>
              <c:ext xmlns:c16="http://schemas.microsoft.com/office/drawing/2014/chart" uri="{C3380CC4-5D6E-409C-BE32-E72D297353CC}">
                <c16:uniqueId val="{0000000D-9B38-4CE3-B9AD-F350E1D86201}"/>
              </c:ext>
            </c:extLst>
          </c:dPt>
          <c:dPt>
            <c:idx val="14"/>
            <c:invertIfNegative val="0"/>
            <c:bubble3D val="0"/>
            <c:extLst>
              <c:ext xmlns:c16="http://schemas.microsoft.com/office/drawing/2014/chart" uri="{C3380CC4-5D6E-409C-BE32-E72D297353CC}">
                <c16:uniqueId val="{0000000E-9B38-4CE3-B9AD-F350E1D86201}"/>
              </c:ext>
            </c:extLst>
          </c:dPt>
          <c:dPt>
            <c:idx val="15"/>
            <c:invertIfNegative val="0"/>
            <c:bubble3D val="0"/>
            <c:extLst>
              <c:ext xmlns:c16="http://schemas.microsoft.com/office/drawing/2014/chart" uri="{C3380CC4-5D6E-409C-BE32-E72D297353CC}">
                <c16:uniqueId val="{0000000F-9B38-4CE3-B9AD-F350E1D86201}"/>
              </c:ext>
            </c:extLst>
          </c:dPt>
          <c:dPt>
            <c:idx val="16"/>
            <c:invertIfNegative val="0"/>
            <c:bubble3D val="0"/>
            <c:extLst>
              <c:ext xmlns:c16="http://schemas.microsoft.com/office/drawing/2014/chart" uri="{C3380CC4-5D6E-409C-BE32-E72D297353CC}">
                <c16:uniqueId val="{00000010-9B38-4CE3-B9AD-F350E1D86201}"/>
              </c:ext>
            </c:extLst>
          </c:dPt>
          <c:dPt>
            <c:idx val="17"/>
            <c:invertIfNegative val="0"/>
            <c:bubble3D val="0"/>
            <c:extLst>
              <c:ext xmlns:c16="http://schemas.microsoft.com/office/drawing/2014/chart" uri="{C3380CC4-5D6E-409C-BE32-E72D297353CC}">
                <c16:uniqueId val="{00000011-9B38-4CE3-B9AD-F350E1D86201}"/>
              </c:ext>
            </c:extLst>
          </c:dPt>
          <c:dPt>
            <c:idx val="18"/>
            <c:invertIfNegative val="0"/>
            <c:bubble3D val="0"/>
            <c:extLst>
              <c:ext xmlns:c16="http://schemas.microsoft.com/office/drawing/2014/chart" uri="{C3380CC4-5D6E-409C-BE32-E72D297353CC}">
                <c16:uniqueId val="{00000012-9B38-4CE3-B9AD-F350E1D86201}"/>
              </c:ext>
            </c:extLst>
          </c:dPt>
          <c:dPt>
            <c:idx val="19"/>
            <c:invertIfNegative val="0"/>
            <c:bubble3D val="0"/>
            <c:extLst>
              <c:ext xmlns:c16="http://schemas.microsoft.com/office/drawing/2014/chart" uri="{C3380CC4-5D6E-409C-BE32-E72D297353CC}">
                <c16:uniqueId val="{00000013-9B38-4CE3-B9AD-F350E1D86201}"/>
              </c:ext>
            </c:extLst>
          </c:dPt>
          <c:dPt>
            <c:idx val="20"/>
            <c:invertIfNegative val="0"/>
            <c:bubble3D val="0"/>
            <c:extLst>
              <c:ext xmlns:c16="http://schemas.microsoft.com/office/drawing/2014/chart" uri="{C3380CC4-5D6E-409C-BE32-E72D297353CC}">
                <c16:uniqueId val="{00000014-9B38-4CE3-B9AD-F350E1D86201}"/>
              </c:ext>
            </c:extLst>
          </c:dPt>
          <c:dPt>
            <c:idx val="21"/>
            <c:invertIfNegative val="0"/>
            <c:bubble3D val="0"/>
            <c:extLst>
              <c:ext xmlns:c16="http://schemas.microsoft.com/office/drawing/2014/chart" uri="{C3380CC4-5D6E-409C-BE32-E72D297353CC}">
                <c16:uniqueId val="{00000015-9B38-4CE3-B9AD-F350E1D86201}"/>
              </c:ext>
            </c:extLst>
          </c:dPt>
          <c:dPt>
            <c:idx val="22"/>
            <c:invertIfNegative val="0"/>
            <c:bubble3D val="0"/>
            <c:extLst>
              <c:ext xmlns:c16="http://schemas.microsoft.com/office/drawing/2014/chart" uri="{C3380CC4-5D6E-409C-BE32-E72D297353CC}">
                <c16:uniqueId val="{00000016-9B38-4CE3-B9AD-F350E1D86201}"/>
              </c:ext>
            </c:extLst>
          </c:dPt>
          <c:dPt>
            <c:idx val="23"/>
            <c:invertIfNegative val="0"/>
            <c:bubble3D val="0"/>
            <c:extLst>
              <c:ext xmlns:c16="http://schemas.microsoft.com/office/drawing/2014/chart" uri="{C3380CC4-5D6E-409C-BE32-E72D297353CC}">
                <c16:uniqueId val="{00000017-9B38-4CE3-B9AD-F350E1D86201}"/>
              </c:ext>
            </c:extLst>
          </c:dPt>
          <c:dLbls>
            <c:numFmt formatCode="#,##0" sourceLinked="0"/>
            <c:spPr>
              <a:noFill/>
              <a:ln>
                <a:noFill/>
              </a:ln>
              <a:effectLst/>
            </c:spPr>
            <c:txPr>
              <a:bodyPr/>
              <a:lstStyle/>
              <a:p>
                <a:pPr algn="ctr">
                  <a:defRPr b="0">
                    <a:solidFill>
                      <a:srgbClr val="00377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Blatt1!$A$2:$A$3</c:f>
              <c:strCache>
                <c:ptCount val="2"/>
                <c:pt idx="0">
                  <c:v>Individuals with higher written language abilities (at least α-Level 4)</c:v>
                </c:pt>
                <c:pt idx="1">
                  <c:v>Functional illiterates (α-Levels 1-3)</c:v>
                </c:pt>
              </c:strCache>
            </c:strRef>
          </c:cat>
          <c:val>
            <c:numRef>
              <c:f>Blatt1!$B$2:$B$3</c:f>
              <c:numCache>
                <c:formatCode>General</c:formatCode>
                <c:ptCount val="2"/>
                <c:pt idx="0">
                  <c:v>32</c:v>
                </c:pt>
                <c:pt idx="1">
                  <c:v>36</c:v>
                </c:pt>
              </c:numCache>
            </c:numRef>
          </c:val>
          <c:extLst>
            <c:ext xmlns:c16="http://schemas.microsoft.com/office/drawing/2014/chart" uri="{C3380CC4-5D6E-409C-BE32-E72D297353CC}">
              <c16:uniqueId val="{00000018-9B38-4CE3-B9AD-F350E1D86201}"/>
            </c:ext>
          </c:extLst>
        </c:ser>
        <c:ser>
          <c:idx val="1"/>
          <c:order val="1"/>
          <c:tx>
            <c:strRef>
              <c:f>Blatt1!$C$1</c:f>
              <c:strCache>
                <c:ptCount val="1"/>
                <c:pt idx="0">
                  <c:v>Children and youths in the household</c:v>
                </c:pt>
              </c:strCache>
            </c:strRef>
          </c:tx>
          <c:spPr>
            <a:solidFill>
              <a:srgbClr val="003770"/>
            </a:solidFill>
            <a:ln>
              <a:solidFill>
                <a:srgbClr val="003770"/>
              </a:solidFill>
            </a:ln>
            <a:effectLst/>
          </c:spPr>
          <c:invertIfNegative val="0"/>
          <c:dLbls>
            <c:spPr>
              <a:noFill/>
              <a:ln>
                <a:noFill/>
              </a:ln>
              <a:effectLst/>
            </c:spPr>
            <c:txPr>
              <a:bodyPr/>
              <a:lstStyle/>
              <a:p>
                <a:pPr>
                  <a:defRPr b="0">
                    <a:solidFill>
                      <a:srgbClr val="00377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Blatt1!$A$2:$A$3</c:f>
              <c:strCache>
                <c:ptCount val="2"/>
                <c:pt idx="0">
                  <c:v>Individuals with higher written language abilities (at least α-Level 4)</c:v>
                </c:pt>
                <c:pt idx="1">
                  <c:v>Functional illiterates (α-Levels 1-3)</c:v>
                </c:pt>
              </c:strCache>
            </c:strRef>
          </c:cat>
          <c:val>
            <c:numRef>
              <c:f>Blatt1!$C$2:$C$3</c:f>
              <c:numCache>
                <c:formatCode>General</c:formatCode>
                <c:ptCount val="2"/>
                <c:pt idx="0">
                  <c:v>41</c:v>
                </c:pt>
                <c:pt idx="1">
                  <c:v>44</c:v>
                </c:pt>
              </c:numCache>
            </c:numRef>
          </c:val>
          <c:extLst>
            <c:ext xmlns:c16="http://schemas.microsoft.com/office/drawing/2014/chart" uri="{C3380CC4-5D6E-409C-BE32-E72D297353CC}">
              <c16:uniqueId val="{00000019-9B38-4CE3-B9AD-F350E1D86201}"/>
            </c:ext>
          </c:extLst>
        </c:ser>
        <c:dLbls>
          <c:dLblPos val="outEnd"/>
          <c:showLegendKey val="0"/>
          <c:showVal val="1"/>
          <c:showCatName val="0"/>
          <c:showSerName val="0"/>
          <c:showPercent val="0"/>
          <c:showBubbleSize val="0"/>
        </c:dLbls>
        <c:gapWidth val="100"/>
        <c:overlap val="-5"/>
        <c:axId val="125315328"/>
        <c:axId val="125344384"/>
      </c:barChart>
      <c:catAx>
        <c:axId val="125315328"/>
        <c:scaling>
          <c:orientation val="minMax"/>
        </c:scaling>
        <c:delete val="0"/>
        <c:axPos val="l"/>
        <c:numFmt formatCode="General" sourceLinked="0"/>
        <c:majorTickMark val="out"/>
        <c:minorTickMark val="none"/>
        <c:tickLblPos val="nextTo"/>
        <c:spPr>
          <a:ln>
            <a:noFill/>
          </a:ln>
        </c:spPr>
        <c:txPr>
          <a:bodyPr/>
          <a:lstStyle/>
          <a:p>
            <a:pPr algn="r">
              <a:defRPr sz="1000" b="0">
                <a:latin typeface="PoppinsDE Light" panose="02000000000000000000" pitchFamily="2" charset="0"/>
                <a:cs typeface="PoppinsDE Light" panose="02000000000000000000" pitchFamily="2" charset="0"/>
              </a:defRPr>
            </a:pPr>
            <a:endParaRPr lang="de-DE"/>
          </a:p>
        </c:txPr>
        <c:crossAx val="125344384"/>
        <c:crosses val="autoZero"/>
        <c:auto val="1"/>
        <c:lblAlgn val="ctr"/>
        <c:lblOffset val="100"/>
        <c:noMultiLvlLbl val="0"/>
      </c:catAx>
      <c:valAx>
        <c:axId val="125344384"/>
        <c:scaling>
          <c:orientation val="minMax"/>
          <c:max val="100"/>
          <c:min val="0"/>
        </c:scaling>
        <c:delete val="1"/>
        <c:axPos val="b"/>
        <c:numFmt formatCode="General" sourceLinked="1"/>
        <c:majorTickMark val="out"/>
        <c:minorTickMark val="none"/>
        <c:tickLblPos val="nextTo"/>
        <c:crossAx val="125315328"/>
        <c:crosses val="autoZero"/>
        <c:crossBetween val="between"/>
      </c:valAx>
    </c:plotArea>
    <c:legend>
      <c:legendPos val="r"/>
      <c:layout>
        <c:manualLayout>
          <c:xMode val="edge"/>
          <c:yMode val="edge"/>
          <c:x val="0.72991263345644664"/>
          <c:y val="0.76053086795915925"/>
          <c:w val="0.25930361984539335"/>
          <c:h val="0.21893872536820985"/>
        </c:manualLayout>
      </c:layout>
      <c:overlay val="0"/>
      <c:txPr>
        <a:bodyPr/>
        <a:lstStyle/>
        <a:p>
          <a:pPr>
            <a:defRPr sz="1000" b="0">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200">
          <a:solidFill>
            <a:srgbClr val="001871"/>
          </a:solidFill>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Less than 10</c:v>
                </c:pt>
              </c:strCache>
            </c:strRef>
          </c:tx>
          <c:spPr>
            <a:solidFill>
              <a:srgbClr val="003770"/>
            </a:solidFill>
            <a:ln>
              <a:solidFill>
                <a:srgbClr val="003770"/>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0F5E-4353-99FA-6A0E68C257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&lt; Level 1</c:v>
                </c:pt>
                <c:pt idx="1">
                  <c:v>Level I</c:v>
                </c:pt>
                <c:pt idx="2">
                  <c:v>Level II</c:v>
                </c:pt>
                <c:pt idx="3">
                  <c:v>Level III</c:v>
                </c:pt>
                <c:pt idx="4">
                  <c:v>Levels IV and V</c:v>
                </c:pt>
              </c:strCache>
            </c:strRef>
          </c:cat>
          <c:val>
            <c:numRef>
              <c:f>Tabelle1!$B$2:$B$6</c:f>
              <c:numCache>
                <c:formatCode>General</c:formatCode>
                <c:ptCount val="5"/>
                <c:pt idx="0">
                  <c:v>44</c:v>
                </c:pt>
                <c:pt idx="1">
                  <c:v>26</c:v>
                </c:pt>
                <c:pt idx="2">
                  <c:v>12</c:v>
                </c:pt>
                <c:pt idx="3">
                  <c:v>3</c:v>
                </c:pt>
                <c:pt idx="4">
                  <c:v>0.25</c:v>
                </c:pt>
              </c:numCache>
            </c:numRef>
          </c:val>
          <c:extLst>
            <c:ext xmlns:c16="http://schemas.microsoft.com/office/drawing/2014/chart" uri="{C3380CC4-5D6E-409C-BE32-E72D297353CC}">
              <c16:uniqueId val="{00000000-0F5E-4353-99FA-6A0E68C257AF}"/>
            </c:ext>
          </c:extLst>
        </c:ser>
        <c:ser>
          <c:idx val="1"/>
          <c:order val="1"/>
          <c:tx>
            <c:strRef>
              <c:f>Tabelle1!$C$1</c:f>
              <c:strCache>
                <c:ptCount val="1"/>
                <c:pt idx="0">
                  <c:v>11 to 25</c:v>
                </c:pt>
              </c:strCache>
            </c:strRef>
          </c:tx>
          <c:spPr>
            <a:solidFill>
              <a:srgbClr val="6687A9"/>
            </a:solidFill>
            <a:ln>
              <a:solidFill>
                <a:srgbClr val="6687A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&lt; Level 1</c:v>
                </c:pt>
                <c:pt idx="1">
                  <c:v>Level I</c:v>
                </c:pt>
                <c:pt idx="2">
                  <c:v>Level II</c:v>
                </c:pt>
                <c:pt idx="3">
                  <c:v>Level III</c:v>
                </c:pt>
                <c:pt idx="4">
                  <c:v>Levels IV and V</c:v>
                </c:pt>
              </c:strCache>
            </c:strRef>
          </c:cat>
          <c:val>
            <c:numRef>
              <c:f>Tabelle1!$C$2:$C$6</c:f>
              <c:numCache>
                <c:formatCode>General</c:formatCode>
                <c:ptCount val="5"/>
                <c:pt idx="0">
                  <c:v>15</c:v>
                </c:pt>
                <c:pt idx="1">
                  <c:v>22</c:v>
                </c:pt>
                <c:pt idx="2">
                  <c:v>14</c:v>
                </c:pt>
                <c:pt idx="3">
                  <c:v>6</c:v>
                </c:pt>
                <c:pt idx="4">
                  <c:v>1</c:v>
                </c:pt>
              </c:numCache>
            </c:numRef>
          </c:val>
          <c:extLst>
            <c:ext xmlns:c16="http://schemas.microsoft.com/office/drawing/2014/chart" uri="{C3380CC4-5D6E-409C-BE32-E72D297353CC}">
              <c16:uniqueId val="{00000001-0F5E-4353-99FA-6A0E68C257AF}"/>
            </c:ext>
          </c:extLst>
        </c:ser>
        <c:ser>
          <c:idx val="2"/>
          <c:order val="2"/>
          <c:tx>
            <c:strRef>
              <c:f>Tabelle1!$D$1</c:f>
              <c:strCache>
                <c:ptCount val="1"/>
                <c:pt idx="0">
                  <c:v>26 to 100</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187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&lt; Level 1</c:v>
                </c:pt>
                <c:pt idx="1">
                  <c:v>Level I</c:v>
                </c:pt>
                <c:pt idx="2">
                  <c:v>Level II</c:v>
                </c:pt>
                <c:pt idx="3">
                  <c:v>Level III</c:v>
                </c:pt>
                <c:pt idx="4">
                  <c:v>Levels IV and V</c:v>
                </c:pt>
              </c:strCache>
            </c:strRef>
          </c:cat>
          <c:val>
            <c:numRef>
              <c:f>Tabelle1!$D$2:$D$6</c:f>
              <c:numCache>
                <c:formatCode>General</c:formatCode>
                <c:ptCount val="5"/>
                <c:pt idx="0">
                  <c:v>27</c:v>
                </c:pt>
                <c:pt idx="1">
                  <c:v>30</c:v>
                </c:pt>
                <c:pt idx="2">
                  <c:v>36</c:v>
                </c:pt>
                <c:pt idx="3">
                  <c:v>29</c:v>
                </c:pt>
                <c:pt idx="4">
                  <c:v>15</c:v>
                </c:pt>
              </c:numCache>
            </c:numRef>
          </c:val>
          <c:extLst>
            <c:ext xmlns:c16="http://schemas.microsoft.com/office/drawing/2014/chart" uri="{C3380CC4-5D6E-409C-BE32-E72D297353CC}">
              <c16:uniqueId val="{00000002-0F5E-4353-99FA-6A0E68C257AF}"/>
            </c:ext>
          </c:extLst>
        </c:ser>
        <c:ser>
          <c:idx val="3"/>
          <c:order val="3"/>
          <c:tx>
            <c:strRef>
              <c:f>Tabelle1!$E$1</c:f>
              <c:strCache>
                <c:ptCount val="1"/>
                <c:pt idx="0">
                  <c:v>101 to 200</c:v>
                </c:pt>
              </c:strCache>
            </c:strRef>
          </c:tx>
          <c:spPr>
            <a:solidFill>
              <a:srgbClr val="D4004F"/>
            </a:solidFill>
            <a:ln>
              <a:solidFill>
                <a:srgbClr val="D4004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&lt; Level 1</c:v>
                </c:pt>
                <c:pt idx="1">
                  <c:v>Level I</c:v>
                </c:pt>
                <c:pt idx="2">
                  <c:v>Level II</c:v>
                </c:pt>
                <c:pt idx="3">
                  <c:v>Level III</c:v>
                </c:pt>
                <c:pt idx="4">
                  <c:v>Levels IV and V</c:v>
                </c:pt>
              </c:strCache>
            </c:strRef>
          </c:cat>
          <c:val>
            <c:numRef>
              <c:f>Tabelle1!$E$2:$E$6</c:f>
              <c:numCache>
                <c:formatCode>General</c:formatCode>
                <c:ptCount val="5"/>
                <c:pt idx="0">
                  <c:v>12</c:v>
                </c:pt>
                <c:pt idx="1">
                  <c:v>13</c:v>
                </c:pt>
                <c:pt idx="2">
                  <c:v>20</c:v>
                </c:pt>
                <c:pt idx="3">
                  <c:v>23</c:v>
                </c:pt>
                <c:pt idx="4">
                  <c:v>20</c:v>
                </c:pt>
              </c:numCache>
            </c:numRef>
          </c:val>
          <c:extLst>
            <c:ext xmlns:c16="http://schemas.microsoft.com/office/drawing/2014/chart" uri="{C3380CC4-5D6E-409C-BE32-E72D297353CC}">
              <c16:uniqueId val="{00000003-0F5E-4353-99FA-6A0E68C257AF}"/>
            </c:ext>
          </c:extLst>
        </c:ser>
        <c:ser>
          <c:idx val="4"/>
          <c:order val="4"/>
          <c:tx>
            <c:strRef>
              <c:f>Tabelle1!$F$1</c:f>
              <c:strCache>
                <c:ptCount val="1"/>
                <c:pt idx="0">
                  <c:v>201 to 500</c:v>
                </c:pt>
              </c:strCache>
            </c:strRef>
          </c:tx>
          <c:spPr>
            <a:solidFill>
              <a:srgbClr val="333333"/>
            </a:solidFill>
            <a:ln>
              <a:solidFill>
                <a:srgbClr val="33333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&lt; Level 1</c:v>
                </c:pt>
                <c:pt idx="1">
                  <c:v>Level I</c:v>
                </c:pt>
                <c:pt idx="2">
                  <c:v>Level II</c:v>
                </c:pt>
                <c:pt idx="3">
                  <c:v>Level III</c:v>
                </c:pt>
                <c:pt idx="4">
                  <c:v>Levels IV and V</c:v>
                </c:pt>
              </c:strCache>
            </c:strRef>
          </c:cat>
          <c:val>
            <c:numRef>
              <c:f>Tabelle1!$F$2:$F$6</c:f>
              <c:numCache>
                <c:formatCode>General</c:formatCode>
                <c:ptCount val="5"/>
                <c:pt idx="0">
                  <c:v>2</c:v>
                </c:pt>
                <c:pt idx="1">
                  <c:v>6</c:v>
                </c:pt>
                <c:pt idx="2">
                  <c:v>12</c:v>
                </c:pt>
                <c:pt idx="3">
                  <c:v>23</c:v>
                </c:pt>
                <c:pt idx="4">
                  <c:v>42</c:v>
                </c:pt>
              </c:numCache>
            </c:numRef>
          </c:val>
          <c:extLst>
            <c:ext xmlns:c16="http://schemas.microsoft.com/office/drawing/2014/chart" uri="{C3380CC4-5D6E-409C-BE32-E72D297353CC}">
              <c16:uniqueId val="{00000004-0F5E-4353-99FA-6A0E68C257AF}"/>
            </c:ext>
          </c:extLst>
        </c:ser>
        <c:ser>
          <c:idx val="5"/>
          <c:order val="5"/>
          <c:tx>
            <c:strRef>
              <c:f>Tabelle1!$G$1</c:f>
              <c:strCache>
                <c:ptCount val="1"/>
                <c:pt idx="0">
                  <c:v>&gt; 500 books</c:v>
                </c:pt>
              </c:strCache>
            </c:strRef>
          </c:tx>
          <c:spPr>
            <a:solidFill>
              <a:srgbClr val="999999"/>
            </a:solidFill>
            <a:ln>
              <a:solidFill>
                <a:srgbClr val="9999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PoppinsDE Light" panose="02000000000000000000" pitchFamily="2" charset="0"/>
                    <a:ea typeface="+mn-ea"/>
                    <a:cs typeface="PoppinsDE Light" panose="02000000000000000000" pitchFamily="2"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&lt; Level 1</c:v>
                </c:pt>
                <c:pt idx="1">
                  <c:v>Level I</c:v>
                </c:pt>
                <c:pt idx="2">
                  <c:v>Level II</c:v>
                </c:pt>
                <c:pt idx="3">
                  <c:v>Level III</c:v>
                </c:pt>
                <c:pt idx="4">
                  <c:v>Levels IV and V</c:v>
                </c:pt>
              </c:strCache>
            </c:strRef>
          </c:cat>
          <c:val>
            <c:numRef>
              <c:f>Tabelle1!$G$2:$G$6</c:f>
              <c:numCache>
                <c:formatCode>General</c:formatCode>
                <c:ptCount val="5"/>
                <c:pt idx="0">
                  <c:v>1</c:v>
                </c:pt>
                <c:pt idx="1">
                  <c:v>2</c:v>
                </c:pt>
                <c:pt idx="2">
                  <c:v>6</c:v>
                </c:pt>
                <c:pt idx="3">
                  <c:v>15</c:v>
                </c:pt>
                <c:pt idx="4">
                  <c:v>21</c:v>
                </c:pt>
              </c:numCache>
            </c:numRef>
          </c:val>
          <c:extLst>
            <c:ext xmlns:c16="http://schemas.microsoft.com/office/drawing/2014/chart" uri="{C3380CC4-5D6E-409C-BE32-E72D297353CC}">
              <c16:uniqueId val="{00000005-0F5E-4353-99FA-6A0E68C257AF}"/>
            </c:ext>
          </c:extLst>
        </c:ser>
        <c:dLbls>
          <c:dLblPos val="ctr"/>
          <c:showLegendKey val="0"/>
          <c:showVal val="1"/>
          <c:showCatName val="0"/>
          <c:showSerName val="0"/>
          <c:showPercent val="0"/>
          <c:showBubbleSize val="0"/>
        </c:dLbls>
        <c:gapWidth val="150"/>
        <c:overlap val="100"/>
        <c:axId val="819087056"/>
        <c:axId val="819087384"/>
      </c:barChart>
      <c:catAx>
        <c:axId val="8190870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1871"/>
                </a:solidFill>
                <a:latin typeface="PoppinsDE Light" panose="02000000000000000000" pitchFamily="2" charset="0"/>
                <a:ea typeface="+mn-ea"/>
                <a:cs typeface="PoppinsDE Light" panose="02000000000000000000" pitchFamily="2" charset="0"/>
              </a:defRPr>
            </a:pPr>
            <a:endParaRPr lang="de-DE"/>
          </a:p>
        </c:txPr>
        <c:crossAx val="819087384"/>
        <c:crosses val="autoZero"/>
        <c:auto val="1"/>
        <c:lblAlgn val="ctr"/>
        <c:lblOffset val="100"/>
        <c:noMultiLvlLbl val="0"/>
      </c:catAx>
      <c:valAx>
        <c:axId val="819087384"/>
        <c:scaling>
          <c:orientation val="minMax"/>
        </c:scaling>
        <c:delete val="1"/>
        <c:axPos val="b"/>
        <c:numFmt formatCode="0%" sourceLinked="0"/>
        <c:majorTickMark val="none"/>
        <c:minorTickMark val="none"/>
        <c:tickLblPos val="nextTo"/>
        <c:crossAx val="819087056"/>
        <c:crosses val="autoZero"/>
        <c:crossBetween val="between"/>
      </c:valAx>
      <c:spPr>
        <a:noFill/>
        <a:ln>
          <a:noFill/>
        </a:ln>
        <a:effectLst/>
      </c:spPr>
    </c:plotArea>
    <c:legend>
      <c:legendPos val="b"/>
      <c:layout>
        <c:manualLayout>
          <c:xMode val="edge"/>
          <c:yMode val="edge"/>
          <c:x val="0.15552030260923266"/>
          <c:y val="0.93784937560071913"/>
          <c:w val="0.76278035098553854"/>
          <c:h val="5.6617255571056735E-2"/>
        </c:manualLayout>
      </c:layout>
      <c:overlay val="0"/>
      <c:spPr>
        <a:noFill/>
        <a:ln>
          <a:noFill/>
        </a:ln>
        <a:effectLst/>
      </c:spPr>
      <c:txPr>
        <a:bodyPr rot="0" spcFirstLastPara="1" vertOverflow="ellipsis" vert="horz" wrap="square" anchor="ctr" anchorCtr="1"/>
        <a:lstStyle/>
        <a:p>
          <a:pPr>
            <a:defRPr sz="1200" b="0" i="0" u="none" strike="noStrike" kern="1200" baseline="-10000">
              <a:solidFill>
                <a:srgbClr val="001871"/>
              </a:solidFill>
              <a:latin typeface="PoppinsDE Light" panose="02000000000000000000" pitchFamily="2" charset="0"/>
              <a:ea typeface="+mn-ea"/>
              <a:cs typeface="PoppinsDE Light" panose="02000000000000000000" pitchFamily="2"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15528502699436E-2"/>
          <c:y val="0.11906500031601798"/>
          <c:w val="0.92596217525127411"/>
          <c:h val="0.75484271588871077"/>
        </c:manualLayout>
      </c:layout>
      <c:scatterChart>
        <c:scatterStyle val="lineMarker"/>
        <c:varyColors val="0"/>
        <c:ser>
          <c:idx val="0"/>
          <c:order val="0"/>
          <c:tx>
            <c:strRef>
              <c:f>Tabelle1!$C$1</c:f>
              <c:strCache>
                <c:ptCount val="1"/>
                <c:pt idx="0">
                  <c:v>read to them daily (n=134)</c:v>
                </c:pt>
              </c:strCache>
            </c:strRef>
          </c:tx>
          <c:spPr>
            <a:ln w="28527">
              <a:noFill/>
            </a:ln>
          </c:spPr>
          <c:marker>
            <c:symbol val="circle"/>
            <c:size val="14"/>
            <c:spPr>
              <a:solidFill>
                <a:srgbClr val="003770"/>
              </a:solidFill>
              <a:ln>
                <a:solidFill>
                  <a:srgbClr val="003770"/>
                </a:solidFill>
              </a:ln>
            </c:spPr>
          </c:marker>
          <c:dPt>
            <c:idx val="0"/>
            <c:bubble3D val="0"/>
            <c:spPr>
              <a:ln w="28527">
                <a:solidFill>
                  <a:srgbClr val="003770"/>
                </a:solidFill>
              </a:ln>
            </c:spPr>
            <c:extLst>
              <c:ext xmlns:c16="http://schemas.microsoft.com/office/drawing/2014/chart" uri="{C3380CC4-5D6E-409C-BE32-E72D297353CC}">
                <c16:uniqueId val="{00000000-F515-4F26-B691-7FE70CEB6C66}"/>
              </c:ext>
            </c:extLst>
          </c:dPt>
          <c:dLbls>
            <c:spPr>
              <a:noFill/>
              <a:ln>
                <a:noFill/>
              </a:ln>
              <a:effectLst/>
            </c:spPr>
            <c:txPr>
              <a:bodyPr/>
              <a:lstStyle/>
              <a:p>
                <a:pPr>
                  <a:defRPr sz="1000" b="0">
                    <a:solidFill>
                      <a:srgbClr val="003770"/>
                    </a:solidFill>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Tabelle1!$B$2:$B$7</c:f>
              <c:numCache>
                <c:formatCode>General</c:formatCode>
                <c:ptCount val="6"/>
                <c:pt idx="0">
                  <c:v>1</c:v>
                </c:pt>
                <c:pt idx="1">
                  <c:v>4</c:v>
                </c:pt>
                <c:pt idx="2">
                  <c:v>7</c:v>
                </c:pt>
                <c:pt idx="3">
                  <c:v>10</c:v>
                </c:pt>
                <c:pt idx="4">
                  <c:v>13</c:v>
                </c:pt>
                <c:pt idx="5">
                  <c:v>16</c:v>
                </c:pt>
              </c:numCache>
            </c:numRef>
          </c:xVal>
          <c:yVal>
            <c:numRef>
              <c:f>Tabelle1!$C$2:$C$7</c:f>
              <c:numCache>
                <c:formatCode>General</c:formatCode>
                <c:ptCount val="6"/>
                <c:pt idx="0">
                  <c:v>2.19</c:v>
                </c:pt>
                <c:pt idx="1">
                  <c:v>2.37</c:v>
                </c:pt>
                <c:pt idx="2">
                  <c:v>2.34</c:v>
                </c:pt>
                <c:pt idx="3">
                  <c:v>2.17</c:v>
                </c:pt>
                <c:pt idx="4">
                  <c:v>2.0299999999999998</c:v>
                </c:pt>
                <c:pt idx="5">
                  <c:v>2.1</c:v>
                </c:pt>
              </c:numCache>
            </c:numRef>
          </c:yVal>
          <c:smooth val="0"/>
          <c:extLst>
            <c:ext xmlns:c16="http://schemas.microsoft.com/office/drawing/2014/chart" uri="{C3380CC4-5D6E-409C-BE32-E72D297353CC}">
              <c16:uniqueId val="{00000000-4BF8-4B3C-9BF3-7521292A4B5B}"/>
            </c:ext>
          </c:extLst>
        </c:ser>
        <c:ser>
          <c:idx val="1"/>
          <c:order val="1"/>
          <c:tx>
            <c:strRef>
              <c:f>Tabelle1!$D$1</c:f>
              <c:strCache>
                <c:ptCount val="1"/>
                <c:pt idx="0">
                  <c:v>read to them weekly (n=235)</c:v>
                </c:pt>
              </c:strCache>
            </c:strRef>
          </c:tx>
          <c:spPr>
            <a:ln w="28527">
              <a:noFill/>
            </a:ln>
          </c:spPr>
          <c:marker>
            <c:symbol val="circle"/>
            <c:size val="14"/>
            <c:spPr>
              <a:solidFill>
                <a:srgbClr val="FFC000"/>
              </a:solidFill>
            </c:spPr>
          </c:marker>
          <c:dLbls>
            <c:spPr>
              <a:noFill/>
              <a:ln>
                <a:noFill/>
              </a:ln>
              <a:effectLst/>
            </c:spPr>
            <c:txPr>
              <a:bodyPr/>
              <a:lstStyle/>
              <a:p>
                <a:pPr>
                  <a:defRPr sz="1000" b="0">
                    <a:solidFill>
                      <a:srgbClr val="FFC000"/>
                    </a:solidFill>
                    <a:latin typeface="PoppinsDE Light" panose="02000000000000000000" pitchFamily="2" charset="0"/>
                    <a:cs typeface="PoppinsDE Light" panose="02000000000000000000" pitchFamily="2" charset="0"/>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Tabelle1!$B$2:$B$7</c:f>
              <c:numCache>
                <c:formatCode>General</c:formatCode>
                <c:ptCount val="6"/>
                <c:pt idx="0">
                  <c:v>1</c:v>
                </c:pt>
                <c:pt idx="1">
                  <c:v>4</c:v>
                </c:pt>
                <c:pt idx="2">
                  <c:v>7</c:v>
                </c:pt>
                <c:pt idx="3">
                  <c:v>10</c:v>
                </c:pt>
                <c:pt idx="4">
                  <c:v>13</c:v>
                </c:pt>
                <c:pt idx="5">
                  <c:v>16</c:v>
                </c:pt>
              </c:numCache>
            </c:numRef>
          </c:xVal>
          <c:yVal>
            <c:numRef>
              <c:f>Tabelle1!$D$2:$D$7</c:f>
              <c:numCache>
                <c:formatCode>General</c:formatCode>
                <c:ptCount val="6"/>
                <c:pt idx="0">
                  <c:v>2.38</c:v>
                </c:pt>
                <c:pt idx="1">
                  <c:v>2.46</c:v>
                </c:pt>
                <c:pt idx="2">
                  <c:v>2.38</c:v>
                </c:pt>
                <c:pt idx="3">
                  <c:v>2.21</c:v>
                </c:pt>
                <c:pt idx="4">
                  <c:v>2.04</c:v>
                </c:pt>
                <c:pt idx="5">
                  <c:v>2.11</c:v>
                </c:pt>
              </c:numCache>
            </c:numRef>
          </c:yVal>
          <c:smooth val="0"/>
          <c:extLst>
            <c:ext xmlns:c16="http://schemas.microsoft.com/office/drawing/2014/chart" uri="{C3380CC4-5D6E-409C-BE32-E72D297353CC}">
              <c16:uniqueId val="{00000001-4BF8-4B3C-9BF3-7521292A4B5B}"/>
            </c:ext>
          </c:extLst>
        </c:ser>
        <c:ser>
          <c:idx val="2"/>
          <c:order val="2"/>
          <c:tx>
            <c:strRef>
              <c:f>Tabelle1!$E$1</c:f>
              <c:strCache>
                <c:ptCount val="1"/>
                <c:pt idx="0">
                  <c:v>seldom or never read to them (n=155)</c:v>
                </c:pt>
              </c:strCache>
            </c:strRef>
          </c:tx>
          <c:spPr>
            <a:ln w="28527">
              <a:noFill/>
            </a:ln>
          </c:spPr>
          <c:marker>
            <c:symbol val="circle"/>
            <c:size val="14"/>
            <c:spPr>
              <a:solidFill>
                <a:srgbClr val="D4004F"/>
              </a:solidFill>
              <a:ln>
                <a:solidFill>
                  <a:srgbClr val="D4004F"/>
                </a:solidFill>
              </a:ln>
            </c:spPr>
          </c:marker>
          <c:dLbls>
            <c:spPr>
              <a:noFill/>
              <a:ln>
                <a:noFill/>
              </a:ln>
              <a:effectLst/>
            </c:spPr>
            <c:txPr>
              <a:bodyPr/>
              <a:lstStyle/>
              <a:p>
                <a:pPr>
                  <a:defRPr sz="1000" b="0">
                    <a:solidFill>
                      <a:srgbClr val="D4004F"/>
                    </a:solidFill>
                    <a:latin typeface="PoppinsDE Light" panose="02000000000000000000" pitchFamily="2" charset="0"/>
                    <a:cs typeface="PoppinsDE Light" panose="02000000000000000000" pitchFamily="2" charset="0"/>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Tabelle1!$B$2:$B$7</c:f>
              <c:numCache>
                <c:formatCode>General</c:formatCode>
                <c:ptCount val="6"/>
                <c:pt idx="0">
                  <c:v>1</c:v>
                </c:pt>
                <c:pt idx="1">
                  <c:v>4</c:v>
                </c:pt>
                <c:pt idx="2">
                  <c:v>7</c:v>
                </c:pt>
                <c:pt idx="3">
                  <c:v>10</c:v>
                </c:pt>
                <c:pt idx="4">
                  <c:v>13</c:v>
                </c:pt>
                <c:pt idx="5">
                  <c:v>16</c:v>
                </c:pt>
              </c:numCache>
            </c:numRef>
          </c:xVal>
          <c:yVal>
            <c:numRef>
              <c:f>Tabelle1!$E$2:$E$7</c:f>
              <c:numCache>
                <c:formatCode>General</c:formatCode>
                <c:ptCount val="6"/>
                <c:pt idx="0">
                  <c:v>2.92</c:v>
                </c:pt>
                <c:pt idx="1">
                  <c:v>2.73</c:v>
                </c:pt>
                <c:pt idx="2">
                  <c:v>2.61</c:v>
                </c:pt>
                <c:pt idx="3">
                  <c:v>2.56</c:v>
                </c:pt>
                <c:pt idx="4">
                  <c:v>2.4500000000000002</c:v>
                </c:pt>
                <c:pt idx="5">
                  <c:v>2.4</c:v>
                </c:pt>
              </c:numCache>
            </c:numRef>
          </c:yVal>
          <c:smooth val="0"/>
          <c:extLst>
            <c:ext xmlns:c16="http://schemas.microsoft.com/office/drawing/2014/chart" uri="{C3380CC4-5D6E-409C-BE32-E72D297353CC}">
              <c16:uniqueId val="{00000002-4BF8-4B3C-9BF3-7521292A4B5B}"/>
            </c:ext>
          </c:extLst>
        </c:ser>
        <c:dLbls>
          <c:showLegendKey val="0"/>
          <c:showVal val="0"/>
          <c:showCatName val="0"/>
          <c:showSerName val="0"/>
          <c:showPercent val="0"/>
          <c:showBubbleSize val="0"/>
        </c:dLbls>
        <c:axId val="129314816"/>
        <c:axId val="129316352"/>
      </c:scatterChart>
      <c:valAx>
        <c:axId val="129314816"/>
        <c:scaling>
          <c:orientation val="minMax"/>
        </c:scaling>
        <c:delete val="0"/>
        <c:axPos val="t"/>
        <c:numFmt formatCode="General" sourceLinked="1"/>
        <c:majorTickMark val="none"/>
        <c:minorTickMark val="none"/>
        <c:tickLblPos val="none"/>
        <c:crossAx val="129316352"/>
        <c:crosses val="autoZero"/>
        <c:crossBetween val="midCat"/>
      </c:valAx>
      <c:valAx>
        <c:axId val="129316352"/>
        <c:scaling>
          <c:orientation val="maxMin"/>
          <c:max val="3.5"/>
          <c:min val="1.5"/>
        </c:scaling>
        <c:delete val="0"/>
        <c:axPos val="l"/>
        <c:majorGridlines/>
        <c:numFmt formatCode="General" sourceLinked="1"/>
        <c:majorTickMark val="out"/>
        <c:minorTickMark val="none"/>
        <c:tickLblPos val="nextTo"/>
        <c:txPr>
          <a:bodyPr/>
          <a:lstStyle/>
          <a:p>
            <a:pPr>
              <a:defRPr sz="1000" b="0">
                <a:solidFill>
                  <a:srgbClr val="003770"/>
                </a:solidFill>
                <a:latin typeface="PoppinsDE Light" panose="02000000000000000000" pitchFamily="2" charset="0"/>
                <a:cs typeface="PoppinsDE Light" panose="02000000000000000000" pitchFamily="2" charset="0"/>
              </a:defRPr>
            </a:pPr>
            <a:endParaRPr lang="de-DE"/>
          </a:p>
        </c:txPr>
        <c:crossAx val="129314816"/>
        <c:crosses val="autoZero"/>
        <c:crossBetween val="midCat"/>
        <c:majorUnit val="0.5"/>
      </c:valAx>
      <c:spPr>
        <a:noFill/>
        <a:ln w="25386">
          <a:noFill/>
        </a:ln>
      </c:spPr>
    </c:plotArea>
    <c:legend>
      <c:legendPos val="r"/>
      <c:layout>
        <c:manualLayout>
          <c:xMode val="edge"/>
          <c:yMode val="edge"/>
          <c:x val="0.29846642051099542"/>
          <c:y val="0.90482128758295455"/>
          <c:w val="0.70067411065142271"/>
          <c:h val="8.5341100655101032E-2"/>
        </c:manualLayout>
      </c:layout>
      <c:overlay val="0"/>
      <c:txPr>
        <a:bodyPr/>
        <a:lstStyle/>
        <a:p>
          <a:pPr>
            <a:defRPr sz="800" b="0">
              <a:solidFill>
                <a:srgbClr val="003770"/>
              </a:solidFill>
              <a:latin typeface="PoppinsDE Light" panose="02000000000000000000" pitchFamily="2" charset="0"/>
              <a:cs typeface="PoppinsDE Light" panose="02000000000000000000" pitchFamily="2" charset="0"/>
            </a:defRPr>
          </a:pPr>
          <a:endParaRPr lang="de-DE"/>
        </a:p>
      </c:txPr>
    </c:legend>
    <c:plotVisOnly val="1"/>
    <c:dispBlanksAs val="gap"/>
    <c:showDLblsOverMax val="0"/>
  </c:chart>
  <c:txPr>
    <a:bodyPr/>
    <a:lstStyle/>
    <a:p>
      <a:pPr>
        <a:defRPr sz="1797"/>
      </a:pPr>
      <a:endParaRPr lang="de-D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713693602690411"/>
          <c:y val="1.0156512308136559E-2"/>
          <c:w val="0.70286306397309584"/>
          <c:h val="0.89926793884611089"/>
        </c:manualLayout>
      </c:layout>
      <c:barChart>
        <c:barDir val="bar"/>
        <c:grouping val="clustered"/>
        <c:varyColors val="0"/>
        <c:ser>
          <c:idx val="0"/>
          <c:order val="0"/>
          <c:tx>
            <c:strRef>
              <c:f>Tabelle1!$B$1</c:f>
              <c:strCache>
                <c:ptCount val="1"/>
                <c:pt idx="0">
                  <c:v>read to them daily (n=134)</c:v>
                </c:pt>
              </c:strCache>
            </c:strRef>
          </c:tx>
          <c:spPr>
            <a:solidFill>
              <a:srgbClr val="003770"/>
            </a:solidFill>
            <a:ln>
              <a:solidFill>
                <a:srgbClr val="00377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3"/>
                <c:pt idx="0">
                  <c:v>Children in households with a high level of education (at least one parent has Abitur / university)</c:v>
                </c:pt>
                <c:pt idx="1">
                  <c:v>Children in households with a moderate level of education (at least one parent has a Realschule diploma)</c:v>
                </c:pt>
                <c:pt idx="2">
                  <c:v>Children in households with a low level of education (both parents have no Hauptschule or a Hauptschule diploma)</c:v>
                </c:pt>
              </c:strCache>
            </c:strRef>
          </c:cat>
          <c:val>
            <c:numRef>
              <c:f>Tabelle1!$B$2:$B$5</c:f>
              <c:numCache>
                <c:formatCode>General</c:formatCode>
                <c:ptCount val="3"/>
                <c:pt idx="0">
                  <c:v>69.230769230769226</c:v>
                </c:pt>
                <c:pt idx="1">
                  <c:v>75</c:v>
                </c:pt>
                <c:pt idx="2">
                  <c:v>70</c:v>
                </c:pt>
              </c:numCache>
            </c:numRef>
          </c:val>
          <c:extLst>
            <c:ext xmlns:c16="http://schemas.microsoft.com/office/drawing/2014/chart" uri="{C3380CC4-5D6E-409C-BE32-E72D297353CC}">
              <c16:uniqueId val="{00000000-F266-4C17-91C5-EA11AA32B825}"/>
            </c:ext>
          </c:extLst>
        </c:ser>
        <c:ser>
          <c:idx val="2"/>
          <c:order val="1"/>
          <c:tx>
            <c:strRef>
              <c:f>Tabelle1!$C$1</c:f>
              <c:strCache>
                <c:ptCount val="1"/>
                <c:pt idx="0">
                  <c:v>read to them weekly (n=235)</c:v>
                </c:pt>
              </c:strCache>
            </c:strRef>
          </c:tx>
          <c:spPr>
            <a:solidFill>
              <a:srgbClr val="FFC000"/>
            </a:solidFill>
            <a:ln>
              <a:solidFill>
                <a:srgbClr val="FFC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3"/>
                <c:pt idx="0">
                  <c:v>Children in households with a high level of education (at least one parent has Abitur / university)</c:v>
                </c:pt>
                <c:pt idx="1">
                  <c:v>Children in households with a moderate level of education (at least one parent has a Realschule diploma)</c:v>
                </c:pt>
                <c:pt idx="2">
                  <c:v>Children in households with a low level of education (both parents have no Hauptschule or a Hauptschule diploma)</c:v>
                </c:pt>
              </c:strCache>
            </c:strRef>
          </c:cat>
          <c:val>
            <c:numRef>
              <c:f>Tabelle1!$C$2:$C$5</c:f>
              <c:numCache>
                <c:formatCode>General</c:formatCode>
                <c:ptCount val="3"/>
                <c:pt idx="0">
                  <c:v>65.909090909090921</c:v>
                </c:pt>
                <c:pt idx="1">
                  <c:v>55.000000000000007</c:v>
                </c:pt>
                <c:pt idx="2">
                  <c:v>44.186046511627907</c:v>
                </c:pt>
              </c:numCache>
            </c:numRef>
          </c:val>
          <c:extLst>
            <c:ext xmlns:c16="http://schemas.microsoft.com/office/drawing/2014/chart" uri="{C3380CC4-5D6E-409C-BE32-E72D297353CC}">
              <c16:uniqueId val="{00000001-F266-4C17-91C5-EA11AA32B825}"/>
            </c:ext>
          </c:extLst>
        </c:ser>
        <c:ser>
          <c:idx val="1"/>
          <c:order val="2"/>
          <c:tx>
            <c:strRef>
              <c:f>Tabelle1!$D$1</c:f>
              <c:strCache>
                <c:ptCount val="1"/>
                <c:pt idx="0">
                  <c:v>seldom or never read to them (n=155)</c:v>
                </c:pt>
              </c:strCache>
            </c:strRef>
          </c:tx>
          <c:spPr>
            <a:solidFill>
              <a:srgbClr val="D4004F"/>
            </a:solidFill>
            <a:ln>
              <a:solidFill>
                <a:srgbClr val="D4004F"/>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3"/>
                <c:pt idx="0">
                  <c:v>Children in households with a high level of education (at least one parent has Abitur / university)</c:v>
                </c:pt>
                <c:pt idx="1">
                  <c:v>Children in households with a moderate level of education (at least one parent has a Realschule diploma)</c:v>
                </c:pt>
                <c:pt idx="2">
                  <c:v>Children in households with a low level of education (both parents have no Hauptschule or a Hauptschule diploma)</c:v>
                </c:pt>
              </c:strCache>
            </c:strRef>
          </c:cat>
          <c:val>
            <c:numRef>
              <c:f>Tabelle1!$D$2:$D$5</c:f>
              <c:numCache>
                <c:formatCode>General</c:formatCode>
                <c:ptCount val="3"/>
                <c:pt idx="0">
                  <c:v>26</c:v>
                </c:pt>
                <c:pt idx="1">
                  <c:v>21.666666666666668</c:v>
                </c:pt>
                <c:pt idx="2">
                  <c:v>20.454545454545453</c:v>
                </c:pt>
              </c:numCache>
            </c:numRef>
          </c:val>
          <c:extLst>
            <c:ext xmlns:c16="http://schemas.microsoft.com/office/drawing/2014/chart" uri="{C3380CC4-5D6E-409C-BE32-E72D297353CC}">
              <c16:uniqueId val="{00000002-F266-4C17-91C5-EA11AA32B825}"/>
            </c:ext>
          </c:extLst>
        </c:ser>
        <c:dLbls>
          <c:showLegendKey val="0"/>
          <c:showVal val="0"/>
          <c:showCatName val="0"/>
          <c:showSerName val="0"/>
          <c:showPercent val="0"/>
          <c:showBubbleSize val="0"/>
        </c:dLbls>
        <c:gapWidth val="150"/>
        <c:overlap val="-5"/>
        <c:axId val="129410560"/>
        <c:axId val="129412096"/>
      </c:barChart>
      <c:catAx>
        <c:axId val="129410560"/>
        <c:scaling>
          <c:orientation val="maxMin"/>
        </c:scaling>
        <c:delete val="0"/>
        <c:axPos val="l"/>
        <c:numFmt formatCode="General" sourceLinked="1"/>
        <c:majorTickMark val="out"/>
        <c:minorTickMark val="none"/>
        <c:tickLblPos val="nextTo"/>
        <c:spPr>
          <a:ln>
            <a:noFill/>
          </a:ln>
        </c:spPr>
        <c:txPr>
          <a:bodyPr/>
          <a:lstStyle/>
          <a:p>
            <a:pPr algn="r">
              <a:defRPr>
                <a:solidFill>
                  <a:srgbClr val="003770"/>
                </a:solidFill>
              </a:defRPr>
            </a:pPr>
            <a:endParaRPr lang="de-DE"/>
          </a:p>
        </c:txPr>
        <c:crossAx val="129412096"/>
        <c:crosses val="autoZero"/>
        <c:auto val="1"/>
        <c:lblAlgn val="ctr"/>
        <c:lblOffset val="100"/>
        <c:noMultiLvlLbl val="0"/>
      </c:catAx>
      <c:valAx>
        <c:axId val="129412096"/>
        <c:scaling>
          <c:orientation val="minMax"/>
          <c:max val="100"/>
        </c:scaling>
        <c:delete val="1"/>
        <c:axPos val="t"/>
        <c:numFmt formatCode="General" sourceLinked="1"/>
        <c:majorTickMark val="out"/>
        <c:minorTickMark val="none"/>
        <c:tickLblPos val="nextTo"/>
        <c:crossAx val="129410560"/>
        <c:crosses val="autoZero"/>
        <c:crossBetween val="between"/>
        <c:majorUnit val="10"/>
        <c:minorUnit val="0.5"/>
      </c:valAx>
      <c:spPr>
        <a:noFill/>
        <a:ln w="25408">
          <a:noFill/>
        </a:ln>
      </c:spPr>
    </c:plotArea>
    <c:legend>
      <c:legendPos val="r"/>
      <c:layout>
        <c:manualLayout>
          <c:xMode val="edge"/>
          <c:yMode val="edge"/>
          <c:x val="0.27474473808023153"/>
          <c:y val="0.90969390730920541"/>
          <c:w val="0.72525526191976852"/>
          <c:h val="8.137887525964016E-2"/>
        </c:manualLayout>
      </c:layout>
      <c:overlay val="0"/>
      <c:txPr>
        <a:bodyPr/>
        <a:lstStyle/>
        <a:p>
          <a:pPr>
            <a:defRPr sz="1200" baseline="-10000"/>
          </a:pPr>
          <a:endParaRPr lang="de-DE"/>
        </a:p>
      </c:txPr>
    </c:legend>
    <c:plotVisOnly val="1"/>
    <c:dispBlanksAs val="gap"/>
    <c:showDLblsOverMax val="0"/>
  </c:chart>
  <c:txPr>
    <a:bodyPr/>
    <a:lstStyle/>
    <a:p>
      <a:pPr>
        <a:defRPr sz="1000">
          <a:solidFill>
            <a:srgbClr val="003770"/>
          </a:solidFill>
          <a:latin typeface="PoppinsDE Light" panose="02000000000000000000" pitchFamily="2" charset="0"/>
          <a:cs typeface="PoppinsDE Light" panose="02000000000000000000" pitchFamily="2" charset="0"/>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0.07063</cdr:x>
      <cdr:y>0.05568</cdr:y>
    </cdr:from>
    <cdr:to>
      <cdr:x>0.16672</cdr:x>
      <cdr:y>0.10042</cdr:y>
    </cdr:to>
    <cdr:sp macro="" textlink="">
      <cdr:nvSpPr>
        <cdr:cNvPr id="2" name="Textfeld 1"/>
        <cdr:cNvSpPr txBox="1"/>
      </cdr:nvSpPr>
      <cdr:spPr>
        <a:xfrm xmlns:a="http://schemas.openxmlformats.org/drawingml/2006/main">
          <a:off x="595048" y="260648"/>
          <a:ext cx="809545" cy="2094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pPr algn="ctr"/>
          <a:r>
            <a:rPr lang="en-US" sz="1000" b="1" dirty="0">
              <a:solidFill>
                <a:srgbClr val="001871"/>
              </a:solidFill>
            </a:rPr>
            <a:t>German</a:t>
          </a:r>
          <a:r>
            <a:rPr lang="de-DE" sz="1000" b="1" dirty="0">
              <a:solidFill>
                <a:srgbClr val="001871"/>
              </a:solidFill>
            </a:rPr>
            <a:t>**</a:t>
          </a:r>
        </a:p>
      </cdr:txBody>
    </cdr:sp>
  </cdr:relSizeAnchor>
  <cdr:relSizeAnchor xmlns:cdr="http://schemas.openxmlformats.org/drawingml/2006/chartDrawing">
    <cdr:from>
      <cdr:x>0.33324</cdr:x>
      <cdr:y>0.0612</cdr:y>
    </cdr:from>
    <cdr:to>
      <cdr:x>0.44518</cdr:x>
      <cdr:y>0.10869</cdr:y>
    </cdr:to>
    <cdr:sp macro="" textlink="">
      <cdr:nvSpPr>
        <cdr:cNvPr id="3" name="Textfeld 2"/>
        <cdr:cNvSpPr txBox="1"/>
      </cdr:nvSpPr>
      <cdr:spPr>
        <a:xfrm xmlns:a="http://schemas.openxmlformats.org/drawingml/2006/main">
          <a:off x="2807543" y="286513"/>
          <a:ext cx="943079" cy="2223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r>
            <a:rPr lang="en-US" sz="1000" b="1" dirty="0">
              <a:solidFill>
                <a:srgbClr val="001871"/>
              </a:solidFill>
            </a:rPr>
            <a:t>Mathematics</a:t>
          </a:r>
          <a:r>
            <a:rPr lang="de-DE" sz="1000" b="1" dirty="0">
              <a:solidFill>
                <a:srgbClr val="001871"/>
              </a:solidFill>
            </a:rPr>
            <a:t>*</a:t>
          </a:r>
        </a:p>
      </cdr:txBody>
    </cdr:sp>
  </cdr:relSizeAnchor>
  <cdr:relSizeAnchor xmlns:cdr="http://schemas.openxmlformats.org/drawingml/2006/chartDrawing">
    <cdr:from>
      <cdr:x>0.6068</cdr:x>
      <cdr:y>0.05997</cdr:y>
    </cdr:from>
    <cdr:to>
      <cdr:x>0.73795</cdr:x>
      <cdr:y>0.10747</cdr:y>
    </cdr:to>
    <cdr:sp macro="" textlink="">
      <cdr:nvSpPr>
        <cdr:cNvPr id="4" name="Textfeld 3"/>
        <cdr:cNvSpPr txBox="1"/>
      </cdr:nvSpPr>
      <cdr:spPr>
        <a:xfrm xmlns:a="http://schemas.openxmlformats.org/drawingml/2006/main">
          <a:off x="5111799" y="280708"/>
          <a:ext cx="1104829" cy="2223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pPr algn="ctr"/>
          <a:r>
            <a:rPr lang="en-US" sz="1000" b="1" dirty="0">
              <a:solidFill>
                <a:srgbClr val="001871"/>
              </a:solidFill>
            </a:rPr>
            <a:t>Art**</a:t>
          </a:r>
        </a:p>
      </cdr:txBody>
    </cdr:sp>
  </cdr:relSizeAnchor>
  <cdr:relSizeAnchor xmlns:cdr="http://schemas.openxmlformats.org/drawingml/2006/chartDrawing">
    <cdr:from>
      <cdr:x>0.73965</cdr:x>
      <cdr:y>0.06052</cdr:y>
    </cdr:from>
    <cdr:to>
      <cdr:x>0.8708</cdr:x>
      <cdr:y>0.10802</cdr:y>
    </cdr:to>
    <cdr:sp macro="" textlink="">
      <cdr:nvSpPr>
        <cdr:cNvPr id="5" name="Textfeld 1"/>
        <cdr:cNvSpPr txBox="1"/>
      </cdr:nvSpPr>
      <cdr:spPr>
        <a:xfrm xmlns:a="http://schemas.openxmlformats.org/drawingml/2006/main">
          <a:off x="6230926" y="283265"/>
          <a:ext cx="1104829" cy="2223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0" tIns="0" rIns="0" bIns="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001871"/>
              </a:solidFill>
            </a:rPr>
            <a:t>Music** </a:t>
          </a:r>
        </a:p>
      </cdr:txBody>
    </cdr:sp>
  </cdr:relSizeAnchor>
</c:userShapes>
</file>

<file path=ppt/drawings/drawing10.xml><?xml version="1.0" encoding="utf-8"?>
<c:userShapes xmlns:c="http://schemas.openxmlformats.org/drawingml/2006/chart">
  <cdr:relSizeAnchor xmlns:cdr="http://schemas.openxmlformats.org/drawingml/2006/chartDrawing">
    <cdr:from>
      <cdr:x>0.92437</cdr:x>
      <cdr:y>0.89412</cdr:y>
    </cdr:from>
    <cdr:to>
      <cdr:x>1</cdr:x>
      <cdr:y>0.96267</cdr:y>
    </cdr:to>
    <cdr:sp macro="" textlink="">
      <cdr:nvSpPr>
        <cdr:cNvPr id="4" name="Textfeld 6"/>
        <cdr:cNvSpPr txBox="1"/>
      </cdr:nvSpPr>
      <cdr:spPr>
        <a:xfrm xmlns:a="http://schemas.openxmlformats.org/drawingml/2006/main">
          <a:off x="7921227" y="3573858"/>
          <a:ext cx="648098" cy="27398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br>
            <a:rPr lang="en-US" sz="800" dirty="0">
              <a:solidFill>
                <a:schemeClr val="bg2"/>
              </a:solidFill>
              <a:latin typeface="PoppinsDE Light" panose="02000000000000000000" pitchFamily="2" charset="0"/>
              <a:cs typeface="PoppinsDE Light" panose="02000000000000000000" pitchFamily="2" charset="0"/>
            </a:rPr>
          </a:br>
          <a:r>
            <a:rPr lang="en-US" sz="800" dirty="0">
              <a:solidFill>
                <a:schemeClr val="bg2"/>
              </a:solidFill>
              <a:latin typeface="PoppinsDE Light" panose="02000000000000000000" pitchFamily="2" charset="0"/>
              <a:cs typeface="PoppinsDE Light" panose="02000000000000000000" pitchFamily="2" charset="0"/>
            </a:rPr>
            <a:t>n=523, in %</a:t>
          </a:r>
        </a:p>
      </cdr:txBody>
    </cdr:sp>
  </cdr:relSizeAnchor>
</c:userShapes>
</file>

<file path=ppt/drawings/drawing11.xml><?xml version="1.0" encoding="utf-8"?>
<c:userShapes xmlns:c="http://schemas.openxmlformats.org/drawingml/2006/chart">
  <cdr:relSizeAnchor xmlns:cdr="http://schemas.openxmlformats.org/drawingml/2006/chartDrawing">
    <cdr:from>
      <cdr:x>0.92437</cdr:x>
      <cdr:y>0.92942</cdr:y>
    </cdr:from>
    <cdr:to>
      <cdr:x>1</cdr:x>
      <cdr:y>1</cdr:y>
    </cdr:to>
    <cdr:sp macro="" textlink="">
      <cdr:nvSpPr>
        <cdr:cNvPr id="4" name="Textfeld 6"/>
        <cdr:cNvSpPr txBox="1"/>
      </cdr:nvSpPr>
      <cdr:spPr>
        <a:xfrm xmlns:a="http://schemas.openxmlformats.org/drawingml/2006/main">
          <a:off x="8255895" y="5496024"/>
          <a:ext cx="648072" cy="28212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br>
            <a:rPr lang="en-US" sz="800" dirty="0">
              <a:solidFill>
                <a:schemeClr val="bg2"/>
              </a:solidFill>
              <a:latin typeface="PoppinsDE Light" panose="02000000000000000000" pitchFamily="2" charset="0"/>
              <a:cs typeface="PoppinsDE Light" panose="02000000000000000000" pitchFamily="2" charset="0"/>
            </a:rPr>
          </a:br>
          <a:r>
            <a:rPr lang="en-US" sz="800" dirty="0">
              <a:solidFill>
                <a:schemeClr val="bg2"/>
              </a:solidFill>
              <a:latin typeface="PoppinsDE Light" panose="02000000000000000000" pitchFamily="2" charset="0"/>
              <a:cs typeface="PoppinsDE Light" panose="02000000000000000000" pitchFamily="2" charset="0"/>
            </a:rPr>
            <a:t>n=523, in %</a:t>
          </a:r>
        </a:p>
      </cdr:txBody>
    </cdr:sp>
  </cdr:relSizeAnchor>
</c:userShapes>
</file>

<file path=ppt/drawings/drawing12.xml><?xml version="1.0" encoding="utf-8"?>
<c:userShapes xmlns:c="http://schemas.openxmlformats.org/drawingml/2006/chart">
  <cdr:relSizeAnchor xmlns:cdr="http://schemas.openxmlformats.org/drawingml/2006/chartDrawing">
    <cdr:from>
      <cdr:x>0.92437</cdr:x>
      <cdr:y>0.89412</cdr:y>
    </cdr:from>
    <cdr:to>
      <cdr:x>1</cdr:x>
      <cdr:y>0.9647</cdr:y>
    </cdr:to>
    <cdr:sp macro="" textlink="">
      <cdr:nvSpPr>
        <cdr:cNvPr id="4" name="Textfeld 6"/>
        <cdr:cNvSpPr txBox="1"/>
      </cdr:nvSpPr>
      <cdr:spPr>
        <a:xfrm xmlns:a="http://schemas.openxmlformats.org/drawingml/2006/main">
          <a:off x="7921227" y="3573843"/>
          <a:ext cx="648098" cy="28212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r>
            <a:rPr lang="de-DE" sz="800" dirty="0">
              <a:solidFill>
                <a:schemeClr val="bg2"/>
              </a:solidFill>
              <a:latin typeface="PoppinsDE Light" panose="02000000000000000000" pitchFamily="2" charset="0"/>
              <a:cs typeface="PoppinsDE Light" panose="02000000000000000000" pitchFamily="2" charset="0"/>
            </a:rPr>
            <a:t/>
          </a:r>
          <a:br>
            <a:rPr lang="de-DE" sz="800" dirty="0">
              <a:solidFill>
                <a:schemeClr val="bg2"/>
              </a:solidFill>
              <a:latin typeface="PoppinsDE Light" panose="02000000000000000000" pitchFamily="2" charset="0"/>
              <a:cs typeface="PoppinsDE Light" panose="02000000000000000000" pitchFamily="2" charset="0"/>
            </a:rPr>
          </a:br>
          <a:r>
            <a:rPr lang="de-DE" sz="800" dirty="0">
              <a:solidFill>
                <a:schemeClr val="bg2"/>
              </a:solidFill>
              <a:latin typeface="PoppinsDE Light" panose="02000000000000000000" pitchFamily="2" charset="0"/>
              <a:cs typeface="PoppinsDE Light" panose="02000000000000000000" pitchFamily="2" charset="0"/>
            </a:rPr>
            <a:t>n=523, in %</a:t>
          </a:r>
        </a:p>
      </cdr:txBody>
    </cdr:sp>
  </cdr:relSizeAnchor>
</c:userShapes>
</file>

<file path=ppt/drawings/drawing13.xml><?xml version="1.0" encoding="utf-8"?>
<c:userShapes xmlns:c="http://schemas.openxmlformats.org/drawingml/2006/chart">
  <cdr:relSizeAnchor xmlns:cdr="http://schemas.openxmlformats.org/drawingml/2006/chartDrawing">
    <cdr:from>
      <cdr:x>0.92437</cdr:x>
      <cdr:y>0.93145</cdr:y>
    </cdr:from>
    <cdr:to>
      <cdr:x>1</cdr:x>
      <cdr:y>1</cdr:y>
    </cdr:to>
    <cdr:sp macro="" textlink="">
      <cdr:nvSpPr>
        <cdr:cNvPr id="4" name="Textfeld 6"/>
        <cdr:cNvSpPr txBox="1"/>
      </cdr:nvSpPr>
      <cdr:spPr>
        <a:xfrm xmlns:a="http://schemas.openxmlformats.org/drawingml/2006/main">
          <a:off x="7921227" y="3723053"/>
          <a:ext cx="648098" cy="27399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br>
            <a:rPr lang="en-US" sz="800" dirty="0">
              <a:solidFill>
                <a:schemeClr val="bg2"/>
              </a:solidFill>
              <a:latin typeface="PoppinsDE Light" panose="02000000000000000000" pitchFamily="2" charset="0"/>
              <a:cs typeface="PoppinsDE Light" panose="02000000000000000000" pitchFamily="2" charset="0"/>
            </a:rPr>
          </a:br>
          <a:r>
            <a:rPr lang="de-DE" sz="800" dirty="0">
              <a:solidFill>
                <a:schemeClr val="bg2"/>
              </a:solidFill>
              <a:latin typeface="PoppinsDE Light" panose="02000000000000000000" pitchFamily="2" charset="0"/>
              <a:cs typeface="PoppinsDE Light" panose="02000000000000000000" pitchFamily="2" charset="0"/>
            </a:rPr>
            <a:t>n=523, in %</a:t>
          </a:r>
        </a:p>
      </cdr:txBody>
    </cdr:sp>
  </cdr:relSizeAnchor>
</c:userShapes>
</file>

<file path=ppt/drawings/drawing2.xml><?xml version="1.0" encoding="utf-8"?>
<c:userShapes xmlns:c="http://schemas.openxmlformats.org/drawingml/2006/chart">
  <cdr:relSizeAnchor xmlns:cdr="http://schemas.openxmlformats.org/drawingml/2006/chartDrawing">
    <cdr:from>
      <cdr:x>0.81727</cdr:x>
      <cdr:y>0.78998</cdr:y>
    </cdr:from>
    <cdr:to>
      <cdr:x>0.95493</cdr:x>
      <cdr:y>0.83837</cdr:y>
    </cdr:to>
    <cdr:sp macro="" textlink="">
      <cdr:nvSpPr>
        <cdr:cNvPr id="2" name="Textfeld 1"/>
        <cdr:cNvSpPr txBox="1"/>
      </cdr:nvSpPr>
      <cdr:spPr>
        <a:xfrm xmlns:a="http://schemas.openxmlformats.org/drawingml/2006/main">
          <a:off x="6839991" y="3526515"/>
          <a:ext cx="1152118" cy="2160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r>
            <a:rPr lang="en-US" sz="1000" b="0" dirty="0">
              <a:solidFill>
                <a:srgbClr val="003770"/>
              </a:solidFill>
              <a:latin typeface="PoppinsDE Light" panose="02000000000000000000" pitchFamily="2" charset="0"/>
              <a:cs typeface="PoppinsDE Light" panose="02000000000000000000" pitchFamily="2" charset="0"/>
            </a:rPr>
            <a:t>Reading aloud frequency </a:t>
          </a:r>
          <a:r>
            <a:rPr lang="de-DE" sz="1000" b="0" dirty="0">
              <a:solidFill>
                <a:srgbClr val="003770"/>
              </a:solidFill>
              <a:latin typeface="PoppinsDE Light" panose="02000000000000000000" pitchFamily="2" charset="0"/>
              <a:cs typeface="PoppinsDE Light" panose="02000000000000000000" pitchFamily="2"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cdr:y>
    </cdr:from>
    <cdr:to>
      <cdr:x>1</cdr:x>
      <cdr:y>0.5</cdr:y>
    </cdr:to>
    <cdr:cxnSp macro="">
      <cdr:nvCxnSpPr>
        <cdr:cNvPr id="4" name="Gerader Verbinder 3">
          <a:extLst xmlns:a="http://schemas.openxmlformats.org/drawingml/2006/main">
            <a:ext uri="{FF2B5EF4-FFF2-40B4-BE49-F238E27FC236}">
              <a16:creationId xmlns:a16="http://schemas.microsoft.com/office/drawing/2014/main" id="{86A66432-B1D8-402B-8E9E-C3F954478316}"/>
            </a:ext>
          </a:extLst>
        </cdr:cNvPr>
        <cdr:cNvCxnSpPr/>
      </cdr:nvCxnSpPr>
      <cdr:spPr>
        <a:xfrm xmlns:a="http://schemas.openxmlformats.org/drawingml/2006/main">
          <a:off x="0" y="2106612"/>
          <a:ext cx="8569325" cy="0"/>
        </a:xfrm>
        <a:prstGeom xmlns:a="http://schemas.openxmlformats.org/drawingml/2006/main" prst="line">
          <a:avLst/>
        </a:prstGeom>
        <a:ln xmlns:a="http://schemas.openxmlformats.org/drawingml/2006/main">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0.92437</cdr:x>
      <cdr:y>0.89956</cdr:y>
    </cdr:from>
    <cdr:to>
      <cdr:x>1</cdr:x>
      <cdr:y>0.96459</cdr:y>
    </cdr:to>
    <cdr:sp macro="" textlink="">
      <cdr:nvSpPr>
        <cdr:cNvPr id="6" name="Textfeld 6"/>
        <cdr:cNvSpPr txBox="1"/>
      </cdr:nvSpPr>
      <cdr:spPr>
        <a:xfrm xmlns:a="http://schemas.openxmlformats.org/drawingml/2006/main">
          <a:off x="7921227" y="3790032"/>
          <a:ext cx="648098" cy="27398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br>
            <a:rPr lang="en-US" sz="800" dirty="0">
              <a:solidFill>
                <a:schemeClr val="bg2"/>
              </a:solidFill>
              <a:latin typeface="PoppinsDE Light" panose="02000000000000000000" pitchFamily="2" charset="0"/>
              <a:cs typeface="PoppinsDE Light" panose="02000000000000000000" pitchFamily="2" charset="0"/>
            </a:rPr>
          </a:br>
          <a:r>
            <a:rPr lang="en-US" sz="800" dirty="0">
              <a:solidFill>
                <a:schemeClr val="bg2"/>
              </a:solidFill>
              <a:latin typeface="PoppinsDE Light" panose="02000000000000000000" pitchFamily="2" charset="0"/>
              <a:cs typeface="PoppinsDE Light" panose="02000000000000000000" pitchFamily="2" charset="0"/>
            </a:rPr>
            <a:t>n=523, in %</a:t>
          </a:r>
        </a:p>
      </cdr:txBody>
    </cdr:sp>
  </cdr:relSizeAnchor>
</c:userShapes>
</file>

<file path=ppt/drawings/drawing4.xml><?xml version="1.0" encoding="utf-8"?>
<c:userShapes xmlns:c="http://schemas.openxmlformats.org/drawingml/2006/chart">
  <cdr:relSizeAnchor xmlns:cdr="http://schemas.openxmlformats.org/drawingml/2006/chartDrawing">
    <cdr:from>
      <cdr:x>0.84818</cdr:x>
      <cdr:y>0.88129</cdr:y>
    </cdr:from>
    <cdr:to>
      <cdr:x>1</cdr:x>
      <cdr:y>0.95697</cdr:y>
    </cdr:to>
    <cdr:sp macro="" textlink="">
      <cdr:nvSpPr>
        <cdr:cNvPr id="3" name="Textfeld 1"/>
        <cdr:cNvSpPr txBox="1"/>
      </cdr:nvSpPr>
      <cdr:spPr>
        <a:xfrm xmlns:a="http://schemas.openxmlformats.org/drawingml/2006/main">
          <a:off x="7268330" y="3713073"/>
          <a:ext cx="1300995" cy="318870"/>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ts val="1300"/>
            </a:lnSpc>
          </a:pPr>
          <a:r>
            <a:rPr lang="en-US" sz="800" dirty="0">
              <a:solidFill>
                <a:srgbClr val="002060"/>
              </a:solidFill>
              <a:latin typeface="PoppinsDE Light" panose="02000000000000000000" pitchFamily="2" charset="0"/>
              <a:cs typeface="PoppinsDE Light" panose="02000000000000000000" pitchFamily="2" charset="0"/>
            </a:rPr>
            <a:t>All parents</a:t>
          </a:r>
          <a:br>
            <a:rPr lang="en-US" sz="800" dirty="0">
              <a:solidFill>
                <a:srgbClr val="002060"/>
              </a:solidFill>
              <a:latin typeface="PoppinsDE Light" panose="02000000000000000000" pitchFamily="2" charset="0"/>
              <a:cs typeface="PoppinsDE Light" panose="02000000000000000000" pitchFamily="2" charset="0"/>
            </a:rPr>
          </a:br>
          <a:r>
            <a:rPr lang="en-US" sz="800" dirty="0">
              <a:solidFill>
                <a:srgbClr val="002060"/>
              </a:solidFill>
              <a:latin typeface="PoppinsDE Light" panose="02000000000000000000" pitchFamily="2" charset="0"/>
              <a:cs typeface="PoppinsDE Light" panose="02000000000000000000" pitchFamily="2" charset="0"/>
            </a:rPr>
            <a:t>n=500 (2014), 523 (2017), in %</a:t>
          </a:r>
        </a:p>
      </cdr:txBody>
    </cdr:sp>
  </cdr:relSizeAnchor>
</c:userShapes>
</file>

<file path=ppt/drawings/drawing5.xml><?xml version="1.0" encoding="utf-8"?>
<c:userShapes xmlns:c="http://schemas.openxmlformats.org/drawingml/2006/chart">
  <cdr:relSizeAnchor xmlns:cdr="http://schemas.openxmlformats.org/drawingml/2006/chartDrawing">
    <cdr:from>
      <cdr:x>0.92437</cdr:x>
      <cdr:y>0.89412</cdr:y>
    </cdr:from>
    <cdr:to>
      <cdr:x>1</cdr:x>
      <cdr:y>0.9647</cdr:y>
    </cdr:to>
    <cdr:sp macro="" textlink="">
      <cdr:nvSpPr>
        <cdr:cNvPr id="3" name="Textfeld 6"/>
        <cdr:cNvSpPr txBox="1"/>
      </cdr:nvSpPr>
      <cdr:spPr>
        <a:xfrm xmlns:a="http://schemas.openxmlformats.org/drawingml/2006/main">
          <a:off x="7921227" y="3573843"/>
          <a:ext cx="648098" cy="28212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r>
            <a:rPr lang="de-DE" sz="800" dirty="0">
              <a:solidFill>
                <a:schemeClr val="bg2"/>
              </a:solidFill>
              <a:latin typeface="PoppinsDE Light" panose="02000000000000000000" pitchFamily="2" charset="0"/>
              <a:cs typeface="PoppinsDE Light" panose="02000000000000000000" pitchFamily="2" charset="0"/>
            </a:rPr>
            <a:t/>
          </a:r>
          <a:br>
            <a:rPr lang="de-DE" sz="800" dirty="0">
              <a:solidFill>
                <a:schemeClr val="bg2"/>
              </a:solidFill>
              <a:latin typeface="PoppinsDE Light" panose="02000000000000000000" pitchFamily="2" charset="0"/>
              <a:cs typeface="PoppinsDE Light" panose="02000000000000000000" pitchFamily="2" charset="0"/>
            </a:rPr>
          </a:br>
          <a:r>
            <a:rPr lang="de-DE" sz="800" dirty="0">
              <a:solidFill>
                <a:schemeClr val="bg2"/>
              </a:solidFill>
              <a:latin typeface="PoppinsDE Light" panose="02000000000000000000" pitchFamily="2" charset="0"/>
              <a:cs typeface="PoppinsDE Light" panose="02000000000000000000" pitchFamily="2" charset="0"/>
            </a:rPr>
            <a:t>n=523, in %</a:t>
          </a:r>
        </a:p>
      </cdr:txBody>
    </cdr:sp>
  </cdr:relSizeAnchor>
</c:userShapes>
</file>

<file path=ppt/drawings/drawing6.xml><?xml version="1.0" encoding="utf-8"?>
<c:userShapes xmlns:c="http://schemas.openxmlformats.org/drawingml/2006/chart">
  <cdr:relSizeAnchor xmlns:cdr="http://schemas.openxmlformats.org/drawingml/2006/chartDrawing">
    <cdr:from>
      <cdr:x>0.64519</cdr:x>
      <cdr:y>0.37114</cdr:y>
    </cdr:from>
    <cdr:to>
      <cdr:x>1</cdr:x>
      <cdr:y>0.40561</cdr:y>
    </cdr:to>
    <cdr:sp macro="" textlink="">
      <cdr:nvSpPr>
        <cdr:cNvPr id="2" name="Textfeld 3"/>
        <cdr:cNvSpPr txBox="1"/>
      </cdr:nvSpPr>
      <cdr:spPr>
        <a:xfrm xmlns:a="http://schemas.openxmlformats.org/drawingml/2006/main">
          <a:off x="5399789" y="1656788"/>
          <a:ext cx="2969511" cy="1538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0" tIns="0" rIns="0" bIns="0" numCol="1" rtlCol="0" anchor="t" anchorCtr="0" compatLnSpc="1">
          <a:prstTxWarp prst="textNoShape">
            <a:avLst/>
          </a:prstTxWarp>
          <a:spAutoFit/>
        </a:bodyPr>
        <a:lstStyle xmlns:a="http://schemas.openxmlformats.org/drawingml/2006/main">
          <a:defPPr>
            <a:defRPr lang="de-DE"/>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xmlns:a="http://schemas.openxmlformats.org/drawingml/2006/main">
          <a:r>
            <a:rPr lang="en-US" sz="1000" b="0" dirty="0">
              <a:solidFill>
                <a:srgbClr val="001871"/>
              </a:solidFill>
              <a:latin typeface="PoppinsDE Light" panose="02000000000000000000" pitchFamily="2" charset="0"/>
              <a:cs typeface="PoppinsDE Light" panose="02000000000000000000" pitchFamily="2" charset="0"/>
            </a:rPr>
            <a:t>Children who go to kindergarten (n=81) </a:t>
          </a:r>
        </a:p>
      </cdr:txBody>
    </cdr:sp>
  </cdr:relSizeAnchor>
  <cdr:relSizeAnchor xmlns:cdr="http://schemas.openxmlformats.org/drawingml/2006/chartDrawing">
    <cdr:from>
      <cdr:x>0.6452</cdr:x>
      <cdr:y>0.48276</cdr:y>
    </cdr:from>
    <cdr:to>
      <cdr:x>0.92886</cdr:x>
      <cdr:y>0.51723</cdr:y>
    </cdr:to>
    <cdr:sp macro="" textlink="">
      <cdr:nvSpPr>
        <cdr:cNvPr id="3" name="Textfeld 3"/>
        <cdr:cNvSpPr txBox="1"/>
      </cdr:nvSpPr>
      <cdr:spPr>
        <a:xfrm xmlns:a="http://schemas.openxmlformats.org/drawingml/2006/main">
          <a:off x="5399872" y="2155065"/>
          <a:ext cx="2374036" cy="1538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0" tIns="0" rIns="0" bIns="0" numCol="1" rtlCol="0" anchor="t"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dirty="0">
              <a:solidFill>
                <a:srgbClr val="001871"/>
              </a:solidFill>
              <a:latin typeface="PoppinsDE Light" panose="02000000000000000000" pitchFamily="2" charset="0"/>
              <a:cs typeface="PoppinsDE Light" panose="02000000000000000000" pitchFamily="2" charset="0"/>
            </a:rPr>
            <a:t>Children who go to school (n=395) </a:t>
          </a:r>
        </a:p>
      </cdr:txBody>
    </cdr:sp>
  </cdr:relSizeAnchor>
</c:userShapes>
</file>

<file path=ppt/drawings/drawing7.xml><?xml version="1.0" encoding="utf-8"?>
<c:userShapes xmlns:c="http://schemas.openxmlformats.org/drawingml/2006/chart">
  <cdr:relSizeAnchor xmlns:cdr="http://schemas.openxmlformats.org/drawingml/2006/chartDrawing">
    <cdr:from>
      <cdr:x>0.65527</cdr:x>
      <cdr:y>0.41996</cdr:y>
    </cdr:from>
    <cdr:to>
      <cdr:x>0.8183</cdr:x>
      <cdr:y>0.62727</cdr:y>
    </cdr:to>
    <cdr:sp macro="" textlink="">
      <cdr:nvSpPr>
        <cdr:cNvPr id="2" name="Textfeld 1"/>
        <cdr:cNvSpPr txBox="1"/>
      </cdr:nvSpPr>
      <cdr:spPr>
        <a:xfrm xmlns:a="http://schemas.openxmlformats.org/drawingml/2006/main">
          <a:off x="5484151" y="1783751"/>
          <a:ext cx="1364447" cy="8805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r>
            <a:rPr lang="en-US" sz="1000" b="0" dirty="0">
              <a:solidFill>
                <a:srgbClr val="001871"/>
              </a:solidFill>
              <a:latin typeface="PoppinsDE Light" panose="02000000000000000000" pitchFamily="2" charset="0"/>
              <a:cs typeface="PoppinsDE Light" panose="02000000000000000000" pitchFamily="2" charset="0"/>
            </a:rPr>
            <a:t>Children between </a:t>
          </a:r>
        </a:p>
        <a:p xmlns:a="http://schemas.openxmlformats.org/drawingml/2006/main">
          <a:r>
            <a:rPr lang="en-US" sz="1000" b="0" dirty="0">
              <a:solidFill>
                <a:srgbClr val="001871"/>
              </a:solidFill>
              <a:latin typeface="PoppinsDE Light" panose="02000000000000000000" pitchFamily="2" charset="0"/>
              <a:cs typeface="PoppinsDE Light" panose="02000000000000000000" pitchFamily="2" charset="0"/>
            </a:rPr>
            <a:t>the ages of:</a:t>
          </a:r>
        </a:p>
        <a:p xmlns:a="http://schemas.openxmlformats.org/drawingml/2006/main">
          <a:pPr>
            <a:tabLst>
              <a:tab pos="720725" algn="l"/>
            </a:tabLst>
          </a:pPr>
          <a:r>
            <a:rPr lang="en-US" sz="1000" b="0" dirty="0">
              <a:solidFill>
                <a:srgbClr val="001871"/>
              </a:solidFill>
              <a:latin typeface="PoppinsDE Light" panose="02000000000000000000" pitchFamily="2" charset="0"/>
              <a:cs typeface="PoppinsDE Light" panose="02000000000000000000" pitchFamily="2" charset="0"/>
            </a:rPr>
            <a:t>5-6 </a:t>
          </a:r>
          <a:r>
            <a:rPr lang="en-US" sz="1000" dirty="0">
              <a:solidFill>
                <a:srgbClr val="001871"/>
              </a:solidFill>
              <a:latin typeface="PoppinsDE Light" panose="02000000000000000000" pitchFamily="2" charset="0"/>
              <a:cs typeface="PoppinsDE Light" panose="02000000000000000000" pitchFamily="2" charset="0"/>
            </a:rPr>
            <a:t>years</a:t>
          </a:r>
          <a:r>
            <a:rPr lang="en-US" sz="1000" b="0" dirty="0">
              <a:solidFill>
                <a:srgbClr val="001871"/>
              </a:solidFill>
              <a:latin typeface="PoppinsDE Light" panose="02000000000000000000" pitchFamily="2" charset="0"/>
              <a:cs typeface="PoppinsDE Light" panose="02000000000000000000" pitchFamily="2" charset="0"/>
            </a:rPr>
            <a:t>:	38 %</a:t>
          </a:r>
        </a:p>
        <a:p xmlns:a="http://schemas.openxmlformats.org/drawingml/2006/main">
          <a:pPr>
            <a:tabLst>
              <a:tab pos="720725" algn="l"/>
            </a:tabLst>
          </a:pPr>
          <a:r>
            <a:rPr lang="en-US" sz="1000" b="0" dirty="0">
              <a:solidFill>
                <a:srgbClr val="001871"/>
              </a:solidFill>
              <a:latin typeface="PoppinsDE Light" panose="02000000000000000000" pitchFamily="2" charset="0"/>
              <a:cs typeface="PoppinsDE Light" panose="02000000000000000000" pitchFamily="2" charset="0"/>
            </a:rPr>
            <a:t>7-8 years:	36 %</a:t>
          </a:r>
        </a:p>
        <a:p xmlns:a="http://schemas.openxmlformats.org/drawingml/2006/main">
          <a:pPr>
            <a:tabLst>
              <a:tab pos="720725" algn="l"/>
            </a:tabLst>
          </a:pPr>
          <a:r>
            <a:rPr lang="en-US" sz="1000" b="0" dirty="0">
              <a:solidFill>
                <a:srgbClr val="001871"/>
              </a:solidFill>
              <a:latin typeface="PoppinsDE Light" panose="02000000000000000000" pitchFamily="2" charset="0"/>
              <a:cs typeface="PoppinsDE Light" panose="02000000000000000000" pitchFamily="2" charset="0"/>
            </a:rPr>
            <a:t>9-10 years:	10 %</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0.03686</cdr:y>
    </cdr:from>
    <cdr:to>
      <cdr:x>0.25802</cdr:x>
      <cdr:y>0.20514</cdr:y>
    </cdr:to>
    <cdr:sp macro="" textlink="">
      <cdr:nvSpPr>
        <cdr:cNvPr id="2" name="Textfeld 1"/>
        <cdr:cNvSpPr txBox="1"/>
      </cdr:nvSpPr>
      <cdr:spPr>
        <a:xfrm xmlns:a="http://schemas.openxmlformats.org/drawingml/2006/main">
          <a:off x="0" y="164545"/>
          <a:ext cx="2159470" cy="751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r>
            <a:rPr lang="en-US" sz="1000" b="0" dirty="0">
              <a:solidFill>
                <a:srgbClr val="001871"/>
              </a:solidFill>
            </a:rPr>
            <a:t>Reading aloud frequency </a:t>
          </a:r>
          <a:r>
            <a:rPr lang="en-US" sz="1000" b="0">
              <a:solidFill>
                <a:srgbClr val="001871"/>
              </a:solidFill>
            </a:rPr>
            <a:t>at </a:t>
          </a:r>
          <a:r>
            <a:rPr lang="en-US" sz="1000" b="0" smtClean="0">
              <a:solidFill>
                <a:srgbClr val="001871"/>
              </a:solidFill>
            </a:rPr>
            <a:t>home</a:t>
          </a:r>
          <a:endParaRPr lang="en-US" sz="1000" b="0" dirty="0">
            <a:solidFill>
              <a:srgbClr val="00187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0.88695</cdr:x>
      <cdr:y>0.85883</cdr:y>
    </cdr:from>
    <cdr:to>
      <cdr:x>1</cdr:x>
      <cdr:y>0.96267</cdr:y>
    </cdr:to>
    <cdr:sp macro="" textlink="">
      <cdr:nvSpPr>
        <cdr:cNvPr id="4" name="Textfeld 10"/>
        <cdr:cNvSpPr txBox="1"/>
      </cdr:nvSpPr>
      <cdr:spPr>
        <a:xfrm xmlns:a="http://schemas.openxmlformats.org/drawingml/2006/main">
          <a:off x="7600563" y="3432794"/>
          <a:ext cx="968762" cy="415050"/>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Parents who </a:t>
          </a:r>
        </a:p>
        <a:p xmlns:a="http://schemas.openxmlformats.org/drawingml/2006/main">
          <a:pPr>
            <a:lnSpc>
              <a:spcPts val="1100"/>
            </a:lnSpc>
          </a:pPr>
          <a:r>
            <a:rPr lang="en-US" sz="800" dirty="0">
              <a:solidFill>
                <a:schemeClr val="bg2"/>
              </a:solidFill>
              <a:latin typeface="PoppinsDE Light" panose="02000000000000000000" pitchFamily="2" charset="0"/>
              <a:cs typeface="PoppinsDE Light" panose="02000000000000000000" pitchFamily="2" charset="0"/>
            </a:rPr>
            <a:t>read aloud</a:t>
          </a:r>
          <a:br>
            <a:rPr lang="en-US" sz="800" dirty="0">
              <a:solidFill>
                <a:schemeClr val="bg2"/>
              </a:solidFill>
              <a:latin typeface="PoppinsDE Light" panose="02000000000000000000" pitchFamily="2" charset="0"/>
              <a:cs typeface="PoppinsDE Light" panose="02000000000000000000" pitchFamily="2" charset="0"/>
            </a:rPr>
          </a:br>
          <a:r>
            <a:rPr lang="en-US" sz="800" dirty="0">
              <a:solidFill>
                <a:schemeClr val="bg2"/>
              </a:solidFill>
              <a:latin typeface="PoppinsDE Light" panose="02000000000000000000" pitchFamily="2" charset="0"/>
              <a:cs typeface="PoppinsDE Light" panose="02000000000000000000" pitchFamily="2" charset="0"/>
            </a:rPr>
            <a:t>n=413, in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de-DE"/>
          </a:p>
        </p:txBody>
      </p:sp>
      <p:sp>
        <p:nvSpPr>
          <p:cNvPr id="3" name="Datumsplatzhalt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9534915F-B682-4F08-AD67-1D79747703F7}" type="datetimeFigureOut">
              <a:rPr lang="de-DE" smtClean="0"/>
              <a:t>19.01.2018</a:t>
            </a:fld>
            <a:endParaRPr lang="de-DE"/>
          </a:p>
        </p:txBody>
      </p:sp>
      <p:sp>
        <p:nvSpPr>
          <p:cNvPr id="4" name="Folienbildplatzhalt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de-DE"/>
          </a:p>
        </p:txBody>
      </p:sp>
      <p:sp>
        <p:nvSpPr>
          <p:cNvPr id="5" name="Notizenplatzhalt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de-DE"/>
          </a:p>
        </p:txBody>
      </p:sp>
      <p:sp>
        <p:nvSpPr>
          <p:cNvPr id="7" name="Foliennummernplatzhalt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D5414B68-0042-4DE8-8098-F31B2EE73F51}" type="slidenum">
              <a:rPr lang="de-DE" smtClean="0"/>
              <a:t>‹Nr.›</a:t>
            </a:fld>
            <a:endParaRPr lang="de-DE"/>
          </a:p>
        </p:txBody>
      </p:sp>
    </p:spTree>
    <p:extLst>
      <p:ext uri="{BB962C8B-B14F-4D97-AF65-F5344CB8AC3E}">
        <p14:creationId xmlns:p14="http://schemas.microsoft.com/office/powerpoint/2010/main" val="235496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Page 39</a:t>
            </a:r>
          </a:p>
        </p:txBody>
      </p:sp>
      <p:sp>
        <p:nvSpPr>
          <p:cNvPr id="4" name="Foliennummernplatzhalter 3"/>
          <p:cNvSpPr>
            <a:spLocks noGrp="1"/>
          </p:cNvSpPr>
          <p:nvPr>
            <p:ph type="sldNum" sz="quarter" idx="10"/>
          </p:nvPr>
        </p:nvSpPr>
        <p:spPr/>
        <p:txBody>
          <a:bodyPr/>
          <a:lstStyle/>
          <a:p>
            <a:fld id="{B8156F45-3CFE-47B2-8AAF-848B52D930A0}" type="slidenum">
              <a:rPr lang="de-DE" smtClean="0"/>
              <a:pPr/>
              <a:t>3</a:t>
            </a:fld>
            <a:endParaRPr lang="de-DE"/>
          </a:p>
        </p:txBody>
      </p:sp>
    </p:spTree>
    <p:extLst>
      <p:ext uri="{BB962C8B-B14F-4D97-AF65-F5344CB8AC3E}">
        <p14:creationId xmlns:p14="http://schemas.microsoft.com/office/powerpoint/2010/main" val="80065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5200" y="754063"/>
            <a:ext cx="5018088" cy="3762375"/>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8EB63C3-89AF-7B4B-BC52-55141F9D1A59}" type="slidenum">
              <a:rPr lang="de-DE" smtClean="0"/>
              <a:pPr/>
              <a:t>17</a:t>
            </a:fld>
            <a:endParaRPr lang="de-DE"/>
          </a:p>
        </p:txBody>
      </p:sp>
    </p:spTree>
    <p:extLst>
      <p:ext uri="{BB962C8B-B14F-4D97-AF65-F5344CB8AC3E}">
        <p14:creationId xmlns:p14="http://schemas.microsoft.com/office/powerpoint/2010/main" val="408056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2985">
              <a:defRPr/>
            </a:pPr>
            <a:endParaRPr lang="de-DE" dirty="0"/>
          </a:p>
        </p:txBody>
      </p:sp>
      <p:sp>
        <p:nvSpPr>
          <p:cNvPr id="4" name="Foliennummernplatzhalter 3"/>
          <p:cNvSpPr>
            <a:spLocks noGrp="1"/>
          </p:cNvSpPr>
          <p:nvPr>
            <p:ph type="sldNum" sz="quarter" idx="10"/>
          </p:nvPr>
        </p:nvSpPr>
        <p:spPr/>
        <p:txBody>
          <a:bodyPr/>
          <a:lstStyle/>
          <a:p>
            <a:fld id="{B8156F45-3CFE-47B2-8AAF-848B52D930A0}" type="slidenum">
              <a:rPr lang="de-DE" smtClean="0"/>
              <a:t>21</a:t>
            </a:fld>
            <a:endParaRPr lang="de-DE" dirty="0"/>
          </a:p>
        </p:txBody>
      </p:sp>
    </p:spTree>
    <p:extLst>
      <p:ext uri="{BB962C8B-B14F-4D97-AF65-F5344CB8AC3E}">
        <p14:creationId xmlns:p14="http://schemas.microsoft.com/office/powerpoint/2010/main" val="339535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5200" y="754063"/>
            <a:ext cx="5018088" cy="376237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8EB63C3-89AF-7B4B-BC52-55141F9D1A59}" type="slidenum">
              <a:rPr lang="de-DE" smtClean="0"/>
              <a:pPr/>
              <a:t>22</a:t>
            </a:fld>
            <a:endParaRPr lang="de-DE"/>
          </a:p>
        </p:txBody>
      </p:sp>
    </p:spTree>
    <p:extLst>
      <p:ext uri="{BB962C8B-B14F-4D97-AF65-F5344CB8AC3E}">
        <p14:creationId xmlns:p14="http://schemas.microsoft.com/office/powerpoint/2010/main" val="402380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8156F45-3CFE-47B2-8AAF-848B52D930A0}" type="slidenum">
              <a:rPr lang="de-DE" smtClean="0"/>
              <a:t>27</a:t>
            </a:fld>
            <a:endParaRPr lang="de-DE"/>
          </a:p>
        </p:txBody>
      </p:sp>
    </p:spTree>
    <p:extLst>
      <p:ext uri="{BB962C8B-B14F-4D97-AF65-F5344CB8AC3E}">
        <p14:creationId xmlns:p14="http://schemas.microsoft.com/office/powerpoint/2010/main" val="268300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2985">
              <a:defRPr/>
            </a:pPr>
            <a:endParaRPr lang="de-DE" baseline="0" dirty="0"/>
          </a:p>
        </p:txBody>
      </p:sp>
      <p:sp>
        <p:nvSpPr>
          <p:cNvPr id="4" name="Foliennummernplatzhalter 3"/>
          <p:cNvSpPr>
            <a:spLocks noGrp="1"/>
          </p:cNvSpPr>
          <p:nvPr>
            <p:ph type="sldNum" sz="quarter" idx="10"/>
          </p:nvPr>
        </p:nvSpPr>
        <p:spPr/>
        <p:txBody>
          <a:bodyPr/>
          <a:lstStyle/>
          <a:p>
            <a:fld id="{B8156F45-3CFE-47B2-8AAF-848B52D930A0}" type="slidenum">
              <a:rPr lang="de-DE" smtClean="0"/>
              <a:t>31</a:t>
            </a:fld>
            <a:endParaRPr lang="de-DE"/>
          </a:p>
        </p:txBody>
      </p:sp>
    </p:spTree>
    <p:extLst>
      <p:ext uri="{BB962C8B-B14F-4D97-AF65-F5344CB8AC3E}">
        <p14:creationId xmlns:p14="http://schemas.microsoft.com/office/powerpoint/2010/main" val="142499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487" indent="-235487" defTabSz="941949">
              <a:buFontTx/>
              <a:buAutoNum type="arabicPeriod"/>
              <a:defRPr/>
            </a:pPr>
            <a:endParaRPr lang="en-US" dirty="0"/>
          </a:p>
        </p:txBody>
      </p:sp>
      <p:sp>
        <p:nvSpPr>
          <p:cNvPr id="4" name="Slide Number Placeholder 3"/>
          <p:cNvSpPr>
            <a:spLocks noGrp="1"/>
          </p:cNvSpPr>
          <p:nvPr>
            <p:ph type="sldNum" sz="quarter" idx="10"/>
          </p:nvPr>
        </p:nvSpPr>
        <p:spPr/>
        <p:txBody>
          <a:bodyPr/>
          <a:lstStyle/>
          <a:p>
            <a:pPr defTabSz="531315">
              <a:defRPr/>
            </a:pPr>
            <a:fld id="{0D9F5311-C41F-4255-A9C9-51EE00AEA533}" type="slidenum">
              <a:rPr lang="en-US">
                <a:solidFill>
                  <a:prstClr val="black"/>
                </a:solidFill>
                <a:latin typeface="Calibri" panose="020F0502020204030204"/>
              </a:rPr>
              <a:pPr defTabSz="531315">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4775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487" indent="-235487" defTabSz="941949">
              <a:buFontTx/>
              <a:buAutoNum type="arabicPeriod"/>
              <a:defRPr/>
            </a:pPr>
            <a:endParaRPr lang="en-US" dirty="0"/>
          </a:p>
        </p:txBody>
      </p:sp>
      <p:sp>
        <p:nvSpPr>
          <p:cNvPr id="4" name="Slide Number Placeholder 3"/>
          <p:cNvSpPr>
            <a:spLocks noGrp="1"/>
          </p:cNvSpPr>
          <p:nvPr>
            <p:ph type="sldNum" sz="quarter" idx="10"/>
          </p:nvPr>
        </p:nvSpPr>
        <p:spPr/>
        <p:txBody>
          <a:bodyPr/>
          <a:lstStyle/>
          <a:p>
            <a:pPr defTabSz="531315">
              <a:defRPr/>
            </a:pPr>
            <a:fld id="{0D9F5311-C41F-4255-A9C9-51EE00AEA533}" type="slidenum">
              <a:rPr lang="en-US">
                <a:solidFill>
                  <a:prstClr val="black"/>
                </a:solidFill>
                <a:latin typeface="Calibri" panose="020F0502020204030204"/>
              </a:rPr>
              <a:pPr defTabSz="531315">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141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defTabSz="931723">
              <a:defRPr/>
            </a:pPr>
            <a:fld id="{58EB63C3-89AF-7B4B-BC52-55141F9D1A59}" type="slidenum">
              <a:rPr lang="de-DE">
                <a:solidFill>
                  <a:prstClr val="black"/>
                </a:solidFill>
                <a:latin typeface="Calibri"/>
              </a:rPr>
              <a:pPr defTabSz="931723">
                <a:defRPr/>
              </a:pPr>
              <a:t>57</a:t>
            </a:fld>
            <a:endParaRPr lang="de-DE">
              <a:solidFill>
                <a:prstClr val="black"/>
              </a:solidFill>
              <a:latin typeface="Calibri"/>
            </a:endParaRPr>
          </a:p>
        </p:txBody>
      </p:sp>
    </p:spTree>
    <p:extLst>
      <p:ext uri="{BB962C8B-B14F-4D97-AF65-F5344CB8AC3E}">
        <p14:creationId xmlns:p14="http://schemas.microsoft.com/office/powerpoint/2010/main" val="2300628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3613" y="752475"/>
            <a:ext cx="5021262" cy="3765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31723">
              <a:defRPr/>
            </a:pPr>
            <a:fld id="{C77326ED-2E68-4D3B-9F36-28F8899FA6E4}" type="slidenum">
              <a:rPr lang="de-DE">
                <a:solidFill>
                  <a:prstClr val="black"/>
                </a:solidFill>
                <a:latin typeface="Calibri"/>
              </a:rPr>
              <a:pPr defTabSz="931723">
                <a:defRPr/>
              </a:pPr>
              <a:t>59</a:t>
            </a:fld>
            <a:endParaRPr lang="de-DE">
              <a:solidFill>
                <a:prstClr val="black"/>
              </a:solidFill>
              <a:latin typeface="Calibri"/>
            </a:endParaRPr>
          </a:p>
        </p:txBody>
      </p:sp>
    </p:spTree>
    <p:extLst>
      <p:ext uri="{BB962C8B-B14F-4D97-AF65-F5344CB8AC3E}">
        <p14:creationId xmlns:p14="http://schemas.microsoft.com/office/powerpoint/2010/main" val="222173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Page 39</a:t>
            </a:r>
          </a:p>
        </p:txBody>
      </p:sp>
      <p:sp>
        <p:nvSpPr>
          <p:cNvPr id="4" name="Foliennummernplatzhalter 3"/>
          <p:cNvSpPr>
            <a:spLocks noGrp="1"/>
          </p:cNvSpPr>
          <p:nvPr>
            <p:ph type="sldNum" sz="quarter" idx="10"/>
          </p:nvPr>
        </p:nvSpPr>
        <p:spPr/>
        <p:txBody>
          <a:bodyPr/>
          <a:lstStyle/>
          <a:p>
            <a:fld id="{B8156F45-3CFE-47B2-8AAF-848B52D930A0}" type="slidenum">
              <a:rPr lang="de-DE" smtClean="0"/>
              <a:pPr/>
              <a:t>4</a:t>
            </a:fld>
            <a:endParaRPr lang="de-DE"/>
          </a:p>
        </p:txBody>
      </p:sp>
    </p:spTree>
    <p:extLst>
      <p:ext uri="{BB962C8B-B14F-4D97-AF65-F5344CB8AC3E}">
        <p14:creationId xmlns:p14="http://schemas.microsoft.com/office/powerpoint/2010/main" val="368828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8156F45-3CFE-47B2-8AAF-848B52D930A0}" type="slidenum">
              <a:rPr lang="de-DE" smtClean="0"/>
              <a:pPr/>
              <a:t>5</a:t>
            </a:fld>
            <a:endParaRPr lang="de-DE" dirty="0"/>
          </a:p>
        </p:txBody>
      </p:sp>
    </p:spTree>
    <p:extLst>
      <p:ext uri="{BB962C8B-B14F-4D97-AF65-F5344CB8AC3E}">
        <p14:creationId xmlns:p14="http://schemas.microsoft.com/office/powerpoint/2010/main" val="125196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8156F45-3CFE-47B2-8AAF-848B52D930A0}" type="slidenum">
              <a:rPr lang="de-DE" smtClean="0"/>
              <a:pPr/>
              <a:t>8</a:t>
            </a:fld>
            <a:endParaRPr lang="de-DE" dirty="0"/>
          </a:p>
        </p:txBody>
      </p:sp>
    </p:spTree>
    <p:extLst>
      <p:ext uri="{BB962C8B-B14F-4D97-AF65-F5344CB8AC3E}">
        <p14:creationId xmlns:p14="http://schemas.microsoft.com/office/powerpoint/2010/main" val="9133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Page 39</a:t>
            </a:r>
          </a:p>
        </p:txBody>
      </p:sp>
      <p:sp>
        <p:nvSpPr>
          <p:cNvPr id="4" name="Foliennummernplatzhalter 3"/>
          <p:cNvSpPr>
            <a:spLocks noGrp="1"/>
          </p:cNvSpPr>
          <p:nvPr>
            <p:ph type="sldNum" sz="quarter" idx="10"/>
          </p:nvPr>
        </p:nvSpPr>
        <p:spPr/>
        <p:txBody>
          <a:bodyPr/>
          <a:lstStyle/>
          <a:p>
            <a:fld id="{B8156F45-3CFE-47B2-8AAF-848B52D930A0}" type="slidenum">
              <a:rPr lang="de-DE" smtClean="0"/>
              <a:pPr/>
              <a:t>9</a:t>
            </a:fld>
            <a:endParaRPr lang="de-DE"/>
          </a:p>
        </p:txBody>
      </p:sp>
    </p:spTree>
    <p:extLst>
      <p:ext uri="{BB962C8B-B14F-4D97-AF65-F5344CB8AC3E}">
        <p14:creationId xmlns:p14="http://schemas.microsoft.com/office/powerpoint/2010/main" val="57381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5200" y="754063"/>
            <a:ext cx="5018088" cy="376237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8EB63C3-89AF-7B4B-BC52-55141F9D1A59}" type="slidenum">
              <a:rPr lang="de-DE" smtClean="0"/>
              <a:pPr/>
              <a:t>13</a:t>
            </a:fld>
            <a:endParaRPr lang="de-DE"/>
          </a:p>
        </p:txBody>
      </p:sp>
    </p:spTree>
    <p:extLst>
      <p:ext uri="{BB962C8B-B14F-4D97-AF65-F5344CB8AC3E}">
        <p14:creationId xmlns:p14="http://schemas.microsoft.com/office/powerpoint/2010/main" val="284948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5200" y="754063"/>
            <a:ext cx="5018088" cy="376237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8EB63C3-89AF-7B4B-BC52-55141F9D1A59}" type="slidenum">
              <a:rPr lang="de-DE" smtClean="0"/>
              <a:pPr/>
              <a:t>14</a:t>
            </a:fld>
            <a:endParaRPr lang="de-DE"/>
          </a:p>
        </p:txBody>
      </p:sp>
    </p:spTree>
    <p:extLst>
      <p:ext uri="{BB962C8B-B14F-4D97-AF65-F5344CB8AC3E}">
        <p14:creationId xmlns:p14="http://schemas.microsoft.com/office/powerpoint/2010/main" val="150985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5200" y="754063"/>
            <a:ext cx="5018088" cy="376237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8EB63C3-89AF-7B4B-BC52-55141F9D1A59}" type="slidenum">
              <a:rPr lang="de-DE" smtClean="0"/>
              <a:pPr/>
              <a:t>15</a:t>
            </a:fld>
            <a:endParaRPr lang="de-DE"/>
          </a:p>
        </p:txBody>
      </p:sp>
    </p:spTree>
    <p:extLst>
      <p:ext uri="{BB962C8B-B14F-4D97-AF65-F5344CB8AC3E}">
        <p14:creationId xmlns:p14="http://schemas.microsoft.com/office/powerpoint/2010/main" val="221561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65200" y="754063"/>
            <a:ext cx="5018088" cy="3762375"/>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8EB63C3-89AF-7B4B-BC52-55141F9D1A59}" type="slidenum">
              <a:rPr lang="de-DE" smtClean="0"/>
              <a:pPr/>
              <a:t>16</a:t>
            </a:fld>
            <a:endParaRPr lang="de-DE"/>
          </a:p>
        </p:txBody>
      </p:sp>
    </p:spTree>
    <p:extLst>
      <p:ext uri="{BB962C8B-B14F-4D97-AF65-F5344CB8AC3E}">
        <p14:creationId xmlns:p14="http://schemas.microsoft.com/office/powerpoint/2010/main" val="139826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B718-FB38-4E4B-86BB-4C8DE9738E47}"/>
              </a:ext>
            </a:extLst>
          </p:cNvPr>
          <p:cNvSpPr>
            <a:spLocks noGrp="1"/>
          </p:cNvSpPr>
          <p:nvPr>
            <p:ph type="ctrTitle"/>
          </p:nvPr>
        </p:nvSpPr>
        <p:spPr>
          <a:xfrm>
            <a:off x="287338" y="866775"/>
            <a:ext cx="6826250" cy="1243419"/>
          </a:xfrm>
        </p:spPr>
        <p:txBody>
          <a:bodyPr anchor="b">
            <a:noAutofit/>
          </a:bodyPr>
          <a:lstStyle>
            <a:lvl1pPr algn="l">
              <a:defRPr sz="2000"/>
            </a:lvl1pPr>
          </a:lstStyle>
          <a:p>
            <a:r>
              <a:rPr lang="de-DE"/>
              <a:t>Titelmasterformat durch Klicken bearbeiten</a:t>
            </a:r>
            <a:endParaRPr lang="de-DE" dirty="0"/>
          </a:p>
        </p:txBody>
      </p:sp>
      <p:sp>
        <p:nvSpPr>
          <p:cNvPr id="11" name="Bildplatzhalter 10">
            <a:extLst>
              <a:ext uri="{FF2B5EF4-FFF2-40B4-BE49-F238E27FC236}">
                <a16:creationId xmlns:a16="http://schemas.microsoft.com/office/drawing/2014/main" id="{9A5F838B-DCFC-4449-87B2-584AF29866C3}"/>
              </a:ext>
            </a:extLst>
          </p:cNvPr>
          <p:cNvSpPr>
            <a:spLocks noGrp="1"/>
          </p:cNvSpPr>
          <p:nvPr>
            <p:ph type="pic" sz="quarter" idx="13"/>
          </p:nvPr>
        </p:nvSpPr>
        <p:spPr>
          <a:xfrm>
            <a:off x="287337" y="2271072"/>
            <a:ext cx="8569325" cy="3780000"/>
          </a:xfrm>
          <a:solidFill>
            <a:srgbClr val="CCD7E2"/>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42206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folie 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1DD9A-774F-4C1A-8D7B-C6F02515BD5A}"/>
              </a:ext>
            </a:extLst>
          </p:cNvPr>
          <p:cNvSpPr>
            <a:spLocks noGrp="1"/>
          </p:cNvSpPr>
          <p:nvPr>
            <p:ph type="title"/>
          </p:nvPr>
        </p:nvSpPr>
        <p:spPr/>
        <p:txBody>
          <a:bodyPr/>
          <a:lstStyle/>
          <a:p>
            <a:r>
              <a:rPr lang="de-DE"/>
              <a:t>Titelmasterformat durch Klicken bearbeiten</a:t>
            </a:r>
            <a:endParaRPr lang="de-DE" dirty="0"/>
          </a:p>
        </p:txBody>
      </p:sp>
      <p:sp>
        <p:nvSpPr>
          <p:cNvPr id="8" name="Bildplatzhalter 7">
            <a:extLst>
              <a:ext uri="{FF2B5EF4-FFF2-40B4-BE49-F238E27FC236}">
                <a16:creationId xmlns:a16="http://schemas.microsoft.com/office/drawing/2014/main" id="{C48A9E9E-FD2A-4ECB-8A6A-010EAB28F16C}"/>
              </a:ext>
            </a:extLst>
          </p:cNvPr>
          <p:cNvSpPr>
            <a:spLocks noGrp="1"/>
          </p:cNvSpPr>
          <p:nvPr>
            <p:ph type="pic" sz="quarter" idx="13"/>
          </p:nvPr>
        </p:nvSpPr>
        <p:spPr>
          <a:xfrm>
            <a:off x="288663" y="1845900"/>
            <a:ext cx="8568000" cy="4212000"/>
          </a:xfrm>
          <a:solidFill>
            <a:srgbClr val="CCD7E2"/>
          </a:solidFill>
        </p:spPr>
        <p:txBody>
          <a:bodyPr/>
          <a:lstStyle/>
          <a:p>
            <a:r>
              <a:rPr lang="de-DE"/>
              <a:t>Bild durch Klicken auf Symbol hinzufügen</a:t>
            </a:r>
          </a:p>
        </p:txBody>
      </p:sp>
      <p:sp>
        <p:nvSpPr>
          <p:cNvPr id="9" name="Foliennummernplatzhalter 8">
            <a:extLst>
              <a:ext uri="{FF2B5EF4-FFF2-40B4-BE49-F238E27FC236}">
                <a16:creationId xmlns:a16="http://schemas.microsoft.com/office/drawing/2014/main" id="{7AD887A5-8CD8-4A2E-B5A8-1F68340E5A13}"/>
              </a:ext>
            </a:extLst>
          </p:cNvPr>
          <p:cNvSpPr>
            <a:spLocks noGrp="1"/>
          </p:cNvSpPr>
          <p:nvPr>
            <p:ph type="sldNum" sz="quarter" idx="14"/>
          </p:nvPr>
        </p:nvSpPr>
        <p:spPr/>
        <p:txBody>
          <a:bodyPr/>
          <a:lstStyle/>
          <a:p>
            <a:fld id="{EF37832F-21F2-4679-920C-88524B75CF38}" type="slidenum">
              <a:rPr lang="de-DE" smtClean="0"/>
              <a:pPr/>
              <a:t>‹Nr.›</a:t>
            </a:fld>
            <a:endParaRPr lang="de-DE" dirty="0"/>
          </a:p>
        </p:txBody>
      </p:sp>
      <p:sp>
        <p:nvSpPr>
          <p:cNvPr id="10" name="Textfeld 9">
            <a:extLst>
              <a:ext uri="{FF2B5EF4-FFF2-40B4-BE49-F238E27FC236}">
                <a16:creationId xmlns:a16="http://schemas.microsoft.com/office/drawing/2014/main" id="{8AC1BD82-FAD6-428E-990E-F33686B4FCB1}"/>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242779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994B7-0EC7-4297-8391-E1509459400F}"/>
              </a:ext>
            </a:extLst>
          </p:cNvPr>
          <p:cNvSpPr>
            <a:spLocks noGrp="1"/>
          </p:cNvSpPr>
          <p:nvPr>
            <p:ph type="title"/>
          </p:nvPr>
        </p:nvSpPr>
        <p:spPr/>
        <p:txBody>
          <a:bodyPr/>
          <a:lstStyle/>
          <a:p>
            <a:r>
              <a:rPr lang="de-DE"/>
              <a:t>Titelmasterformat durch Klicken bearbeiten</a:t>
            </a:r>
          </a:p>
        </p:txBody>
      </p:sp>
      <p:sp>
        <p:nvSpPr>
          <p:cNvPr id="7" name="Bildplatzhalter 6">
            <a:extLst>
              <a:ext uri="{FF2B5EF4-FFF2-40B4-BE49-F238E27FC236}">
                <a16:creationId xmlns:a16="http://schemas.microsoft.com/office/drawing/2014/main" id="{78CC2C99-C8AA-4191-A41F-039C424EE433}"/>
              </a:ext>
            </a:extLst>
          </p:cNvPr>
          <p:cNvSpPr>
            <a:spLocks noGrp="1"/>
          </p:cNvSpPr>
          <p:nvPr>
            <p:ph type="pic" sz="quarter" idx="13"/>
          </p:nvPr>
        </p:nvSpPr>
        <p:spPr>
          <a:xfrm>
            <a:off x="291934" y="1844674"/>
            <a:ext cx="4212000" cy="4212000"/>
          </a:xfrm>
          <a:solidFill>
            <a:srgbClr val="CCD7E2"/>
          </a:solidFill>
        </p:spPr>
        <p:txBody>
          <a:bodyPr/>
          <a:lstStyle/>
          <a:p>
            <a:r>
              <a:rPr lang="de-DE"/>
              <a:t>Bild durch Klicken auf Symbol hinzufügen</a:t>
            </a:r>
          </a:p>
        </p:txBody>
      </p:sp>
      <p:sp>
        <p:nvSpPr>
          <p:cNvPr id="8" name="Bildplatzhalter 6">
            <a:extLst>
              <a:ext uri="{FF2B5EF4-FFF2-40B4-BE49-F238E27FC236}">
                <a16:creationId xmlns:a16="http://schemas.microsoft.com/office/drawing/2014/main" id="{BA5B8D7B-D9AE-4F98-B70F-92E5D47BE03E}"/>
              </a:ext>
            </a:extLst>
          </p:cNvPr>
          <p:cNvSpPr>
            <a:spLocks noGrp="1"/>
          </p:cNvSpPr>
          <p:nvPr>
            <p:ph type="pic" sz="quarter" idx="14"/>
          </p:nvPr>
        </p:nvSpPr>
        <p:spPr>
          <a:xfrm>
            <a:off x="4644663" y="1844674"/>
            <a:ext cx="4212000" cy="4212000"/>
          </a:xfrm>
          <a:solidFill>
            <a:srgbClr val="CCD7E2"/>
          </a:solidFill>
        </p:spPr>
        <p:txBody>
          <a:bodyPr/>
          <a:lstStyle/>
          <a:p>
            <a:r>
              <a:rPr lang="de-DE"/>
              <a:t>Bild durch Klicken auf Symbol hinzufügen</a:t>
            </a:r>
          </a:p>
        </p:txBody>
      </p:sp>
      <p:sp>
        <p:nvSpPr>
          <p:cNvPr id="10" name="Foliennummernplatzhalter 9">
            <a:extLst>
              <a:ext uri="{FF2B5EF4-FFF2-40B4-BE49-F238E27FC236}">
                <a16:creationId xmlns:a16="http://schemas.microsoft.com/office/drawing/2014/main" id="{3A9A8978-A228-4C70-98B5-DF4A8BBB9045}"/>
              </a:ext>
            </a:extLst>
          </p:cNvPr>
          <p:cNvSpPr>
            <a:spLocks noGrp="1"/>
          </p:cNvSpPr>
          <p:nvPr>
            <p:ph type="sldNum" sz="quarter" idx="15"/>
          </p:nvPr>
        </p:nvSpPr>
        <p:spPr/>
        <p:txBody>
          <a:bodyPr/>
          <a:lstStyle/>
          <a:p>
            <a:fld id="{EF37832F-21F2-4679-920C-88524B75CF38}" type="slidenum">
              <a:rPr lang="de-DE" smtClean="0"/>
              <a:pPr/>
              <a:t>‹Nr.›</a:t>
            </a:fld>
            <a:endParaRPr lang="de-DE" dirty="0"/>
          </a:p>
        </p:txBody>
      </p:sp>
      <p:sp>
        <p:nvSpPr>
          <p:cNvPr id="11" name="Textfeld 10">
            <a:extLst>
              <a:ext uri="{FF2B5EF4-FFF2-40B4-BE49-F238E27FC236}">
                <a16:creationId xmlns:a16="http://schemas.microsoft.com/office/drawing/2014/main" id="{1922C077-4C35-4FAD-A1BF-E5CA433AC7DB}"/>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1779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BF82E-5F60-460E-B08B-F35026BEF99F}"/>
              </a:ext>
            </a:extLst>
          </p:cNvPr>
          <p:cNvSpPr>
            <a:spLocks noGrp="1"/>
          </p:cNvSpPr>
          <p:nvPr>
            <p:ph type="title"/>
          </p:nvPr>
        </p:nvSpPr>
        <p:spPr/>
        <p:txBody>
          <a:bodyPr/>
          <a:lstStyle/>
          <a:p>
            <a:r>
              <a:rPr lang="de-DE"/>
              <a:t>Titelmasterformat durch Klicken bearbeiten</a:t>
            </a:r>
          </a:p>
        </p:txBody>
      </p:sp>
      <p:sp>
        <p:nvSpPr>
          <p:cNvPr id="9" name="Bildplatzhalter 8">
            <a:extLst>
              <a:ext uri="{FF2B5EF4-FFF2-40B4-BE49-F238E27FC236}">
                <a16:creationId xmlns:a16="http://schemas.microsoft.com/office/drawing/2014/main" id="{DF8F34DC-72BF-4D7B-9D5A-6A501A61741E}"/>
              </a:ext>
            </a:extLst>
          </p:cNvPr>
          <p:cNvSpPr>
            <a:spLocks noGrp="1"/>
          </p:cNvSpPr>
          <p:nvPr>
            <p:ph type="pic" sz="quarter" idx="13"/>
          </p:nvPr>
        </p:nvSpPr>
        <p:spPr>
          <a:xfrm>
            <a:off x="287338" y="1844675"/>
            <a:ext cx="5076000" cy="4213225"/>
          </a:xfrm>
          <a:solidFill>
            <a:srgbClr val="CCD7E2"/>
          </a:solidFill>
        </p:spPr>
        <p:txBody>
          <a:bodyPr/>
          <a:lstStyle/>
          <a:p>
            <a:r>
              <a:rPr lang="de-DE"/>
              <a:t>Bild durch Klicken auf Symbol hinzufügen</a:t>
            </a:r>
          </a:p>
        </p:txBody>
      </p:sp>
      <p:sp>
        <p:nvSpPr>
          <p:cNvPr id="11" name="Bildplatzhalter 10">
            <a:extLst>
              <a:ext uri="{FF2B5EF4-FFF2-40B4-BE49-F238E27FC236}">
                <a16:creationId xmlns:a16="http://schemas.microsoft.com/office/drawing/2014/main" id="{5D40C2BA-E966-4E71-BD19-5CE2D869FC1C}"/>
              </a:ext>
            </a:extLst>
          </p:cNvPr>
          <p:cNvSpPr>
            <a:spLocks noGrp="1"/>
          </p:cNvSpPr>
          <p:nvPr>
            <p:ph type="pic" sz="quarter" idx="14"/>
          </p:nvPr>
        </p:nvSpPr>
        <p:spPr>
          <a:xfrm>
            <a:off x="5514975" y="4612543"/>
            <a:ext cx="3341687" cy="1440000"/>
          </a:xfrm>
          <a:solidFill>
            <a:srgbClr val="CCD7E2"/>
          </a:solidFill>
        </p:spPr>
        <p:txBody>
          <a:bodyPr/>
          <a:lstStyle/>
          <a:p>
            <a:r>
              <a:rPr lang="de-DE"/>
              <a:t>Bild durch Klicken auf Symbol hinzufügen</a:t>
            </a:r>
          </a:p>
        </p:txBody>
      </p:sp>
      <p:sp>
        <p:nvSpPr>
          <p:cNvPr id="12" name="Bildplatzhalter 10">
            <a:extLst>
              <a:ext uri="{FF2B5EF4-FFF2-40B4-BE49-F238E27FC236}">
                <a16:creationId xmlns:a16="http://schemas.microsoft.com/office/drawing/2014/main" id="{B4F290D8-EE90-4EA1-A7A2-CEA55E1CA3C7}"/>
              </a:ext>
            </a:extLst>
          </p:cNvPr>
          <p:cNvSpPr>
            <a:spLocks noGrp="1"/>
          </p:cNvSpPr>
          <p:nvPr>
            <p:ph type="pic" sz="quarter" idx="15"/>
          </p:nvPr>
        </p:nvSpPr>
        <p:spPr>
          <a:xfrm>
            <a:off x="5514975" y="1844837"/>
            <a:ext cx="3341688" cy="2628000"/>
          </a:xfrm>
          <a:solidFill>
            <a:srgbClr val="CCD7E2"/>
          </a:solidFill>
        </p:spPr>
        <p:txBody>
          <a:bodyPr/>
          <a:lstStyle/>
          <a:p>
            <a:r>
              <a:rPr lang="de-DE"/>
              <a:t>Bild durch Klicken auf Symbol hinzufügen</a:t>
            </a:r>
          </a:p>
        </p:txBody>
      </p:sp>
      <p:sp>
        <p:nvSpPr>
          <p:cNvPr id="8" name="Foliennummernplatzhalter 7">
            <a:extLst>
              <a:ext uri="{FF2B5EF4-FFF2-40B4-BE49-F238E27FC236}">
                <a16:creationId xmlns:a16="http://schemas.microsoft.com/office/drawing/2014/main" id="{1C9D6C74-7C8B-49A0-97EC-B92E8E470794}"/>
              </a:ext>
            </a:extLst>
          </p:cNvPr>
          <p:cNvSpPr>
            <a:spLocks noGrp="1"/>
          </p:cNvSpPr>
          <p:nvPr>
            <p:ph type="sldNum" sz="quarter" idx="16"/>
          </p:nvPr>
        </p:nvSpPr>
        <p:spPr/>
        <p:txBody>
          <a:bodyPr/>
          <a:lstStyle/>
          <a:p>
            <a:fld id="{EF37832F-21F2-4679-920C-88524B75CF38}" type="slidenum">
              <a:rPr lang="de-DE" smtClean="0"/>
              <a:pPr/>
              <a:t>‹Nr.›</a:t>
            </a:fld>
            <a:endParaRPr lang="de-DE" dirty="0"/>
          </a:p>
        </p:txBody>
      </p:sp>
      <p:sp>
        <p:nvSpPr>
          <p:cNvPr id="13" name="Textfeld 12">
            <a:extLst>
              <a:ext uri="{FF2B5EF4-FFF2-40B4-BE49-F238E27FC236}">
                <a16:creationId xmlns:a16="http://schemas.microsoft.com/office/drawing/2014/main" id="{3C40DE0B-4714-4892-B94D-9A4DFAD29EDC}"/>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16645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7B96-5105-4DAD-9FE6-079F1FBD856C}"/>
              </a:ext>
            </a:extLst>
          </p:cNvPr>
          <p:cNvSpPr>
            <a:spLocks noGrp="1"/>
          </p:cNvSpPr>
          <p:nvPr>
            <p:ph type="title"/>
          </p:nvPr>
        </p:nvSpPr>
        <p:spPr/>
        <p:txBody>
          <a:bodyPr/>
          <a:lstStyle/>
          <a:p>
            <a:r>
              <a:rPr lang="de-DE"/>
              <a:t>Titelmasterformat durch Klicken bearbeiten</a:t>
            </a:r>
            <a:endParaRPr lang="de-DE" dirty="0"/>
          </a:p>
        </p:txBody>
      </p:sp>
      <p:sp>
        <p:nvSpPr>
          <p:cNvPr id="8" name="Foliennummernplatzhalter 7">
            <a:extLst>
              <a:ext uri="{FF2B5EF4-FFF2-40B4-BE49-F238E27FC236}">
                <a16:creationId xmlns:a16="http://schemas.microsoft.com/office/drawing/2014/main" id="{63833946-1BA8-4EC0-A7AE-BE5D30DA0377}"/>
              </a:ext>
            </a:extLst>
          </p:cNvPr>
          <p:cNvSpPr>
            <a:spLocks noGrp="1"/>
          </p:cNvSpPr>
          <p:nvPr>
            <p:ph type="sldNum" sz="quarter" idx="10"/>
          </p:nvPr>
        </p:nvSpPr>
        <p:spPr/>
        <p:txBody>
          <a:bodyPr/>
          <a:lstStyle/>
          <a:p>
            <a:fld id="{EF37832F-21F2-4679-920C-88524B75CF38}" type="slidenum">
              <a:rPr lang="de-DE" smtClean="0"/>
              <a:pPr/>
              <a:t>‹Nr.›</a:t>
            </a:fld>
            <a:endParaRPr lang="de-DE" dirty="0"/>
          </a:p>
        </p:txBody>
      </p:sp>
      <p:sp>
        <p:nvSpPr>
          <p:cNvPr id="9" name="Textfeld 8">
            <a:extLst>
              <a:ext uri="{FF2B5EF4-FFF2-40B4-BE49-F238E27FC236}">
                <a16:creationId xmlns:a16="http://schemas.microsoft.com/office/drawing/2014/main" id="{6CCC1AE7-3227-48D6-9F28-C24C650063C8}"/>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324754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ohne Bi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B0B2476-3D64-480D-BF46-33CA72A3ABA5}"/>
              </a:ext>
            </a:extLst>
          </p:cNvPr>
          <p:cNvSpPr>
            <a:spLocks noGrp="1"/>
          </p:cNvSpPr>
          <p:nvPr>
            <p:ph type="sldNum" sz="quarter" idx="10"/>
          </p:nvPr>
        </p:nvSpPr>
        <p:spPr/>
        <p:txBody>
          <a:bodyPr/>
          <a:lstStyle/>
          <a:p>
            <a:fld id="{EF37832F-21F2-4679-920C-88524B75CF38}" type="slidenum">
              <a:rPr lang="de-DE" smtClean="0"/>
              <a:pPr/>
              <a:t>‹Nr.›</a:t>
            </a:fld>
            <a:endParaRPr lang="de-DE" dirty="0"/>
          </a:p>
        </p:txBody>
      </p:sp>
      <p:sp>
        <p:nvSpPr>
          <p:cNvPr id="11" name="Textfeld 10">
            <a:extLst>
              <a:ext uri="{FF2B5EF4-FFF2-40B4-BE49-F238E27FC236}">
                <a16:creationId xmlns:a16="http://schemas.microsoft.com/office/drawing/2014/main" id="{0BBC2385-9F6D-4AA1-8B9D-626FB28109A6}"/>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
        <p:nvSpPr>
          <p:cNvPr id="3" name="Textplatzhalter 2">
            <a:extLst>
              <a:ext uri="{FF2B5EF4-FFF2-40B4-BE49-F238E27FC236}">
                <a16:creationId xmlns:a16="http://schemas.microsoft.com/office/drawing/2014/main" id="{4C557D4E-B3E9-43B1-9AA9-8FC5EEAA8A37}"/>
              </a:ext>
            </a:extLst>
          </p:cNvPr>
          <p:cNvSpPr>
            <a:spLocks noGrp="1"/>
          </p:cNvSpPr>
          <p:nvPr>
            <p:ph type="body" sz="quarter" idx="11" hasCustomPrompt="1"/>
          </p:nvPr>
        </p:nvSpPr>
        <p:spPr>
          <a:xfrm>
            <a:off x="290512" y="1844675"/>
            <a:ext cx="3340800" cy="4213225"/>
          </a:xfrm>
        </p:spPr>
        <p:txBody>
          <a:bodyPr/>
          <a:lstStyle>
            <a:lvl1pPr>
              <a:defRPr/>
            </a:lvl1pPr>
          </a:lstStyle>
          <a:p>
            <a:pPr lvl="0"/>
            <a:r>
              <a:rPr lang="de-DE" dirty="0"/>
              <a:t>Bitte Kontaktdaten eingeben</a:t>
            </a:r>
          </a:p>
        </p:txBody>
      </p:sp>
    </p:spTree>
    <p:extLst>
      <p:ext uri="{BB962C8B-B14F-4D97-AF65-F5344CB8AC3E}">
        <p14:creationId xmlns:p14="http://schemas.microsoft.com/office/powerpoint/2010/main" val="325027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lussfolie mit Bi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B0B2476-3D64-480D-BF46-33CA72A3ABA5}"/>
              </a:ext>
            </a:extLst>
          </p:cNvPr>
          <p:cNvSpPr>
            <a:spLocks noGrp="1"/>
          </p:cNvSpPr>
          <p:nvPr>
            <p:ph type="sldNum" sz="quarter" idx="10"/>
          </p:nvPr>
        </p:nvSpPr>
        <p:spPr/>
        <p:txBody>
          <a:bodyPr/>
          <a:lstStyle/>
          <a:p>
            <a:fld id="{EF37832F-21F2-4679-920C-88524B75CF38}" type="slidenum">
              <a:rPr lang="de-DE" smtClean="0"/>
              <a:pPr/>
              <a:t>‹Nr.›</a:t>
            </a:fld>
            <a:endParaRPr lang="de-DE" dirty="0"/>
          </a:p>
        </p:txBody>
      </p:sp>
      <p:sp>
        <p:nvSpPr>
          <p:cNvPr id="11" name="Textfeld 10">
            <a:extLst>
              <a:ext uri="{FF2B5EF4-FFF2-40B4-BE49-F238E27FC236}">
                <a16:creationId xmlns:a16="http://schemas.microsoft.com/office/drawing/2014/main" id="{0BBC2385-9F6D-4AA1-8B9D-626FB28109A6}"/>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pic>
        <p:nvPicPr>
          <p:cNvPr id="12" name="Grafik 11">
            <a:extLst>
              <a:ext uri="{FF2B5EF4-FFF2-40B4-BE49-F238E27FC236}">
                <a16:creationId xmlns:a16="http://schemas.microsoft.com/office/drawing/2014/main" id="{B2C21C62-4DD5-4A77-AEB3-05A0F207EF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0080" y="668520"/>
            <a:ext cx="1663200" cy="181448"/>
          </a:xfrm>
          <a:prstGeom prst="rect">
            <a:avLst/>
          </a:prstGeom>
        </p:spPr>
      </p:pic>
      <p:sp>
        <p:nvSpPr>
          <p:cNvPr id="3" name="Textplatzhalter 2">
            <a:extLst>
              <a:ext uri="{FF2B5EF4-FFF2-40B4-BE49-F238E27FC236}">
                <a16:creationId xmlns:a16="http://schemas.microsoft.com/office/drawing/2014/main" id="{4C557D4E-B3E9-43B1-9AA9-8FC5EEAA8A37}"/>
              </a:ext>
            </a:extLst>
          </p:cNvPr>
          <p:cNvSpPr>
            <a:spLocks noGrp="1"/>
          </p:cNvSpPr>
          <p:nvPr>
            <p:ph type="body" sz="quarter" idx="11" hasCustomPrompt="1"/>
          </p:nvPr>
        </p:nvSpPr>
        <p:spPr>
          <a:xfrm>
            <a:off x="5518388" y="1844675"/>
            <a:ext cx="3340800" cy="4213225"/>
          </a:xfrm>
        </p:spPr>
        <p:txBody>
          <a:bodyPr/>
          <a:lstStyle>
            <a:lvl1pPr>
              <a:defRPr/>
            </a:lvl1pPr>
          </a:lstStyle>
          <a:p>
            <a:pPr lvl="0"/>
            <a:r>
              <a:rPr lang="de-DE" dirty="0"/>
              <a:t>Bitte Kontaktdaten eingeben</a:t>
            </a:r>
          </a:p>
        </p:txBody>
      </p:sp>
      <p:sp>
        <p:nvSpPr>
          <p:cNvPr id="4" name="Bildplatzhalter 3">
            <a:extLst>
              <a:ext uri="{FF2B5EF4-FFF2-40B4-BE49-F238E27FC236}">
                <a16:creationId xmlns:a16="http://schemas.microsoft.com/office/drawing/2014/main" id="{AB5654DB-4DC9-441F-BD76-E79DD9A611A9}"/>
              </a:ext>
            </a:extLst>
          </p:cNvPr>
          <p:cNvSpPr>
            <a:spLocks noGrp="1"/>
          </p:cNvSpPr>
          <p:nvPr>
            <p:ph type="pic" sz="quarter" idx="12"/>
          </p:nvPr>
        </p:nvSpPr>
        <p:spPr>
          <a:xfrm>
            <a:off x="288000" y="1844674"/>
            <a:ext cx="5076000" cy="4212000"/>
          </a:xfrm>
          <a:solidFill>
            <a:srgbClr val="CCD7E2"/>
          </a:solidFill>
        </p:spPr>
        <p:txBody>
          <a:bodyPr/>
          <a:lstStyle/>
          <a:p>
            <a:r>
              <a:rPr lang="de-DE"/>
              <a:t>Bild durch Klicken auf Symbol hinzufügen</a:t>
            </a:r>
          </a:p>
        </p:txBody>
      </p:sp>
    </p:spTree>
    <p:extLst>
      <p:ext uri="{BB962C8B-B14F-4D97-AF65-F5344CB8AC3E}">
        <p14:creationId xmlns:p14="http://schemas.microsoft.com/office/powerpoint/2010/main" val="95285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folie">
    <p:bg>
      <p:bgRef idx="1001">
        <a:schemeClr val="bg1"/>
      </p:bgRef>
    </p:bg>
    <p:spTree>
      <p:nvGrpSpPr>
        <p:cNvPr id="1" name=""/>
        <p:cNvGrpSpPr/>
        <p:nvPr/>
      </p:nvGrpSpPr>
      <p:grpSpPr>
        <a:xfrm>
          <a:off x="0" y="0"/>
          <a:ext cx="0" cy="0"/>
          <a:chOff x="0" y="0"/>
          <a:chExt cx="0" cy="0"/>
        </a:xfrm>
      </p:grpSpPr>
      <p:sp>
        <p:nvSpPr>
          <p:cNvPr id="17" name="Inhaltsplatzhalter 2"/>
          <p:cNvSpPr>
            <a:spLocks noGrp="1"/>
          </p:cNvSpPr>
          <p:nvPr>
            <p:ph sz="half" idx="1"/>
          </p:nvPr>
        </p:nvSpPr>
        <p:spPr>
          <a:xfrm>
            <a:off x="432000" y="1890000"/>
            <a:ext cx="8244456" cy="4256981"/>
          </a:xfrm>
        </p:spPr>
        <p:txBody>
          <a:bodyPr>
            <a:normAutofit/>
          </a:bodyPr>
          <a:lstStyle>
            <a:lvl1pPr marL="0" indent="0">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de-DE"/>
              <a:t>Mastertextformat bearbeiten</a:t>
            </a:r>
          </a:p>
        </p:txBody>
      </p:sp>
      <p:sp>
        <p:nvSpPr>
          <p:cNvPr id="7"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8" name="Fußzeilenplatzhalter 4"/>
          <p:cNvSpPr>
            <a:spLocks noGrp="1"/>
          </p:cNvSpPr>
          <p:nvPr>
            <p:ph type="ftr" sz="quarter" idx="3"/>
          </p:nvPr>
        </p:nvSpPr>
        <p:spPr>
          <a:xfrm>
            <a:off x="1625600" y="6562180"/>
            <a:ext cx="4602584" cy="215997"/>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a:t>
            </a:r>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solidFill>
                  <a:srgbClr val="FFFFFF"/>
                </a:solidFill>
              </a:rPr>
              <a:pPr/>
              <a:t>‹Nr.›</a:t>
            </a:fld>
            <a:endParaRPr lang="de-DE" dirty="0">
              <a:solidFill>
                <a:srgbClr val="FFFFFF"/>
              </a:solidFill>
            </a:endParaRPr>
          </a:p>
        </p:txBody>
      </p:sp>
      <p:sp>
        <p:nvSpPr>
          <p:cNvPr id="16" name="Titelplatzhalter 1"/>
          <p:cNvSpPr>
            <a:spLocks noGrp="1"/>
          </p:cNvSpPr>
          <p:nvPr>
            <p:ph type="title" hasCustomPrompt="1"/>
          </p:nvPr>
        </p:nvSpPr>
        <p:spPr>
          <a:xfrm>
            <a:off x="432000" y="381600"/>
            <a:ext cx="7096848" cy="945021"/>
          </a:xfrm>
          <a:prstGeom prst="rect">
            <a:avLst/>
          </a:prstGeom>
        </p:spPr>
        <p:txBody>
          <a:bodyPr vert="horz" lIns="0" tIns="0" rIns="0" bIns="0" rtlCol="0" anchor="t" anchorCtr="0">
            <a:normAutofit/>
          </a:bodyPr>
          <a:lstStyle/>
          <a:p>
            <a:r>
              <a:rPr lang="de-DE" dirty="0"/>
              <a:t>Überschrift einzeilig</a:t>
            </a:r>
            <a:br>
              <a:rPr lang="de-DE" dirty="0"/>
            </a:br>
            <a:r>
              <a:rPr lang="de-DE" dirty="0"/>
              <a:t>Überschrift zweite Zeile</a:t>
            </a:r>
          </a:p>
        </p:txBody>
      </p:sp>
      <p:sp>
        <p:nvSpPr>
          <p:cNvPr id="19" name="Inhaltsplatzhalter 2"/>
          <p:cNvSpPr>
            <a:spLocks noGrp="1"/>
          </p:cNvSpPr>
          <p:nvPr>
            <p:ph idx="17" hasCustomPrompt="1"/>
          </p:nvPr>
        </p:nvSpPr>
        <p:spPr>
          <a:xfrm>
            <a:off x="432000" y="6195600"/>
            <a:ext cx="8254800" cy="257736"/>
          </a:xfrm>
        </p:spPr>
        <p:txBody>
          <a:bodyPr>
            <a:noAutofit/>
          </a:bodyPr>
          <a:lstStyle>
            <a:lvl1pPr>
              <a:defRPr sz="1000" baseline="0"/>
            </a:lvl1pPr>
          </a:lstStyle>
          <a:p>
            <a:pPr lvl="0"/>
            <a:r>
              <a:rPr lang="de-DE" dirty="0"/>
              <a:t>Quellenangabe</a:t>
            </a:r>
          </a:p>
        </p:txBody>
      </p:sp>
      <p:sp>
        <p:nvSpPr>
          <p:cNvPr id="11" name="Inhaltsplatzhalter 2"/>
          <p:cNvSpPr>
            <a:spLocks noGrp="1"/>
          </p:cNvSpPr>
          <p:nvPr>
            <p:ph idx="16" hasCustomPrompt="1"/>
          </p:nvPr>
        </p:nvSpPr>
        <p:spPr>
          <a:xfrm>
            <a:off x="432000" y="1252800"/>
            <a:ext cx="8244456" cy="376000"/>
          </a:xfrm>
        </p:spPr>
        <p:txBody>
          <a:bodyPr>
            <a:noAutofit/>
          </a:bodyPr>
          <a:lstStyle>
            <a:lvl1pPr>
              <a:lnSpc>
                <a:spcPct val="100000"/>
              </a:lnSpc>
              <a:spcBef>
                <a:spcPts val="0"/>
              </a:spcBef>
              <a:defRPr sz="1200" baseline="0"/>
            </a:lvl1pPr>
          </a:lstStyle>
          <a:p>
            <a:pPr lvl="0"/>
            <a:r>
              <a:rPr lang="de-DE" dirty="0"/>
              <a:t>Untertitel Frage</a:t>
            </a:r>
          </a:p>
        </p:txBody>
      </p:sp>
    </p:spTree>
    <p:extLst>
      <p:ext uri="{BB962C8B-B14F-4D97-AF65-F5344CB8AC3E}">
        <p14:creationId xmlns:p14="http://schemas.microsoft.com/office/powerpoint/2010/main" val="20879982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32000" y="1890000"/>
            <a:ext cx="4038600" cy="4256981"/>
          </a:xfrm>
        </p:spPr>
        <p:txBody>
          <a:bodyPr>
            <a:normAutofit/>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890000"/>
            <a:ext cx="4038600" cy="4256981"/>
          </a:xfrm>
        </p:spPr>
        <p:txBody>
          <a:bodyPr>
            <a:normAutofit/>
          </a:bodyPr>
          <a:lstStyle>
            <a:lvl1pPr marL="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3"/>
          <p:cNvSpPr>
            <a:spLocks noGrp="1"/>
          </p:cNvSpPr>
          <p:nvPr>
            <p:ph type="dt" sz="half" idx="10"/>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9" name="Fußzeilenplatzhalter 4"/>
          <p:cNvSpPr>
            <a:spLocks noGrp="1"/>
          </p:cNvSpPr>
          <p:nvPr>
            <p:ph type="ftr" sz="quarter" idx="3"/>
          </p:nvPr>
        </p:nvSpPr>
        <p:spPr>
          <a:xfrm>
            <a:off x="1625600" y="6562180"/>
            <a:ext cx="2895600" cy="215997"/>
          </a:xfrm>
          <a:prstGeom prst="rect">
            <a:avLst/>
          </a:prstGeom>
        </p:spPr>
        <p:txBody>
          <a:bodyPr lIns="0" tIns="0" rIns="0" bIns="0"/>
          <a:lstStyle>
            <a:lvl1pPr algn="l">
              <a:defRPr sz="1200">
                <a:ln>
                  <a:noFill/>
                </a:ln>
                <a:solidFill>
                  <a:srgbClr val="FFFFFF"/>
                </a:solidFill>
              </a:defRPr>
            </a:lvl1pPr>
          </a:lstStyle>
          <a:p>
            <a:r>
              <a:rPr lang="de-DE" dirty="0"/>
              <a:t>Stiftung Lesen</a:t>
            </a:r>
          </a:p>
        </p:txBody>
      </p:sp>
      <p:sp>
        <p:nvSpPr>
          <p:cNvPr id="10"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solidFill>
                  <a:srgbClr val="FFFFFF"/>
                </a:solidFill>
              </a:rPr>
              <a:pPr/>
              <a:t>‹Nr.›</a:t>
            </a:fld>
            <a:endParaRPr lang="de-DE" dirty="0">
              <a:solidFill>
                <a:srgbClr val="FFFFFF"/>
              </a:solidFill>
            </a:endParaRPr>
          </a:p>
        </p:txBody>
      </p:sp>
      <p:sp>
        <p:nvSpPr>
          <p:cNvPr id="20" name="Titelplatzhalter 1"/>
          <p:cNvSpPr>
            <a:spLocks noGrp="1"/>
          </p:cNvSpPr>
          <p:nvPr>
            <p:ph type="title" hasCustomPrompt="1"/>
          </p:nvPr>
        </p:nvSpPr>
        <p:spPr>
          <a:xfrm>
            <a:off x="432000" y="381600"/>
            <a:ext cx="7096848" cy="945021"/>
          </a:xfrm>
          <a:prstGeom prst="rect">
            <a:avLst/>
          </a:prstGeom>
        </p:spPr>
        <p:txBody>
          <a:bodyPr vert="horz" lIns="0" tIns="0" rIns="0" bIns="0" rtlCol="0" anchor="t" anchorCtr="0">
            <a:normAutofit/>
          </a:bodyPr>
          <a:lstStyle/>
          <a:p>
            <a:r>
              <a:rPr lang="de-DE" dirty="0"/>
              <a:t>Überschrift einzeilig</a:t>
            </a:r>
            <a:br>
              <a:rPr lang="de-DE" dirty="0"/>
            </a:br>
            <a:r>
              <a:rPr lang="de-DE" dirty="0"/>
              <a:t>Überschrift zweite Zeile</a:t>
            </a:r>
          </a:p>
        </p:txBody>
      </p:sp>
      <p:sp>
        <p:nvSpPr>
          <p:cNvPr id="23" name="Inhaltsplatzhalter 2"/>
          <p:cNvSpPr>
            <a:spLocks noGrp="1"/>
          </p:cNvSpPr>
          <p:nvPr>
            <p:ph idx="17" hasCustomPrompt="1"/>
          </p:nvPr>
        </p:nvSpPr>
        <p:spPr>
          <a:xfrm>
            <a:off x="432000" y="6195600"/>
            <a:ext cx="8254800" cy="257736"/>
          </a:xfrm>
        </p:spPr>
        <p:txBody>
          <a:bodyPr>
            <a:noAutofit/>
          </a:bodyPr>
          <a:lstStyle>
            <a:lvl1pPr>
              <a:defRPr sz="1000" baseline="0"/>
            </a:lvl1pPr>
          </a:lstStyle>
          <a:p>
            <a:pPr lvl="0"/>
            <a:r>
              <a:rPr lang="de-DE" dirty="0"/>
              <a:t>Quellenangabe</a:t>
            </a:r>
          </a:p>
        </p:txBody>
      </p:sp>
      <p:sp>
        <p:nvSpPr>
          <p:cNvPr id="12" name="Inhaltsplatzhalter 2"/>
          <p:cNvSpPr>
            <a:spLocks noGrp="1"/>
          </p:cNvSpPr>
          <p:nvPr>
            <p:ph idx="16" hasCustomPrompt="1"/>
          </p:nvPr>
        </p:nvSpPr>
        <p:spPr>
          <a:xfrm>
            <a:off x="432000" y="1252800"/>
            <a:ext cx="8244456" cy="376000"/>
          </a:xfrm>
        </p:spPr>
        <p:txBody>
          <a:bodyPr>
            <a:noAutofit/>
          </a:bodyPr>
          <a:lstStyle>
            <a:lvl1pPr>
              <a:lnSpc>
                <a:spcPct val="100000"/>
              </a:lnSpc>
              <a:spcBef>
                <a:spcPts val="0"/>
              </a:spcBef>
              <a:defRPr lang="de-DE" sz="1200" kern="1200" baseline="0" dirty="0">
                <a:solidFill>
                  <a:schemeClr val="tx2"/>
                </a:solidFill>
                <a:latin typeface="+mn-lt"/>
                <a:ea typeface="+mn-ea"/>
                <a:cs typeface="+mn-cs"/>
              </a:defRPr>
            </a:lvl1pPr>
          </a:lstStyle>
          <a:p>
            <a:pPr lvl="0"/>
            <a:r>
              <a:rPr lang="de-DE" dirty="0"/>
              <a:t>Untertitel Frage</a:t>
            </a:r>
          </a:p>
        </p:txBody>
      </p:sp>
    </p:spTree>
    <p:extLst>
      <p:ext uri="{BB962C8B-B14F-4D97-AF65-F5344CB8AC3E}">
        <p14:creationId xmlns:p14="http://schemas.microsoft.com/office/powerpoint/2010/main" val="310562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elfolie">
    <p:bg>
      <p:bgRef idx="1001">
        <a:schemeClr val="bg1"/>
      </p:bgRef>
    </p:bg>
    <p:spTree>
      <p:nvGrpSpPr>
        <p:cNvPr id="1" name=""/>
        <p:cNvGrpSpPr/>
        <p:nvPr/>
      </p:nvGrpSpPr>
      <p:grpSpPr>
        <a:xfrm>
          <a:off x="0" y="0"/>
          <a:ext cx="0" cy="0"/>
          <a:chOff x="0" y="0"/>
          <a:chExt cx="0" cy="0"/>
        </a:xfrm>
      </p:grpSpPr>
      <p:sp>
        <p:nvSpPr>
          <p:cNvPr id="17" name="Inhaltsplatzhalter 2"/>
          <p:cNvSpPr>
            <a:spLocks noGrp="1"/>
          </p:cNvSpPr>
          <p:nvPr>
            <p:ph sz="half" idx="1"/>
          </p:nvPr>
        </p:nvSpPr>
        <p:spPr>
          <a:xfrm>
            <a:off x="395288" y="1268413"/>
            <a:ext cx="8353425" cy="4752875"/>
          </a:xfrm>
        </p:spPr>
        <p:txBody>
          <a:bodyPr>
            <a:normAutofit/>
          </a:bodyPr>
          <a:lstStyle>
            <a:lvl1pPr marL="0" indent="0">
              <a:lnSpc>
                <a:spcPct val="100000"/>
              </a:lnSpc>
              <a:spcBef>
                <a:spcPts val="800"/>
              </a:spcBef>
              <a:spcAft>
                <a:spcPts val="400"/>
              </a:spcAft>
              <a:buFontTx/>
              <a:buNone/>
              <a:defRPr sz="1300"/>
            </a:lvl1pPr>
            <a:lvl2pPr marL="0" indent="0">
              <a:buFontTx/>
              <a:buNone/>
              <a:defRPr sz="1800"/>
            </a:lvl2pPr>
            <a:lvl3pPr marL="0" indent="0">
              <a:buFontTx/>
              <a:buNone/>
              <a:defRPr sz="18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de-DE" dirty="0"/>
              <a:t>Mastertextformat bearbeiten</a:t>
            </a:r>
          </a:p>
        </p:txBody>
      </p:sp>
      <p:sp>
        <p:nvSpPr>
          <p:cNvPr id="7"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8" name="Fußzeilenplatzhalter 4"/>
          <p:cNvSpPr>
            <a:spLocks noGrp="1"/>
          </p:cNvSpPr>
          <p:nvPr>
            <p:ph type="ftr" sz="quarter" idx="3"/>
          </p:nvPr>
        </p:nvSpPr>
        <p:spPr>
          <a:xfrm>
            <a:off x="1625600" y="6562180"/>
            <a:ext cx="2895600" cy="215997"/>
          </a:xfrm>
          <a:prstGeom prst="rect">
            <a:avLst/>
          </a:prstGeom>
        </p:spPr>
        <p:txBody>
          <a:bodyPr lIns="0" tIns="0" rIns="0" bIns="0"/>
          <a:lstStyle>
            <a:lvl1pPr algn="l">
              <a:defRPr sz="1200">
                <a:ln>
                  <a:noFill/>
                </a:ln>
                <a:solidFill>
                  <a:srgbClr val="FFFFFF"/>
                </a:solidFill>
              </a:defRPr>
            </a:lvl1pPr>
          </a:lstStyle>
          <a:p>
            <a:r>
              <a:rPr lang="de-DE" dirty="0"/>
              <a:t>Stiftung Lesen</a:t>
            </a:r>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solidFill>
                  <a:srgbClr val="FFFFFF"/>
                </a:solidFill>
              </a:rPr>
              <a:pPr/>
              <a:t>‹Nr.›</a:t>
            </a:fld>
            <a:endParaRPr lang="de-DE" dirty="0">
              <a:solidFill>
                <a:srgbClr val="FFFFFF"/>
              </a:solidFill>
            </a:endParaRPr>
          </a:p>
        </p:txBody>
      </p:sp>
      <p:sp>
        <p:nvSpPr>
          <p:cNvPr id="16" name="Titelplatzhalter 1"/>
          <p:cNvSpPr>
            <a:spLocks noGrp="1"/>
          </p:cNvSpPr>
          <p:nvPr>
            <p:ph type="title" hasCustomPrompt="1"/>
          </p:nvPr>
        </p:nvSpPr>
        <p:spPr>
          <a:xfrm>
            <a:off x="395288" y="323392"/>
            <a:ext cx="7489080" cy="873583"/>
          </a:xfrm>
          <a:prstGeom prst="rect">
            <a:avLst/>
          </a:prstGeom>
        </p:spPr>
        <p:txBody>
          <a:bodyPr vert="horz" lIns="0" tIns="0" rIns="0" bIns="0" rtlCol="0" anchor="t" anchorCtr="0">
            <a:normAutofit/>
          </a:bodyPr>
          <a:lstStyle/>
          <a:p>
            <a:r>
              <a:rPr lang="de-DE" dirty="0"/>
              <a:t>Überschrift einzeilig</a:t>
            </a:r>
            <a:br>
              <a:rPr lang="de-DE" dirty="0"/>
            </a:br>
            <a:r>
              <a:rPr lang="de-DE" dirty="0"/>
              <a:t>Überschrift zweite Zeile</a:t>
            </a:r>
          </a:p>
        </p:txBody>
      </p:sp>
    </p:spTree>
    <p:extLst>
      <p:ext uri="{BB962C8B-B14F-4D97-AF65-F5344CB8AC3E}">
        <p14:creationId xmlns:p14="http://schemas.microsoft.com/office/powerpoint/2010/main" val="56822478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rschung">
    <p:spTree>
      <p:nvGrpSpPr>
        <p:cNvPr id="1" name=""/>
        <p:cNvGrpSpPr/>
        <p:nvPr/>
      </p:nvGrpSpPr>
      <p:grpSpPr>
        <a:xfrm>
          <a:off x="0" y="0"/>
          <a:ext cx="0" cy="0"/>
          <a:chOff x="0" y="0"/>
          <a:chExt cx="0" cy="0"/>
        </a:xfrm>
      </p:grpSpPr>
      <p:sp>
        <p:nvSpPr>
          <p:cNvPr id="2" name="Titel 1"/>
          <p:cNvSpPr>
            <a:spLocks noGrp="1"/>
          </p:cNvSpPr>
          <p:nvPr>
            <p:ph type="title"/>
          </p:nvPr>
        </p:nvSpPr>
        <p:spPr>
          <a:xfrm>
            <a:off x="431325" y="383147"/>
            <a:ext cx="7447441" cy="679543"/>
          </a:xfrm>
        </p:spPr>
        <p:txBody>
          <a:bodyPr anchor="t" anchorCtr="0">
            <a:noAutofit/>
          </a:bodyPr>
          <a:lstStyle/>
          <a:p>
            <a:r>
              <a:rPr lang="de-DE" dirty="0"/>
              <a:t>Titelmasterformat durch Klicken bearbeiten</a:t>
            </a:r>
          </a:p>
        </p:txBody>
      </p:sp>
      <p:sp>
        <p:nvSpPr>
          <p:cNvPr id="3" name="Datumsplatzhalter 2"/>
          <p:cNvSpPr>
            <a:spLocks noGrp="1"/>
          </p:cNvSpPr>
          <p:nvPr>
            <p:ph type="dt" sz="half" idx="10"/>
          </p:nvPr>
        </p:nvSpPr>
        <p:spPr/>
        <p:txBody>
          <a:bodyPr/>
          <a:lstStyle/>
          <a:p>
            <a:fld id="{30F9D090-5BF3-43ED-81C2-B974F172F194}" type="datetime1">
              <a:rPr lang="de-DE" smtClean="0"/>
              <a:pPr/>
              <a:t>19.01.2018</a:t>
            </a:fld>
            <a:endParaRPr lang="de-DE" dirty="0"/>
          </a:p>
        </p:txBody>
      </p:sp>
      <p:sp>
        <p:nvSpPr>
          <p:cNvPr id="4" name="Fußzeilenplatzhalter 3"/>
          <p:cNvSpPr>
            <a:spLocks noGrp="1"/>
          </p:cNvSpPr>
          <p:nvPr>
            <p:ph type="ftr" sz="quarter" idx="11"/>
          </p:nvPr>
        </p:nvSpPr>
        <p:spPr/>
        <p:txBody>
          <a:bodyPr/>
          <a:lstStyle/>
          <a:p>
            <a:r>
              <a:rPr lang="de-DE" dirty="0"/>
              <a:t>Stiftung Lesen</a:t>
            </a:r>
          </a:p>
        </p:txBody>
      </p:sp>
      <p:sp>
        <p:nvSpPr>
          <p:cNvPr id="8" name="Textplatzhalter 7"/>
          <p:cNvSpPr>
            <a:spLocks noGrp="1"/>
          </p:cNvSpPr>
          <p:nvPr>
            <p:ph type="body" sz="quarter" idx="13"/>
          </p:nvPr>
        </p:nvSpPr>
        <p:spPr>
          <a:xfrm>
            <a:off x="431803" y="1250954"/>
            <a:ext cx="7446963" cy="400051"/>
          </a:xfrm>
        </p:spPr>
        <p:txBody>
          <a:bodyPr/>
          <a:lstStyle>
            <a:lvl1pPr>
              <a:defRPr sz="1900">
                <a:solidFill>
                  <a:schemeClr val="accent1"/>
                </a:solidFill>
              </a:defRPr>
            </a:lvl1pPr>
            <a:lvl2pPr marL="536433" indent="0">
              <a:buNone/>
              <a:defRPr/>
            </a:lvl2pPr>
            <a:lvl3pPr marL="1072866" indent="0">
              <a:buNone/>
              <a:defRPr/>
            </a:lvl3pPr>
            <a:lvl4pPr marL="1609298" indent="0">
              <a:buNone/>
              <a:defRPr/>
            </a:lvl4pPr>
            <a:lvl5pPr marL="2145731" indent="0">
              <a:buNone/>
              <a:defRPr/>
            </a:lvl5pPr>
          </a:lstStyle>
          <a:p>
            <a:pPr lvl="0"/>
            <a:r>
              <a:rPr lang="de-DE" dirty="0"/>
              <a:t>Textmasterformat bearbeiten</a:t>
            </a:r>
          </a:p>
        </p:txBody>
      </p:sp>
    </p:spTree>
    <p:extLst>
      <p:ext uri="{BB962C8B-B14F-4D97-AF65-F5344CB8AC3E}">
        <p14:creationId xmlns:p14="http://schemas.microsoft.com/office/powerpoint/2010/main" val="149668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hne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B718-FB38-4E4B-86BB-4C8DE9738E47}"/>
              </a:ext>
            </a:extLst>
          </p:cNvPr>
          <p:cNvSpPr>
            <a:spLocks noGrp="1"/>
          </p:cNvSpPr>
          <p:nvPr>
            <p:ph type="ctrTitle"/>
          </p:nvPr>
        </p:nvSpPr>
        <p:spPr>
          <a:xfrm>
            <a:off x="287337" y="2700000"/>
            <a:ext cx="8569325" cy="1242000"/>
          </a:xfrm>
        </p:spPr>
        <p:txBody>
          <a:bodyPr anchor="t"/>
          <a:lstStyle>
            <a:lvl1pPr algn="l">
              <a:defRPr sz="2000"/>
            </a:lvl1pPr>
          </a:lstStyle>
          <a:p>
            <a:r>
              <a:rPr lang="de-DE"/>
              <a:t>Titelmasterformat durch Klicken bearbeiten</a:t>
            </a:r>
            <a:endParaRPr lang="de-DE" dirty="0"/>
          </a:p>
        </p:txBody>
      </p:sp>
      <p:pic>
        <p:nvPicPr>
          <p:cNvPr id="11" name="Grafik 10">
            <a:extLst>
              <a:ext uri="{FF2B5EF4-FFF2-40B4-BE49-F238E27FC236}">
                <a16:creationId xmlns:a16="http://schemas.microsoft.com/office/drawing/2014/main" id="{3EC1D681-C877-462F-A360-CB6D453FD2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0080" y="668520"/>
            <a:ext cx="1663200" cy="181448"/>
          </a:xfrm>
          <a:prstGeom prst="rect">
            <a:avLst/>
          </a:prstGeom>
        </p:spPr>
      </p:pic>
      <p:sp>
        <p:nvSpPr>
          <p:cNvPr id="4" name="Textfeld 3">
            <a:extLst>
              <a:ext uri="{FF2B5EF4-FFF2-40B4-BE49-F238E27FC236}">
                <a16:creationId xmlns:a16="http://schemas.microsoft.com/office/drawing/2014/main" id="{22F00353-7FF5-4ABA-8DB4-C4FED7417C68}"/>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3292929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
        <p:nvSpPr>
          <p:cNvPr id="17" name="Inhaltsplatzhalter 2"/>
          <p:cNvSpPr>
            <a:spLocks noGrp="1"/>
          </p:cNvSpPr>
          <p:nvPr>
            <p:ph sz="half" idx="1"/>
          </p:nvPr>
        </p:nvSpPr>
        <p:spPr>
          <a:xfrm>
            <a:off x="432000" y="1890000"/>
            <a:ext cx="8244456" cy="4256981"/>
          </a:xfrm>
        </p:spPr>
        <p:txBody>
          <a:bodyPr>
            <a:normAutofit/>
          </a:bodyPr>
          <a:lstStyle>
            <a:lvl1pPr marL="0" indent="0">
              <a:buFontTx/>
              <a:buNone/>
              <a:defRPr sz="1600">
                <a:solidFill>
                  <a:srgbClr val="00187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de-DE" dirty="0"/>
              <a:t>Mastertextformat bearbeiten</a:t>
            </a:r>
          </a:p>
        </p:txBody>
      </p:sp>
      <p:sp>
        <p:nvSpPr>
          <p:cNvPr id="16" name="Titelplatzhalter 1"/>
          <p:cNvSpPr>
            <a:spLocks noGrp="1"/>
          </p:cNvSpPr>
          <p:nvPr>
            <p:ph type="title"/>
          </p:nvPr>
        </p:nvSpPr>
        <p:spPr>
          <a:xfrm>
            <a:off x="432000" y="381600"/>
            <a:ext cx="7096848" cy="945021"/>
          </a:xfrm>
          <a:prstGeom prst="rect">
            <a:avLst/>
          </a:prstGeom>
        </p:spPr>
        <p:txBody>
          <a:bodyPr rtlCol="0">
            <a:normAutofit/>
          </a:bodyPr>
          <a:lstStyle>
            <a:lvl1pPr>
              <a:defRPr>
                <a:solidFill>
                  <a:srgbClr val="001871"/>
                </a:solidFill>
              </a:defRPr>
            </a:lvl1pPr>
          </a:lstStyle>
          <a:p>
            <a:r>
              <a:rPr lang="de-DE" dirty="0"/>
              <a:t>Titelmasterformat durch Klicken bearbeiten</a:t>
            </a:r>
          </a:p>
        </p:txBody>
      </p:sp>
      <p:sp>
        <p:nvSpPr>
          <p:cNvPr id="11" name="Inhaltsplatzhalter 2"/>
          <p:cNvSpPr>
            <a:spLocks noGrp="1"/>
          </p:cNvSpPr>
          <p:nvPr>
            <p:ph idx="16"/>
          </p:nvPr>
        </p:nvSpPr>
        <p:spPr>
          <a:xfrm>
            <a:off x="432000" y="1252800"/>
            <a:ext cx="8244456" cy="376000"/>
          </a:xfrm>
        </p:spPr>
        <p:txBody>
          <a:bodyPr>
            <a:noAutofit/>
          </a:bodyPr>
          <a:lstStyle>
            <a:lvl1pPr>
              <a:lnSpc>
                <a:spcPct val="100000"/>
              </a:lnSpc>
              <a:spcBef>
                <a:spcPts val="0"/>
              </a:spcBef>
              <a:defRPr sz="1200" baseline="0">
                <a:solidFill>
                  <a:srgbClr val="001871"/>
                </a:solidFill>
              </a:defRPr>
            </a:lvl1pPr>
          </a:lstStyle>
          <a:p>
            <a:pPr lvl="0"/>
            <a:r>
              <a:rPr lang="de-DE" dirty="0"/>
              <a:t>Textmasterformat bearbeiten</a:t>
            </a:r>
          </a:p>
        </p:txBody>
      </p:sp>
      <p:sp>
        <p:nvSpPr>
          <p:cNvPr id="6" name="Datumsplatzhalter 3"/>
          <p:cNvSpPr>
            <a:spLocks noGrp="1"/>
          </p:cNvSpPr>
          <p:nvPr>
            <p:ph type="dt" sz="half" idx="17"/>
          </p:nvPr>
        </p:nvSpPr>
        <p:spPr/>
        <p:txBody>
          <a:bodyPr/>
          <a:lstStyle>
            <a:lvl1pPr defTabSz="914400">
              <a:defRPr sz="1200">
                <a:ln>
                  <a:noFill/>
                </a:ln>
                <a:solidFill>
                  <a:srgbClr val="FFFFFF"/>
                </a:solidFill>
              </a:defRPr>
            </a:lvl1pPr>
          </a:lstStyle>
          <a:p>
            <a:pPr>
              <a:defRPr/>
            </a:pPr>
            <a:fld id="{AFFB091B-CAF0-4B56-9A99-1888A786C6C2}" type="datetime1">
              <a:rPr lang="de-DE"/>
              <a:pPr>
                <a:defRPr/>
              </a:pPr>
              <a:t>19.01.2018</a:t>
            </a:fld>
            <a:endParaRPr lang="de-DE" dirty="0"/>
          </a:p>
        </p:txBody>
      </p:sp>
      <p:sp>
        <p:nvSpPr>
          <p:cNvPr id="7" name="Fußzeilenplatzhalter 4"/>
          <p:cNvSpPr>
            <a:spLocks noGrp="1"/>
          </p:cNvSpPr>
          <p:nvPr>
            <p:ph type="ftr" sz="quarter" idx="18"/>
          </p:nvPr>
        </p:nvSpPr>
        <p:spPr/>
        <p:txBody>
          <a:bodyPr/>
          <a:lstStyle>
            <a:lvl1pPr algn="l">
              <a:defRPr sz="1200">
                <a:ln>
                  <a:noFill/>
                </a:ln>
                <a:solidFill>
                  <a:srgbClr val="FFFFFF"/>
                </a:solidFill>
              </a:defRPr>
            </a:lvl1pPr>
          </a:lstStyle>
          <a:p>
            <a:pPr>
              <a:defRPr/>
            </a:pPr>
            <a:r>
              <a:rPr lang="de-DE"/>
              <a:t>Stiftung Lesen</a:t>
            </a:r>
          </a:p>
        </p:txBody>
      </p:sp>
    </p:spTree>
    <p:extLst>
      <p:ext uri="{BB962C8B-B14F-4D97-AF65-F5344CB8AC3E}">
        <p14:creationId xmlns:p14="http://schemas.microsoft.com/office/powerpoint/2010/main" val="284654148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orschung">
    <p:spTree>
      <p:nvGrpSpPr>
        <p:cNvPr id="1" name=""/>
        <p:cNvGrpSpPr/>
        <p:nvPr/>
      </p:nvGrpSpPr>
      <p:grpSpPr>
        <a:xfrm>
          <a:off x="0" y="0"/>
          <a:ext cx="0" cy="0"/>
          <a:chOff x="0" y="0"/>
          <a:chExt cx="0" cy="0"/>
        </a:xfrm>
      </p:grpSpPr>
      <p:sp>
        <p:nvSpPr>
          <p:cNvPr id="2" name="Titel 1"/>
          <p:cNvSpPr>
            <a:spLocks noGrp="1"/>
          </p:cNvSpPr>
          <p:nvPr>
            <p:ph type="title"/>
          </p:nvPr>
        </p:nvSpPr>
        <p:spPr>
          <a:xfrm>
            <a:off x="431323" y="383147"/>
            <a:ext cx="7447441" cy="679543"/>
          </a:xfrm>
        </p:spPr>
        <p:txBody>
          <a:bodyPr>
            <a:noAutofit/>
          </a:bodyPr>
          <a:lstStyle/>
          <a:p>
            <a:r>
              <a:rPr lang="de-DE" dirty="0"/>
              <a:t>Titelmasterformat durch Klicken bearbeiten</a:t>
            </a:r>
          </a:p>
        </p:txBody>
      </p:sp>
      <p:sp>
        <p:nvSpPr>
          <p:cNvPr id="8" name="Textplatzhalter 7"/>
          <p:cNvSpPr>
            <a:spLocks noGrp="1"/>
          </p:cNvSpPr>
          <p:nvPr>
            <p:ph type="body" sz="quarter" idx="13"/>
          </p:nvPr>
        </p:nvSpPr>
        <p:spPr>
          <a:xfrm>
            <a:off x="431801" y="1250950"/>
            <a:ext cx="7446963" cy="400051"/>
          </a:xfrm>
        </p:spPr>
        <p:txBody>
          <a:bodyPr/>
          <a:lstStyle>
            <a:lvl1pPr>
              <a:defRPr sz="1900">
                <a:solidFill>
                  <a:schemeClr val="accent1"/>
                </a:solidFill>
              </a:defRPr>
            </a:lvl1pPr>
            <a:lvl2pPr marL="536433" indent="0">
              <a:buNone/>
              <a:defRPr/>
            </a:lvl2pPr>
            <a:lvl3pPr marL="1072866" indent="0">
              <a:buNone/>
              <a:defRPr/>
            </a:lvl3pPr>
            <a:lvl4pPr marL="1609298" indent="0">
              <a:buNone/>
              <a:defRPr/>
            </a:lvl4pPr>
            <a:lvl5pPr marL="2145731" indent="0">
              <a:buNone/>
              <a:defRPr/>
            </a:lvl5pPr>
          </a:lstStyle>
          <a:p>
            <a:pPr lvl="0"/>
            <a:r>
              <a:rPr lang="de-DE" dirty="0"/>
              <a:t>Textmasterformat bearbeiten</a:t>
            </a:r>
          </a:p>
        </p:txBody>
      </p:sp>
      <p:sp>
        <p:nvSpPr>
          <p:cNvPr id="10" name="Textplatzhalter 9"/>
          <p:cNvSpPr>
            <a:spLocks noGrp="1"/>
          </p:cNvSpPr>
          <p:nvPr>
            <p:ph type="body" sz="quarter" idx="14"/>
          </p:nvPr>
        </p:nvSpPr>
        <p:spPr>
          <a:xfrm>
            <a:off x="431800" y="6194427"/>
            <a:ext cx="7446962" cy="188913"/>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3"/>
          <p:cNvSpPr>
            <a:spLocks noGrp="1"/>
          </p:cNvSpPr>
          <p:nvPr>
            <p:ph type="dt" sz="half" idx="15"/>
          </p:nvPr>
        </p:nvSpPr>
        <p:spPr>
          <a:ln/>
        </p:spPr>
        <p:txBody>
          <a:bodyPr/>
          <a:lstStyle>
            <a:lvl1pPr>
              <a:defRPr/>
            </a:lvl1pPr>
          </a:lstStyle>
          <a:p>
            <a:pPr>
              <a:defRPr/>
            </a:pPr>
            <a:fld id="{C9DA4C1C-322A-48C5-B366-8582A7C452E5}" type="datetime1">
              <a:rPr lang="de-DE"/>
              <a:pPr>
                <a:defRPr/>
              </a:pPr>
              <a:t>19.01.2018</a:t>
            </a:fld>
            <a:endParaRPr lang="de-DE" dirty="0"/>
          </a:p>
        </p:txBody>
      </p:sp>
      <p:sp>
        <p:nvSpPr>
          <p:cNvPr id="6" name="Fußzeilenplatzhalter 4"/>
          <p:cNvSpPr>
            <a:spLocks noGrp="1"/>
          </p:cNvSpPr>
          <p:nvPr>
            <p:ph type="ftr" sz="quarter" idx="16"/>
          </p:nvPr>
        </p:nvSpPr>
        <p:spPr>
          <a:xfrm>
            <a:off x="1625112" y="6558301"/>
            <a:ext cx="4928088" cy="295275"/>
          </a:xfrm>
        </p:spPr>
        <p:txBody>
          <a:bodyPr/>
          <a:lstStyle>
            <a:lvl1pPr>
              <a:defRPr/>
            </a:lvl1pPr>
          </a:lstStyle>
          <a:p>
            <a:pPr>
              <a:defRPr/>
            </a:pPr>
            <a:r>
              <a:rPr lang="de-DE"/>
              <a:t>Stiftung Lesen</a:t>
            </a:r>
          </a:p>
        </p:txBody>
      </p:sp>
      <p:sp>
        <p:nvSpPr>
          <p:cNvPr id="7" name="Foliennummernplatzhalter 5"/>
          <p:cNvSpPr>
            <a:spLocks noGrp="1"/>
          </p:cNvSpPr>
          <p:nvPr>
            <p:ph type="sldNum" sz="quarter" idx="17"/>
          </p:nvPr>
        </p:nvSpPr>
        <p:spPr/>
        <p:txBody>
          <a:bodyPr/>
          <a:lstStyle>
            <a:lvl1pPr>
              <a:defRPr/>
            </a:lvl1pPr>
          </a:lstStyle>
          <a:p>
            <a:pPr>
              <a:defRPr/>
            </a:pPr>
            <a:fld id="{A8ABC214-66B1-4CE0-817C-8592F494058B}" type="slidenum">
              <a:rPr lang="de-DE"/>
              <a:pPr>
                <a:defRPr/>
              </a:pPr>
              <a:t>‹Nr.›</a:t>
            </a:fld>
            <a:endParaRPr lang="de-DE" dirty="0"/>
          </a:p>
        </p:txBody>
      </p:sp>
    </p:spTree>
    <p:extLst>
      <p:ext uri="{BB962C8B-B14F-4D97-AF65-F5344CB8AC3E}">
        <p14:creationId xmlns:p14="http://schemas.microsoft.com/office/powerpoint/2010/main" val="417552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754063"/>
            <a:ext cx="7096848" cy="945021"/>
          </a:xfrm>
        </p:spPr>
        <p:txBody>
          <a:bodyPr/>
          <a:lstStyle/>
          <a:p>
            <a:r>
              <a:rPr lang="de-DE"/>
              <a:t>Mastertitelformat bearbeiten</a:t>
            </a:r>
          </a:p>
        </p:txBody>
      </p:sp>
      <p:sp>
        <p:nvSpPr>
          <p:cNvPr id="6" name="Inhaltsplatzhalter 2"/>
          <p:cNvSpPr>
            <a:spLocks noGrp="1"/>
          </p:cNvSpPr>
          <p:nvPr>
            <p:ph sz="half" idx="1"/>
          </p:nvPr>
        </p:nvSpPr>
        <p:spPr>
          <a:xfrm>
            <a:off x="457200" y="2814322"/>
            <a:ext cx="4038600" cy="3250259"/>
          </a:xfrm>
        </p:spPr>
        <p:txBody>
          <a:bodyPr>
            <a:normAutofit/>
          </a:bodyPr>
          <a:lstStyle>
            <a:lvl1pPr marL="211194" indent="-211194">
              <a:buClr>
                <a:schemeClr val="tx2"/>
              </a:buClr>
              <a:buFont typeface="Lucida Grande"/>
              <a:buChar char="•"/>
              <a:defRPr sz="1900"/>
            </a:lvl1pPr>
            <a:lvl2pPr marL="211194" indent="-211194">
              <a:buClr>
                <a:schemeClr val="tx2"/>
              </a:buClr>
              <a:buFont typeface="Lucida Grande"/>
              <a:buChar char="•"/>
              <a:defRPr sz="1900"/>
            </a:lvl2pPr>
            <a:lvl3pPr marL="211194" indent="-211194">
              <a:buClr>
                <a:schemeClr val="tx2"/>
              </a:buClr>
              <a:buFont typeface="Lucida Grande"/>
              <a:buChar char="•"/>
              <a:defRPr sz="1900"/>
            </a:lvl3pPr>
            <a:lvl4pPr marL="211194" indent="-211194">
              <a:buClr>
                <a:schemeClr val="tx2"/>
              </a:buClr>
              <a:buFont typeface="Lucida Grande"/>
              <a:buChar char="•"/>
              <a:defRPr sz="1900"/>
            </a:lvl4pPr>
            <a:lvl5pPr marL="211194" indent="-211194">
              <a:buClr>
                <a:schemeClr val="tx2"/>
              </a:buClr>
              <a:buFont typeface="Lucida Grande"/>
              <a:buChar char="•"/>
              <a:defRPr sz="1900"/>
            </a:lvl5pPr>
            <a:lvl6pPr>
              <a:defRPr sz="2100"/>
            </a:lvl6pPr>
            <a:lvl7pPr>
              <a:defRPr sz="2100"/>
            </a:lvl7pPr>
            <a:lvl8pPr>
              <a:defRPr sz="2100"/>
            </a:lvl8pPr>
            <a:lvl9pPr>
              <a:defRPr sz="21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3"/>
          <p:cNvSpPr>
            <a:spLocks noGrp="1"/>
          </p:cNvSpPr>
          <p:nvPr>
            <p:ph sz="half" idx="2"/>
          </p:nvPr>
        </p:nvSpPr>
        <p:spPr>
          <a:xfrm>
            <a:off x="4648200" y="2814322"/>
            <a:ext cx="4038600" cy="3250259"/>
          </a:xfrm>
        </p:spPr>
        <p:txBody>
          <a:bodyPr>
            <a:normAutofit/>
          </a:bodyPr>
          <a:lstStyle>
            <a:lvl1pPr marL="211194" indent="-211194">
              <a:buClr>
                <a:schemeClr val="accent1"/>
              </a:buClr>
              <a:buFont typeface="Lucida Grande"/>
              <a:buChar char="•"/>
              <a:defRPr sz="1900"/>
            </a:lvl1pPr>
            <a:lvl2pPr marL="211194" indent="-211194">
              <a:buClr>
                <a:schemeClr val="accent1"/>
              </a:buClr>
              <a:buFont typeface="Lucida Grande"/>
              <a:buChar char="•"/>
              <a:defRPr sz="1900"/>
            </a:lvl2pPr>
            <a:lvl3pPr marL="211194" indent="-211194">
              <a:buClr>
                <a:schemeClr val="accent1"/>
              </a:buClr>
              <a:buFont typeface="Lucida Grande"/>
              <a:buChar char="•"/>
              <a:defRPr sz="1900"/>
            </a:lvl3pPr>
            <a:lvl4pPr marL="211194" indent="-211194">
              <a:buClr>
                <a:schemeClr val="accent1"/>
              </a:buClr>
              <a:buFont typeface="Lucida Grande"/>
              <a:buChar char="•"/>
              <a:defRPr sz="1900"/>
            </a:lvl4pPr>
            <a:lvl5pPr marL="211194" indent="-211194">
              <a:buClr>
                <a:schemeClr val="accent1"/>
              </a:buClr>
              <a:buFont typeface="Lucida Grande"/>
              <a:buChar char="•"/>
              <a:defRPr sz="1900"/>
            </a:lvl5pPr>
            <a:lvl6pPr>
              <a:defRPr sz="2100"/>
            </a:lvl6pPr>
            <a:lvl7pPr>
              <a:defRPr sz="2100"/>
            </a:lvl7pPr>
            <a:lvl8pPr>
              <a:defRPr sz="2100"/>
            </a:lvl8pPr>
            <a:lvl9pPr>
              <a:defRPr sz="21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2"/>
          <p:cNvSpPr>
            <a:spLocks noGrp="1"/>
          </p:cNvSpPr>
          <p:nvPr>
            <p:ph idx="13"/>
          </p:nvPr>
        </p:nvSpPr>
        <p:spPr>
          <a:xfrm>
            <a:off x="457200" y="1890000"/>
            <a:ext cx="6096000" cy="763131"/>
          </a:xfrm>
        </p:spPr>
        <p:txBody>
          <a:bodyPr/>
          <a:lstStyle/>
          <a:p>
            <a:pPr lvl="0"/>
            <a:r>
              <a:rPr lang="de-DE"/>
              <a:t>Mastertextformat bearbeite</a:t>
            </a:r>
          </a:p>
        </p:txBody>
      </p:sp>
      <p:sp>
        <p:nvSpPr>
          <p:cNvPr id="9" name="Datumsplatzhalter 2"/>
          <p:cNvSpPr>
            <a:spLocks noGrp="1"/>
          </p:cNvSpPr>
          <p:nvPr>
            <p:ph type="dt" sz="half" idx="14"/>
          </p:nvPr>
        </p:nvSpPr>
        <p:spPr/>
        <p:txBody>
          <a:bodyPr/>
          <a:lstStyle>
            <a:lvl1pPr>
              <a:defRPr/>
            </a:lvl1pPr>
          </a:lstStyle>
          <a:p>
            <a:pPr>
              <a:defRPr/>
            </a:pPr>
            <a:fld id="{7BC157EB-484B-45A0-9325-3033CE88DC44}" type="datetime1">
              <a:rPr lang="de-DE"/>
              <a:pPr>
                <a:defRPr/>
              </a:pPr>
              <a:t>19.01.2018</a:t>
            </a:fld>
            <a:endParaRPr lang="de-DE"/>
          </a:p>
        </p:txBody>
      </p:sp>
      <p:sp>
        <p:nvSpPr>
          <p:cNvPr id="10" name="Fußzeilenplatzhalter 3"/>
          <p:cNvSpPr>
            <a:spLocks noGrp="1"/>
          </p:cNvSpPr>
          <p:nvPr>
            <p:ph type="ftr" sz="quarter" idx="15"/>
          </p:nvPr>
        </p:nvSpPr>
        <p:spPr/>
        <p:txBody>
          <a:bodyPr/>
          <a:lstStyle>
            <a:lvl1pPr>
              <a:defRPr/>
            </a:lvl1pPr>
          </a:lstStyle>
          <a:p>
            <a:pPr>
              <a:defRPr/>
            </a:pPr>
            <a:r>
              <a:rPr lang="de-DE"/>
              <a:t>Stiftung Lesen</a:t>
            </a:r>
          </a:p>
        </p:txBody>
      </p:sp>
      <p:sp>
        <p:nvSpPr>
          <p:cNvPr id="11" name="Foliennummernplatzhalter 4"/>
          <p:cNvSpPr>
            <a:spLocks noGrp="1"/>
          </p:cNvSpPr>
          <p:nvPr>
            <p:ph type="sldNum" sz="quarter" idx="16"/>
          </p:nvPr>
        </p:nvSpPr>
        <p:spPr/>
        <p:txBody>
          <a:bodyPr/>
          <a:lstStyle>
            <a:lvl1pPr>
              <a:defRPr/>
            </a:lvl1pPr>
          </a:lstStyle>
          <a:p>
            <a:pPr>
              <a:defRPr/>
            </a:pPr>
            <a:fld id="{2FEEFBA5-ED46-4C20-8E23-3C46B296EB61}" type="slidenum">
              <a:rPr lang="de-DE"/>
              <a:pPr>
                <a:defRPr/>
              </a:pPr>
              <a:t>‹Nr.›</a:t>
            </a:fld>
            <a:endParaRPr lang="de-DE"/>
          </a:p>
        </p:txBody>
      </p:sp>
    </p:spTree>
    <p:extLst>
      <p:ext uri="{BB962C8B-B14F-4D97-AF65-F5344CB8AC3E}">
        <p14:creationId xmlns:p14="http://schemas.microsoft.com/office/powerpoint/2010/main" val="15874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69875" y="101600"/>
            <a:ext cx="8626475" cy="385763"/>
          </a:xfrm>
        </p:spPr>
        <p:txBody>
          <a:bodyPr/>
          <a:lstStyle/>
          <a:p>
            <a:r>
              <a:rPr lang="de-DE"/>
              <a:t>Titelmasterformat durch Klicken bearbeiten</a:t>
            </a:r>
          </a:p>
        </p:txBody>
      </p:sp>
      <p:sp>
        <p:nvSpPr>
          <p:cNvPr id="8"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solidFill>
                  <a:srgbClr val="FFFFFF"/>
                </a:solidFill>
              </a:rPr>
              <a:pPr/>
              <a:t>‹Nr.›</a:t>
            </a:fld>
            <a:endParaRPr lang="de-DE" dirty="0">
              <a:solidFill>
                <a:srgbClr val="FFFFFF"/>
              </a:solidFill>
            </a:endParaRPr>
          </a:p>
        </p:txBody>
      </p:sp>
      <p:sp>
        <p:nvSpPr>
          <p:cNvPr id="9" name="Rechteck 8"/>
          <p:cNvSpPr/>
          <p:nvPr userDrawn="1"/>
        </p:nvSpPr>
        <p:spPr>
          <a:xfrm>
            <a:off x="1547664" y="6525344"/>
            <a:ext cx="6750496" cy="276999"/>
          </a:xfrm>
          <a:prstGeom prst="rect">
            <a:avLst/>
          </a:prstGeom>
        </p:spPr>
        <p:txBody>
          <a:bodyPr wrap="square">
            <a:spAutoFit/>
          </a:bodyPr>
          <a:lstStyle/>
          <a:p>
            <a:r>
              <a:rPr lang="en-GB" sz="1200" b="0" dirty="0">
                <a:solidFill>
                  <a:schemeClr val="bg1"/>
                </a:solidFill>
              </a:rPr>
              <a:t>Symposium on best practice in literacy and reading promotion | Madrid 2017</a:t>
            </a:r>
            <a:endParaRPr lang="de-DE" sz="1200" b="0" dirty="0">
              <a:solidFill>
                <a:schemeClr val="bg1"/>
              </a:solidFill>
            </a:endParaRPr>
          </a:p>
        </p:txBody>
      </p:sp>
      <p:sp>
        <p:nvSpPr>
          <p:cNvPr id="7" name="Foliennummernplatzhalter 5">
            <a:extLst>
              <a:ext uri="{FF2B5EF4-FFF2-40B4-BE49-F238E27FC236}">
                <a16:creationId xmlns:a16="http://schemas.microsoft.com/office/drawing/2014/main" id="{6F9FFFF8-7179-4D5A-8474-2BF650EC56D2}"/>
              </a:ext>
            </a:extLst>
          </p:cNvPr>
          <p:cNvSpPr txBox="1">
            <a:spLocks/>
          </p:cNvSpPr>
          <p:nvPr userDrawn="1"/>
        </p:nvSpPr>
        <p:spPr>
          <a:xfrm>
            <a:off x="621861" y="6244456"/>
            <a:ext cx="950354" cy="322476"/>
          </a:xfrm>
          <a:prstGeom prst="rect">
            <a:avLst/>
          </a:prstGeom>
        </p:spPr>
        <p:txBody>
          <a:bodyPr vert="horz" lIns="0" tIns="0" rIns="0" bIns="0" rtlCol="0" anchor="ctr"/>
          <a:lstStyle>
            <a:defPPr>
              <a:defRPr lang="de-DE"/>
            </a:defPPr>
            <a:lvl1pPr marL="0" algn="l"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37832F-21F2-4679-920C-88524B75CF38}" type="slidenum">
              <a:rPr lang="de-DE" smtClean="0"/>
              <a:pPr/>
              <a:t>‹Nr.›</a:t>
            </a:fld>
            <a:endParaRPr lang="de-DE" dirty="0"/>
          </a:p>
        </p:txBody>
      </p:sp>
      <p:sp>
        <p:nvSpPr>
          <p:cNvPr id="10" name="Textfeld 9">
            <a:extLst>
              <a:ext uri="{FF2B5EF4-FFF2-40B4-BE49-F238E27FC236}">
                <a16:creationId xmlns:a16="http://schemas.microsoft.com/office/drawing/2014/main" id="{22F00353-7FF5-4ABA-8DB4-C4FED7417C68}"/>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374127461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1" y="6249131"/>
            <a:ext cx="2108347" cy="607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2" name="Title 1"/>
          <p:cNvSpPr>
            <a:spLocks noGrp="1"/>
          </p:cNvSpPr>
          <p:nvPr>
            <p:ph type="ctrTitle"/>
          </p:nvPr>
        </p:nvSpPr>
        <p:spPr>
          <a:xfrm>
            <a:off x="457200" y="2317875"/>
            <a:ext cx="8229600" cy="1308050"/>
          </a:xfrm>
        </p:spPr>
        <p:txBody>
          <a:bodyPr anchor="b" anchorCtr="0"/>
          <a:lstStyle>
            <a:lvl1pPr>
              <a:lnSpc>
                <a:spcPts val="5133"/>
              </a:lnSpc>
              <a:defRPr sz="5133"/>
            </a:lvl1pPr>
          </a:lstStyle>
          <a:p>
            <a:r>
              <a:rPr lang="en-US"/>
              <a:t>Click to edit Master title style</a:t>
            </a:r>
            <a:endParaRPr lang="en-US" dirty="0"/>
          </a:p>
        </p:txBody>
      </p:sp>
      <p:sp>
        <p:nvSpPr>
          <p:cNvPr id="3" name="Subtitle 2"/>
          <p:cNvSpPr>
            <a:spLocks noGrp="1"/>
          </p:cNvSpPr>
          <p:nvPr>
            <p:ph type="subTitle" idx="1"/>
          </p:nvPr>
        </p:nvSpPr>
        <p:spPr>
          <a:xfrm>
            <a:off x="457200" y="3664390"/>
            <a:ext cx="8229600" cy="436017"/>
          </a:xfrm>
        </p:spPr>
        <p:txBody>
          <a:bodyPr wrap="square">
            <a:spAutoFit/>
          </a:bodyPr>
          <a:lstStyle>
            <a:lvl1pPr marL="0" indent="0" algn="l">
              <a:lnSpc>
                <a:spcPts val="3422"/>
              </a:lnSpc>
              <a:buNone/>
              <a:defRPr sz="3080">
                <a:solidFill>
                  <a:schemeClr val="tx1"/>
                </a:solidFill>
              </a:defRPr>
            </a:lvl1pPr>
            <a:lvl2pPr marL="446089" indent="0" algn="ctr">
              <a:buNone/>
              <a:defRPr>
                <a:solidFill>
                  <a:schemeClr val="tx1">
                    <a:tint val="75000"/>
                  </a:schemeClr>
                </a:solidFill>
              </a:defRPr>
            </a:lvl2pPr>
            <a:lvl3pPr marL="892178" indent="0" algn="ctr">
              <a:buNone/>
              <a:defRPr>
                <a:solidFill>
                  <a:schemeClr val="tx1">
                    <a:tint val="75000"/>
                  </a:schemeClr>
                </a:solidFill>
              </a:defRPr>
            </a:lvl3pPr>
            <a:lvl4pPr marL="1338267" indent="0" algn="ctr">
              <a:buNone/>
              <a:defRPr>
                <a:solidFill>
                  <a:schemeClr val="tx1">
                    <a:tint val="75000"/>
                  </a:schemeClr>
                </a:solidFill>
              </a:defRPr>
            </a:lvl4pPr>
            <a:lvl5pPr marL="1784356" indent="0" algn="ctr">
              <a:buNone/>
              <a:defRPr>
                <a:solidFill>
                  <a:schemeClr val="tx1">
                    <a:tint val="75000"/>
                  </a:schemeClr>
                </a:solidFill>
              </a:defRPr>
            </a:lvl5pPr>
            <a:lvl6pPr marL="2230445" indent="0" algn="ctr">
              <a:buNone/>
              <a:defRPr>
                <a:solidFill>
                  <a:schemeClr val="tx1">
                    <a:tint val="75000"/>
                  </a:schemeClr>
                </a:solidFill>
              </a:defRPr>
            </a:lvl6pPr>
            <a:lvl7pPr marL="2676534" indent="0" algn="ctr">
              <a:buNone/>
              <a:defRPr>
                <a:solidFill>
                  <a:schemeClr val="tx1">
                    <a:tint val="75000"/>
                  </a:schemeClr>
                </a:solidFill>
              </a:defRPr>
            </a:lvl7pPr>
            <a:lvl8pPr marL="3122623" indent="0" algn="ctr">
              <a:buNone/>
              <a:defRPr>
                <a:solidFill>
                  <a:schemeClr val="tx1">
                    <a:tint val="75000"/>
                  </a:schemeClr>
                </a:solidFill>
              </a:defRPr>
            </a:lvl8pPr>
            <a:lvl9pPr marL="3568712" indent="0" algn="ctr">
              <a:buNone/>
              <a:defRPr>
                <a:solidFill>
                  <a:schemeClr val="tx1">
                    <a:tint val="75000"/>
                  </a:schemeClr>
                </a:solidFill>
              </a:defRPr>
            </a:lvl9pPr>
          </a:lstStyle>
          <a:p>
            <a:r>
              <a:rPr lang="en-US"/>
              <a:t>Click to edit Master subtitle style</a:t>
            </a:r>
            <a:endParaRPr lang="en-US" dirty="0"/>
          </a:p>
        </p:txBody>
      </p:sp>
      <p:pic>
        <p:nvPicPr>
          <p:cNvPr id="7" name="Picture 6" descr="BookTrustIALOR-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64859"/>
            <a:ext cx="3327232" cy="804310"/>
          </a:xfrm>
          <a:prstGeom prst="rect">
            <a:avLst/>
          </a:prstGeom>
        </p:spPr>
      </p:pic>
      <p:pic>
        <p:nvPicPr>
          <p:cNvPr id="8" name="Picture 7" descr="booktrustorguk-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91" y="6356299"/>
            <a:ext cx="2409355" cy="293668"/>
          </a:xfrm>
          <a:prstGeom prst="rect">
            <a:avLst/>
          </a:prstGeom>
        </p:spPr>
      </p:pic>
    </p:spTree>
    <p:extLst>
      <p:ext uri="{BB962C8B-B14F-4D97-AF65-F5344CB8AC3E}">
        <p14:creationId xmlns:p14="http://schemas.microsoft.com/office/powerpoint/2010/main" val="296606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Teal">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14"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7279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Grey">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10"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70048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60555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urple">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1647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969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nu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1DD9A-774F-4C1A-8D7B-C6F02515BD5A}"/>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7B47528D-61E5-4708-BC0E-CC14A38A98A3}"/>
              </a:ext>
            </a:extLst>
          </p:cNvPr>
          <p:cNvSpPr>
            <a:spLocks noGrp="1"/>
          </p:cNvSpPr>
          <p:nvPr>
            <p:ph idx="1"/>
          </p:nvPr>
        </p:nvSpPr>
        <p:spPr/>
        <p:txBody>
          <a:bodyPr/>
          <a:lstStyle>
            <a:lvl1pPr>
              <a:spcBef>
                <a:spcPts val="0"/>
              </a:spcBef>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7">
            <a:extLst>
              <a:ext uri="{FF2B5EF4-FFF2-40B4-BE49-F238E27FC236}">
                <a16:creationId xmlns:a16="http://schemas.microsoft.com/office/drawing/2014/main" id="{1AF0B15C-E35B-4D64-B0AC-89D0C8D20681}"/>
              </a:ext>
            </a:extLst>
          </p:cNvPr>
          <p:cNvSpPr>
            <a:spLocks noGrp="1"/>
          </p:cNvSpPr>
          <p:nvPr>
            <p:ph type="sldNum" sz="quarter" idx="10"/>
          </p:nvPr>
        </p:nvSpPr>
        <p:spPr/>
        <p:txBody>
          <a:bodyPr/>
          <a:lstStyle/>
          <a:p>
            <a:fld id="{EF37832F-21F2-4679-920C-88524B75CF38}" type="slidenum">
              <a:rPr lang="de-DE" smtClean="0"/>
              <a:pPr/>
              <a:t>‹Nr.›</a:t>
            </a:fld>
            <a:endParaRPr lang="de-DE" dirty="0"/>
          </a:p>
        </p:txBody>
      </p:sp>
      <p:sp>
        <p:nvSpPr>
          <p:cNvPr id="9" name="Textfeld 8">
            <a:extLst>
              <a:ext uri="{FF2B5EF4-FFF2-40B4-BE49-F238E27FC236}">
                <a16:creationId xmlns:a16="http://schemas.microsoft.com/office/drawing/2014/main" id="{22F00353-7FF5-4ABA-8DB4-C4FED7417C68}"/>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42490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Emerald">
    <p:bg>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05581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accent5"/>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98780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lum">
    <p:bg>
      <p:bgPr>
        <a:solidFill>
          <a:schemeClr val="accent6"/>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5306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rgbClr val="43A2E1"/>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rgbClr val="43A2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rgbClr val="43A2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40240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Navy">
    <p:bg>
      <p:bgPr>
        <a:solidFill>
          <a:srgbClr val="14285A"/>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rgbClr val="142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rgbClr val="142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02002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Peach">
    <p:bg>
      <p:bgPr>
        <a:solidFill>
          <a:srgbClr val="F58C64"/>
        </a:solidFill>
        <a:effectLst/>
      </p:bgPr>
    </p:bg>
    <p:spTree>
      <p:nvGrpSpPr>
        <p:cNvPr id="1" name=""/>
        <p:cNvGrpSpPr/>
        <p:nvPr/>
      </p:nvGrpSpPr>
      <p:grpSpPr>
        <a:xfrm>
          <a:off x="0" y="0"/>
          <a:ext cx="0" cy="0"/>
          <a:chOff x="0" y="0"/>
          <a:chExt cx="0" cy="0"/>
        </a:xfrm>
      </p:grpSpPr>
      <p:sp>
        <p:nvSpPr>
          <p:cNvPr id="11" name="Rectangle 10"/>
          <p:cNvSpPr/>
          <p:nvPr userDrawn="1"/>
        </p:nvSpPr>
        <p:spPr>
          <a:xfrm>
            <a:off x="1" y="6249131"/>
            <a:ext cx="2108347" cy="607750"/>
          </a:xfrm>
          <a:prstGeom prst="rect">
            <a:avLst/>
          </a:prstGeom>
          <a:solidFill>
            <a:srgbClr val="F58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sp>
        <p:nvSpPr>
          <p:cNvPr id="8" name="Rectangle 7"/>
          <p:cNvSpPr/>
          <p:nvPr userDrawn="1"/>
        </p:nvSpPr>
        <p:spPr>
          <a:xfrm>
            <a:off x="7035653" y="6250251"/>
            <a:ext cx="2108347" cy="607750"/>
          </a:xfrm>
          <a:prstGeom prst="rect">
            <a:avLst/>
          </a:prstGeom>
          <a:solidFill>
            <a:srgbClr val="F58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p>
        </p:txBody>
      </p:sp>
      <p:pic>
        <p:nvPicPr>
          <p:cNvPr id="7" name="Picture 6" descr="BookTrust-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976" y="6311932"/>
            <a:ext cx="1578219" cy="382808"/>
          </a:xfrm>
          <a:prstGeom prst="rect">
            <a:avLst/>
          </a:prstGeom>
        </p:spPr>
      </p:pic>
      <p:pic>
        <p:nvPicPr>
          <p:cNvPr id="12" name="Picture 11" descr="booktrustorguk-WH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420" y="6463468"/>
            <a:ext cx="1373344" cy="167392"/>
          </a:xfrm>
          <a:prstGeom prst="rect">
            <a:avLst/>
          </a:prstGeom>
        </p:spPr>
      </p:pic>
      <p:sp>
        <p:nvSpPr>
          <p:cNvPr id="9" name="Title 1"/>
          <p:cNvSpPr>
            <a:spLocks noGrp="1"/>
          </p:cNvSpPr>
          <p:nvPr>
            <p:ph type="ctrTitle"/>
          </p:nvPr>
        </p:nvSpPr>
        <p:spPr>
          <a:xfrm>
            <a:off x="457200" y="2207207"/>
            <a:ext cx="8229600" cy="1308050"/>
          </a:xfrm>
        </p:spPr>
        <p:txBody>
          <a:bodyPr anchor="t" anchorCtr="0"/>
          <a:lstStyle>
            <a:lvl1pPr>
              <a:lnSpc>
                <a:spcPts val="5133"/>
              </a:lnSpc>
              <a:defRPr sz="51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30902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eparate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05794"/>
            <a:ext cx="4003683" cy="489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4683117" y="1305794"/>
            <a:ext cx="4003683" cy="489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030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05794"/>
            <a:ext cx="4003683" cy="4896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0"/>
          </p:nvPr>
        </p:nvSpPr>
        <p:spPr>
          <a:xfrm>
            <a:off x="4683117" y="1305668"/>
            <a:ext cx="4003683" cy="3917380"/>
          </a:xfrm>
        </p:spPr>
        <p:txBody>
          <a:bodyPr/>
          <a:lstStyle/>
          <a:p>
            <a:r>
              <a:rPr lang="en-US" dirty="0"/>
              <a:t>Click icon to add picture</a:t>
            </a:r>
          </a:p>
        </p:txBody>
      </p:sp>
    </p:spTree>
    <p:extLst>
      <p:ext uri="{BB962C8B-B14F-4D97-AF65-F5344CB8AC3E}">
        <p14:creationId xmlns:p14="http://schemas.microsoft.com/office/powerpoint/2010/main" val="3569826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ext box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5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532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934"/>
            <a:ext cx="8229600" cy="5288463"/>
          </a:xfrm>
        </p:spPr>
        <p:txBody>
          <a:bodyPr numCol="1" spcCol="25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413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alt 2-spaltig nu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A7C55-BE6B-4B22-8A2E-73D1632CB209}"/>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324993E9-6937-4614-81C4-613AD5158803}"/>
              </a:ext>
            </a:extLst>
          </p:cNvPr>
          <p:cNvSpPr>
            <a:spLocks noGrp="1"/>
          </p:cNvSpPr>
          <p:nvPr>
            <p:ph sz="half" idx="1"/>
          </p:nvPr>
        </p:nvSpPr>
        <p:spPr>
          <a:xfrm>
            <a:off x="287338" y="1844675"/>
            <a:ext cx="4212000"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C50659AE-02F8-459F-BD6E-12C232A192CE}"/>
              </a:ext>
            </a:extLst>
          </p:cNvPr>
          <p:cNvSpPr>
            <a:spLocks noGrp="1"/>
          </p:cNvSpPr>
          <p:nvPr>
            <p:ph sz="half" idx="2"/>
          </p:nvPr>
        </p:nvSpPr>
        <p:spPr>
          <a:xfrm>
            <a:off x="4644663" y="1844675"/>
            <a:ext cx="4212000" cy="421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oliennummernplatzhalter 8">
            <a:extLst>
              <a:ext uri="{FF2B5EF4-FFF2-40B4-BE49-F238E27FC236}">
                <a16:creationId xmlns:a16="http://schemas.microsoft.com/office/drawing/2014/main" id="{937B676C-E1BF-4B47-AD8D-B76DD9C92EBA}"/>
              </a:ext>
            </a:extLst>
          </p:cNvPr>
          <p:cNvSpPr>
            <a:spLocks noGrp="1"/>
          </p:cNvSpPr>
          <p:nvPr>
            <p:ph type="sldNum" sz="quarter" idx="10"/>
          </p:nvPr>
        </p:nvSpPr>
        <p:spPr/>
        <p:txBody>
          <a:bodyPr/>
          <a:lstStyle/>
          <a:p>
            <a:fld id="{EF37832F-21F2-4679-920C-88524B75CF38}" type="slidenum">
              <a:rPr lang="de-DE" smtClean="0"/>
              <a:pPr/>
              <a:t>‹Nr.›</a:t>
            </a:fld>
            <a:endParaRPr lang="de-DE" dirty="0"/>
          </a:p>
        </p:txBody>
      </p:sp>
      <p:sp>
        <p:nvSpPr>
          <p:cNvPr id="10" name="Textfeld 9">
            <a:extLst>
              <a:ext uri="{FF2B5EF4-FFF2-40B4-BE49-F238E27FC236}">
                <a16:creationId xmlns:a16="http://schemas.microsoft.com/office/drawing/2014/main" id="{1E95AAEC-3DC3-4B4C-AD4B-4277C5A9DAEE}"/>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2432466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85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582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3" name="TextBox 12"/>
          <p:cNvSpPr txBox="1"/>
          <p:nvPr userDrawn="1"/>
        </p:nvSpPr>
        <p:spPr>
          <a:xfrm>
            <a:off x="457200" y="3721511"/>
            <a:ext cx="3280892" cy="2410916"/>
          </a:xfrm>
          <a:prstGeom prst="rect">
            <a:avLst/>
          </a:prstGeom>
          <a:noFill/>
        </p:spPr>
        <p:txBody>
          <a:bodyPr wrap="square" lIns="0" tIns="0" rIns="0" bIns="0" rtlCol="0">
            <a:spAutoFit/>
          </a:bodyPr>
          <a:lstStyle/>
          <a:p>
            <a:pPr marL="0" lvl="0" indent="0" algn="l" defTabSz="446089" rtl="0" eaLnBrk="1" latinLnBrk="0" hangingPunct="1">
              <a:lnSpc>
                <a:spcPts val="1625"/>
              </a:lnSpc>
              <a:spcBef>
                <a:spcPts val="0"/>
              </a:spcBef>
              <a:spcAft>
                <a:spcPts val="0"/>
              </a:spcAft>
              <a:buFont typeface="Arial"/>
              <a:buNone/>
            </a:pPr>
            <a:r>
              <a:rPr lang="en-GB" sz="1454" b="1" kern="1200" baseline="0" dirty="0">
                <a:solidFill>
                  <a:srgbClr val="009082"/>
                </a:solidFill>
                <a:latin typeface="Arial"/>
                <a:ea typeface="+mn-ea"/>
                <a:cs typeface="Arial"/>
              </a:rPr>
              <a:t>Join us</a:t>
            </a:r>
          </a:p>
          <a:p>
            <a:pPr marL="0" lvl="0" indent="0" algn="l" defTabSz="446089" rtl="0" eaLnBrk="1" latinLnBrk="0" hangingPunct="1">
              <a:lnSpc>
                <a:spcPts val="1625"/>
              </a:lnSpc>
              <a:spcBef>
                <a:spcPts val="0"/>
              </a:spcBef>
              <a:spcAft>
                <a:spcPts val="941"/>
              </a:spcAft>
              <a:buFont typeface="Arial"/>
              <a:buNone/>
            </a:pPr>
            <a:r>
              <a:rPr lang="en-GB" sz="1454" kern="1200" baseline="0" dirty="0">
                <a:solidFill>
                  <a:schemeClr val="tx1"/>
                </a:solidFill>
                <a:latin typeface="Arial"/>
                <a:ea typeface="+mn-ea"/>
                <a:cs typeface="Arial"/>
              </a:rPr>
              <a:t>Sign up for our newsletter</a:t>
            </a:r>
            <a:br>
              <a:rPr lang="en-GB" sz="1454" kern="1200" baseline="0" dirty="0">
                <a:solidFill>
                  <a:schemeClr val="tx1"/>
                </a:solidFill>
                <a:latin typeface="Arial"/>
                <a:ea typeface="+mn-ea"/>
                <a:cs typeface="Arial"/>
              </a:rPr>
            </a:br>
            <a:r>
              <a:rPr lang="en-GB" sz="1454" kern="1200" baseline="0" dirty="0">
                <a:solidFill>
                  <a:schemeClr val="tx1"/>
                </a:solidFill>
                <a:latin typeface="Arial"/>
                <a:ea typeface="+mn-ea"/>
                <a:cs typeface="Arial"/>
              </a:rPr>
              <a:t>Check out our online resources</a:t>
            </a:r>
          </a:p>
          <a:p>
            <a:pPr marL="0" lvl="0" indent="0" algn="l" defTabSz="446089" rtl="0" eaLnBrk="1" latinLnBrk="0" hangingPunct="1">
              <a:lnSpc>
                <a:spcPts val="1625"/>
              </a:lnSpc>
              <a:spcBef>
                <a:spcPts val="0"/>
              </a:spcBef>
              <a:spcAft>
                <a:spcPts val="941"/>
              </a:spcAft>
              <a:buFont typeface="Arial"/>
              <a:buNone/>
            </a:pPr>
            <a:r>
              <a:rPr lang="en-GB" sz="1454" b="1" kern="1200" baseline="0" dirty="0">
                <a:solidFill>
                  <a:srgbClr val="009082"/>
                </a:solidFill>
                <a:latin typeface="Arial"/>
                <a:ea typeface="+mn-ea"/>
                <a:cs typeface="Arial"/>
              </a:rPr>
              <a:t>Support us</a:t>
            </a:r>
            <a:r>
              <a:rPr lang="en-GB" sz="1454" kern="1200" baseline="0" dirty="0">
                <a:solidFill>
                  <a:schemeClr val="tx1"/>
                </a:solidFill>
                <a:latin typeface="Arial"/>
                <a:ea typeface="+mn-ea"/>
                <a:cs typeface="Arial"/>
              </a:rPr>
              <a:t/>
            </a:r>
            <a:br>
              <a:rPr lang="en-GB" sz="1454" kern="1200" baseline="0" dirty="0">
                <a:solidFill>
                  <a:schemeClr val="tx1"/>
                </a:solidFill>
                <a:latin typeface="Arial"/>
                <a:ea typeface="+mn-ea"/>
                <a:cs typeface="Arial"/>
              </a:rPr>
            </a:br>
            <a:r>
              <a:rPr lang="en-GB" sz="1454" kern="1200" baseline="0" dirty="0">
                <a:solidFill>
                  <a:schemeClr val="tx1"/>
                </a:solidFill>
                <a:latin typeface="Arial"/>
                <a:ea typeface="+mn-ea"/>
                <a:cs typeface="Arial"/>
              </a:rPr>
              <a:t>Donate today and help us</a:t>
            </a:r>
            <a:br>
              <a:rPr lang="en-GB" sz="1454" kern="1200" baseline="0" dirty="0">
                <a:solidFill>
                  <a:schemeClr val="tx1"/>
                </a:solidFill>
                <a:latin typeface="Arial"/>
                <a:ea typeface="+mn-ea"/>
                <a:cs typeface="Arial"/>
              </a:rPr>
            </a:br>
            <a:r>
              <a:rPr lang="en-GB" sz="1454" kern="1200" baseline="0" dirty="0">
                <a:solidFill>
                  <a:schemeClr val="tx1"/>
                </a:solidFill>
                <a:latin typeface="Arial"/>
                <a:ea typeface="+mn-ea"/>
                <a:cs typeface="Arial"/>
              </a:rPr>
              <a:t>reach more children</a:t>
            </a:r>
          </a:p>
          <a:p>
            <a:pPr marL="0" lvl="0" indent="0" algn="l" defTabSz="446089" rtl="0" eaLnBrk="1" latinLnBrk="0" hangingPunct="1">
              <a:lnSpc>
                <a:spcPts val="1625"/>
              </a:lnSpc>
              <a:spcBef>
                <a:spcPts val="0"/>
              </a:spcBef>
              <a:spcAft>
                <a:spcPts val="0"/>
              </a:spcAft>
              <a:buFont typeface="Arial"/>
              <a:buNone/>
            </a:pPr>
            <a:r>
              <a:rPr lang="en-GB" sz="1454" b="1" kern="1200" baseline="0" dirty="0">
                <a:solidFill>
                  <a:srgbClr val="009082"/>
                </a:solidFill>
                <a:latin typeface="Arial"/>
                <a:ea typeface="+mn-ea"/>
                <a:cs typeface="Arial"/>
              </a:rPr>
              <a:t>Follow us</a:t>
            </a:r>
            <a:endParaRPr lang="en-GB" sz="1454" kern="1200" baseline="0" dirty="0">
              <a:solidFill>
                <a:srgbClr val="009082"/>
              </a:solidFill>
              <a:latin typeface="Arial"/>
              <a:ea typeface="+mn-ea"/>
              <a:cs typeface="Arial"/>
            </a:endParaRPr>
          </a:p>
          <a:p>
            <a:pPr marL="0" lvl="0" indent="0" algn="l" defTabSz="446089" rtl="0" eaLnBrk="1" latinLnBrk="0" hangingPunct="1">
              <a:lnSpc>
                <a:spcPts val="1625"/>
              </a:lnSpc>
              <a:spcBef>
                <a:spcPts val="471"/>
              </a:spcBef>
              <a:spcAft>
                <a:spcPts val="0"/>
              </a:spcAft>
              <a:buFont typeface="Arial"/>
              <a:buNone/>
            </a:pPr>
            <a:r>
              <a:rPr lang="en-GB" sz="1454" kern="1200" baseline="0" dirty="0">
                <a:solidFill>
                  <a:schemeClr val="tx1"/>
                </a:solidFill>
                <a:latin typeface="Arial"/>
                <a:ea typeface="+mn-ea"/>
                <a:cs typeface="Arial"/>
              </a:rPr>
              <a:t>     @</a:t>
            </a:r>
            <a:r>
              <a:rPr lang="en-GB" sz="1454" kern="1200" baseline="0" dirty="0" err="1">
                <a:solidFill>
                  <a:schemeClr val="tx1"/>
                </a:solidFill>
                <a:latin typeface="Arial"/>
                <a:ea typeface="+mn-ea"/>
                <a:cs typeface="Arial"/>
              </a:rPr>
              <a:t>booktrust</a:t>
            </a:r>
            <a:endParaRPr lang="en-GB" sz="1454" kern="1200" baseline="0" dirty="0">
              <a:solidFill>
                <a:schemeClr val="tx1"/>
              </a:solidFill>
              <a:latin typeface="Arial"/>
              <a:ea typeface="+mn-ea"/>
              <a:cs typeface="Arial"/>
            </a:endParaRPr>
          </a:p>
          <a:p>
            <a:pPr marL="0" lvl="0" indent="0" algn="l" defTabSz="446089" rtl="0" eaLnBrk="1" latinLnBrk="0" hangingPunct="1">
              <a:lnSpc>
                <a:spcPts val="1625"/>
              </a:lnSpc>
              <a:spcBef>
                <a:spcPts val="471"/>
              </a:spcBef>
              <a:spcAft>
                <a:spcPts val="0"/>
              </a:spcAft>
              <a:buFont typeface="Arial"/>
              <a:buNone/>
            </a:pPr>
            <a:r>
              <a:rPr lang="en-GB" sz="1454" kern="1200" baseline="0" dirty="0">
                <a:solidFill>
                  <a:schemeClr val="tx1"/>
                </a:solidFill>
                <a:latin typeface="Arial"/>
                <a:ea typeface="+mn-ea"/>
                <a:cs typeface="Arial"/>
              </a:rPr>
              <a:t>     </a:t>
            </a:r>
            <a:r>
              <a:rPr lang="en-GB" sz="1454" kern="1200" baseline="0" dirty="0" err="1">
                <a:solidFill>
                  <a:schemeClr val="tx1"/>
                </a:solidFill>
                <a:latin typeface="Arial"/>
                <a:ea typeface="+mn-ea"/>
                <a:cs typeface="Arial"/>
              </a:rPr>
              <a:t>facebook.com</a:t>
            </a:r>
            <a:r>
              <a:rPr lang="en-GB" sz="1454" kern="1200" baseline="0" dirty="0">
                <a:solidFill>
                  <a:schemeClr val="tx1"/>
                </a:solidFill>
                <a:latin typeface="Arial"/>
                <a:ea typeface="+mn-ea"/>
                <a:cs typeface="Arial"/>
              </a:rPr>
              <a:t>/</a:t>
            </a:r>
            <a:r>
              <a:rPr lang="en-GB" sz="1454" kern="1200" baseline="0" dirty="0" err="1">
                <a:solidFill>
                  <a:schemeClr val="tx1"/>
                </a:solidFill>
                <a:latin typeface="Arial"/>
                <a:ea typeface="+mn-ea"/>
                <a:cs typeface="Arial"/>
              </a:rPr>
              <a:t>booktrust</a:t>
            </a:r>
            <a:endParaRPr lang="en-US" sz="1454" kern="1200" baseline="0" dirty="0">
              <a:solidFill>
                <a:schemeClr val="tx1"/>
              </a:solidFill>
              <a:latin typeface="Arial"/>
              <a:ea typeface="+mn-ea"/>
              <a:cs typeface="Arial"/>
            </a:endParaRPr>
          </a:p>
          <a:p>
            <a:pPr marL="0" lvl="0" indent="0" algn="l" defTabSz="446089" rtl="0" eaLnBrk="1" latinLnBrk="0" hangingPunct="1">
              <a:lnSpc>
                <a:spcPts val="1625"/>
              </a:lnSpc>
              <a:spcBef>
                <a:spcPts val="0"/>
              </a:spcBef>
              <a:spcAft>
                <a:spcPts val="941"/>
              </a:spcAft>
              <a:buFont typeface="Arial"/>
              <a:buNone/>
            </a:pPr>
            <a:endParaRPr lang="en-US" sz="1454" kern="1200" baseline="0" dirty="0">
              <a:solidFill>
                <a:schemeClr val="tx1"/>
              </a:solidFill>
              <a:latin typeface="Arial"/>
              <a:ea typeface="+mn-ea"/>
              <a:cs typeface="Arial"/>
            </a:endParaRPr>
          </a:p>
        </p:txBody>
      </p:sp>
      <p:sp>
        <p:nvSpPr>
          <p:cNvPr id="14" name="TextBox 13"/>
          <p:cNvSpPr txBox="1"/>
          <p:nvPr userDrawn="1"/>
        </p:nvSpPr>
        <p:spPr>
          <a:xfrm>
            <a:off x="3942694" y="3721511"/>
            <a:ext cx="3280892" cy="2211888"/>
          </a:xfrm>
          <a:prstGeom prst="rect">
            <a:avLst/>
          </a:prstGeom>
          <a:noFill/>
        </p:spPr>
        <p:txBody>
          <a:bodyPr wrap="square" lIns="0" tIns="0" rIns="0" bIns="0" rtlCol="0">
            <a:spAutoFit/>
          </a:bodyPr>
          <a:lstStyle/>
          <a:p>
            <a:pPr lvl="0"/>
            <a:r>
              <a:rPr lang="en-GB" sz="1454" b="1" kern="1200" baseline="0" dirty="0">
                <a:solidFill>
                  <a:srgbClr val="009082"/>
                </a:solidFill>
                <a:latin typeface="Arial"/>
                <a:ea typeface="+mn-ea"/>
                <a:cs typeface="Arial"/>
              </a:rPr>
              <a:t>Book</a:t>
            </a:r>
            <a:r>
              <a:rPr lang="en-GB" sz="1540" dirty="0"/>
              <a:t> </a:t>
            </a:r>
            <a:r>
              <a:rPr lang="en-GB" sz="1454" b="1" kern="1200" baseline="0" dirty="0">
                <a:solidFill>
                  <a:srgbClr val="009082"/>
                </a:solidFill>
                <a:latin typeface="Arial"/>
                <a:ea typeface="+mn-ea"/>
                <a:cs typeface="Arial"/>
              </a:rPr>
              <a:t>Trust</a:t>
            </a:r>
            <a:endParaRPr lang="en-US" sz="1540" b="0" kern="1200" baseline="0" dirty="0">
              <a:solidFill>
                <a:schemeClr val="tx1"/>
              </a:solidFill>
              <a:latin typeface="+mn-lt"/>
              <a:ea typeface="+mn-ea"/>
              <a:cs typeface="+mn-cs"/>
            </a:endParaRPr>
          </a:p>
          <a:p>
            <a:pPr lvl="0">
              <a:lnSpc>
                <a:spcPts val="1625"/>
              </a:lnSpc>
              <a:spcAft>
                <a:spcPts val="941"/>
              </a:spcAft>
            </a:pPr>
            <a:r>
              <a:rPr lang="en-US" sz="1454" dirty="0">
                <a:latin typeface="Arial"/>
                <a:cs typeface="Arial"/>
              </a:rPr>
              <a:t>G8 Battersea Studios</a:t>
            </a:r>
            <a:br>
              <a:rPr lang="en-US" sz="1454" dirty="0">
                <a:latin typeface="Arial"/>
                <a:cs typeface="Arial"/>
              </a:rPr>
            </a:br>
            <a:r>
              <a:rPr lang="en-US" sz="1454" dirty="0">
                <a:latin typeface="Arial"/>
                <a:cs typeface="Arial"/>
              </a:rPr>
              <a:t>80 Silverthorne Road</a:t>
            </a:r>
            <a:br>
              <a:rPr lang="en-US" sz="1454" dirty="0">
                <a:latin typeface="Arial"/>
                <a:cs typeface="Arial"/>
              </a:rPr>
            </a:br>
            <a:r>
              <a:rPr lang="en-US" sz="1454" dirty="0">
                <a:latin typeface="Arial"/>
                <a:cs typeface="Arial"/>
              </a:rPr>
              <a:t>Battersea</a:t>
            </a:r>
            <a:br>
              <a:rPr lang="en-US" sz="1454" dirty="0">
                <a:latin typeface="Arial"/>
                <a:cs typeface="Arial"/>
              </a:rPr>
            </a:br>
            <a:r>
              <a:rPr lang="en-US" sz="1454" dirty="0">
                <a:latin typeface="Arial"/>
                <a:cs typeface="Arial"/>
              </a:rPr>
              <a:t>London SW8 3HE</a:t>
            </a:r>
          </a:p>
          <a:p>
            <a:pPr lvl="0">
              <a:lnSpc>
                <a:spcPts val="1625"/>
              </a:lnSpc>
              <a:spcAft>
                <a:spcPts val="941"/>
              </a:spcAft>
            </a:pPr>
            <a:r>
              <a:rPr lang="en-US" sz="1454" dirty="0">
                <a:solidFill>
                  <a:schemeClr val="tx1"/>
                </a:solidFill>
                <a:latin typeface="Arial"/>
                <a:cs typeface="Arial"/>
              </a:rPr>
              <a:t>+44 (0)20 7801 8800</a:t>
            </a:r>
            <a:br>
              <a:rPr lang="en-US" sz="1454" dirty="0">
                <a:solidFill>
                  <a:schemeClr val="tx1"/>
                </a:solidFill>
                <a:latin typeface="Arial"/>
                <a:cs typeface="Arial"/>
              </a:rPr>
            </a:br>
            <a:r>
              <a:rPr lang="en-US" sz="1454" dirty="0">
                <a:solidFill>
                  <a:schemeClr val="tx1"/>
                </a:solidFill>
                <a:latin typeface="Arial"/>
                <a:cs typeface="Arial"/>
              </a:rPr>
              <a:t>query@booktrust.org.uk</a:t>
            </a:r>
          </a:p>
          <a:p>
            <a:pPr lvl="0">
              <a:lnSpc>
                <a:spcPts val="1625"/>
              </a:lnSpc>
              <a:spcBef>
                <a:spcPts val="2395"/>
              </a:spcBef>
              <a:spcAft>
                <a:spcPts val="941"/>
              </a:spcAft>
            </a:pPr>
            <a:r>
              <a:rPr lang="en-US" sz="984" dirty="0">
                <a:latin typeface="Arial"/>
                <a:cs typeface="Arial"/>
              </a:rPr>
              <a:t>Charity number 313343</a:t>
            </a:r>
            <a:endParaRPr lang="en-GB" sz="984" dirty="0">
              <a:latin typeface="Arial"/>
              <a:cs typeface="Arial"/>
            </a:endParaRPr>
          </a:p>
        </p:txBody>
      </p:sp>
      <p:pic>
        <p:nvPicPr>
          <p:cNvPr id="2" name="Picture 1"/>
          <p:cNvPicPr>
            <a:picLocks noChangeAspect="1"/>
          </p:cNvPicPr>
          <p:nvPr userDrawn="1"/>
        </p:nvPicPr>
        <p:blipFill>
          <a:blip r:embed="rId2"/>
          <a:stretch>
            <a:fillRect/>
          </a:stretch>
        </p:blipFill>
        <p:spPr>
          <a:xfrm>
            <a:off x="457200" y="5615383"/>
            <a:ext cx="195565" cy="172746"/>
          </a:xfrm>
          <a:prstGeom prst="rect">
            <a:avLst/>
          </a:prstGeom>
        </p:spPr>
      </p:pic>
      <p:pic>
        <p:nvPicPr>
          <p:cNvPr id="3" name="Picture 2"/>
          <p:cNvPicPr>
            <a:picLocks noChangeAspect="1"/>
          </p:cNvPicPr>
          <p:nvPr userDrawn="1"/>
        </p:nvPicPr>
        <p:blipFill>
          <a:blip r:embed="rId3"/>
          <a:stretch>
            <a:fillRect/>
          </a:stretch>
        </p:blipFill>
        <p:spPr>
          <a:xfrm>
            <a:off x="457092" y="5870984"/>
            <a:ext cx="173835" cy="184262"/>
          </a:xfrm>
          <a:prstGeom prst="rect">
            <a:avLst/>
          </a:prstGeom>
        </p:spPr>
      </p:pic>
      <p:pic>
        <p:nvPicPr>
          <p:cNvPr id="8" name="Picture 7" descr="BookTrustIALOR-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564859"/>
            <a:ext cx="3327232" cy="804310"/>
          </a:xfrm>
          <a:prstGeom prst="rect">
            <a:avLst/>
          </a:prstGeom>
        </p:spPr>
      </p:pic>
      <p:sp>
        <p:nvSpPr>
          <p:cNvPr id="9" name="Rectangle 8"/>
          <p:cNvSpPr/>
          <p:nvPr userDrawn="1"/>
        </p:nvSpPr>
        <p:spPr>
          <a:xfrm>
            <a:off x="1" y="6249131"/>
            <a:ext cx="2108347" cy="607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a:p>
        </p:txBody>
      </p:sp>
      <p:pic>
        <p:nvPicPr>
          <p:cNvPr id="10" name="Picture 9" descr="booktrustorguk-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091" y="6356299"/>
            <a:ext cx="2409355" cy="293668"/>
          </a:xfrm>
          <a:prstGeom prst="rect">
            <a:avLst/>
          </a:prstGeom>
        </p:spPr>
      </p:pic>
    </p:spTree>
    <p:extLst>
      <p:ext uri="{BB962C8B-B14F-4D97-AF65-F5344CB8AC3E}">
        <p14:creationId xmlns:p14="http://schemas.microsoft.com/office/powerpoint/2010/main" val="3662768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57200" y="358969"/>
            <a:ext cx="7182151" cy="954498"/>
          </a:xfrm>
        </p:spPr>
        <p:txBody>
          <a:bodyPr/>
          <a:lstStyle/>
          <a:p>
            <a:r>
              <a:rPr lang="de-DE"/>
              <a:t>Mastertitelformat bearbeiten</a:t>
            </a:r>
          </a:p>
        </p:txBody>
      </p:sp>
      <p:sp>
        <p:nvSpPr>
          <p:cNvPr id="17" name="Inhaltsplatzhalter 2"/>
          <p:cNvSpPr>
            <a:spLocks noGrp="1"/>
          </p:cNvSpPr>
          <p:nvPr>
            <p:ph sz="half" idx="1"/>
          </p:nvPr>
        </p:nvSpPr>
        <p:spPr>
          <a:xfrm>
            <a:off x="457200" y="1537040"/>
            <a:ext cx="6096000" cy="4256981"/>
          </a:xfrm>
        </p:spPr>
        <p:txBody>
          <a:bodyPr>
            <a:normAutofit/>
          </a:bodyPr>
          <a:lstStyle>
            <a:lvl1pPr marL="0" indent="0">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de-DE"/>
              <a:t>Mastertextformat bearbeiten</a:t>
            </a:r>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Tree>
    <p:extLst>
      <p:ext uri="{BB962C8B-B14F-4D97-AF65-F5344CB8AC3E}">
        <p14:creationId xmlns:p14="http://schemas.microsoft.com/office/powerpoint/2010/main" val="1725608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57200" y="358969"/>
            <a:ext cx="7182151" cy="954498"/>
          </a:xfrm>
        </p:spPr>
        <p:txBody>
          <a:bodyPr/>
          <a:lstStyle>
            <a:lvl1pPr>
              <a:defRPr>
                <a:solidFill>
                  <a:srgbClr val="001871"/>
                </a:solidFill>
              </a:defRPr>
            </a:lvl1pPr>
          </a:lstStyle>
          <a:p>
            <a:r>
              <a:rPr lang="de-DE" dirty="0"/>
              <a:t>Mastertitelformat bearbeiten</a:t>
            </a:r>
          </a:p>
        </p:txBody>
      </p:sp>
      <p:sp>
        <p:nvSpPr>
          <p:cNvPr id="17" name="Inhaltsplatzhalter 2"/>
          <p:cNvSpPr>
            <a:spLocks noGrp="1"/>
          </p:cNvSpPr>
          <p:nvPr>
            <p:ph sz="half" idx="1"/>
          </p:nvPr>
        </p:nvSpPr>
        <p:spPr>
          <a:xfrm>
            <a:off x="457200" y="1537040"/>
            <a:ext cx="7568418" cy="4256981"/>
          </a:xfrm>
        </p:spPr>
        <p:txBody>
          <a:bodyPr>
            <a:normAutofit/>
          </a:bodyPr>
          <a:lstStyle>
            <a:lvl1pPr marL="0" indent="0">
              <a:lnSpc>
                <a:spcPct val="100000"/>
              </a:lnSpc>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de-DE" dirty="0"/>
              <a:t>Mastertextformat bearbeiten</a:t>
            </a:r>
          </a:p>
        </p:txBody>
      </p:sp>
      <p:sp>
        <p:nvSpPr>
          <p:cNvPr id="10" name="Datumsplatzhalter 3"/>
          <p:cNvSpPr>
            <a:spLocks noGrp="1"/>
          </p:cNvSpPr>
          <p:nvPr>
            <p:ph type="dt" sz="half" idx="2"/>
          </p:nvPr>
        </p:nvSpPr>
        <p:spPr>
          <a:xfrm>
            <a:off x="449973" y="6562180"/>
            <a:ext cx="1521702" cy="215997"/>
          </a:xfrm>
          <a:prstGeom prst="rect">
            <a:avLst/>
          </a:prstGeom>
          <a:ln>
            <a:noFill/>
          </a:ln>
          <a:effectLst/>
        </p:spPr>
        <p:txBody>
          <a:bodyPr lIns="0" tIns="0" rIns="0" bIns="0"/>
          <a:lstStyle>
            <a:lvl1pPr>
              <a:defRPr sz="1200">
                <a:ln>
                  <a:noFill/>
                </a:ln>
                <a:solidFill>
                  <a:srgbClr val="FFFFFF"/>
                </a:solidFill>
              </a:defRPr>
            </a:lvl1pPr>
          </a:lstStyle>
          <a:p>
            <a:fld id="{661F5669-603A-4D56-80E7-14410379AB50}" type="datetime1">
              <a:rPr lang="de-DE" smtClean="0"/>
              <a:t>19.01.2018</a:t>
            </a:fld>
            <a:endParaRPr lang="de-DE" dirty="0"/>
          </a:p>
        </p:txBody>
      </p:sp>
      <p:sp>
        <p:nvSpPr>
          <p:cNvPr id="12"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Tree>
    <p:extLst>
      <p:ext uri="{BB962C8B-B14F-4D97-AF65-F5344CB8AC3E}">
        <p14:creationId xmlns:p14="http://schemas.microsoft.com/office/powerpoint/2010/main" val="3738223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58969"/>
            <a:ext cx="7096848" cy="945021"/>
          </a:xfrm>
        </p:spPr>
        <p:txBody>
          <a:bodyPr/>
          <a:lstStyle>
            <a:lvl1pPr>
              <a:defRPr>
                <a:solidFill>
                  <a:srgbClr val="001871"/>
                </a:solidFill>
              </a:defRPr>
            </a:lvl1pPr>
          </a:lstStyle>
          <a:p>
            <a:r>
              <a:rPr lang="de-DE" dirty="0"/>
              <a:t>Mastertitelformat bearbeiten</a:t>
            </a:r>
          </a:p>
        </p:txBody>
      </p:sp>
      <p:sp>
        <p:nvSpPr>
          <p:cNvPr id="3" name="Inhaltsplatzhalter 2"/>
          <p:cNvSpPr>
            <a:spLocks noGrp="1"/>
          </p:cNvSpPr>
          <p:nvPr>
            <p:ph idx="1"/>
          </p:nvPr>
        </p:nvSpPr>
        <p:spPr>
          <a:xfrm>
            <a:off x="457200" y="1537040"/>
            <a:ext cx="6096000" cy="4135933"/>
          </a:xfrm>
        </p:spPr>
        <p:txBody>
          <a:bodyPr/>
          <a:lstStyle>
            <a:lvl1pPr>
              <a:defRPr>
                <a:solidFill>
                  <a:srgbClr val="001871"/>
                </a:solidFill>
              </a:defRPr>
            </a:lvl1pPr>
            <a:lvl2pPr>
              <a:defRPr>
                <a:solidFill>
                  <a:srgbClr val="001871"/>
                </a:solidFill>
              </a:defRPr>
            </a:lvl2pPr>
            <a:lvl3pPr>
              <a:defRPr>
                <a:solidFill>
                  <a:srgbClr val="001871"/>
                </a:solidFill>
              </a:defRPr>
            </a:lvl3pPr>
            <a:lvl4pPr>
              <a:defRPr>
                <a:solidFill>
                  <a:srgbClr val="001871"/>
                </a:solidFill>
              </a:defRPr>
            </a:lvl4pPr>
            <a:lvl5pPr>
              <a:defRPr>
                <a:solidFill>
                  <a:srgbClr val="00187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65878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58969"/>
            <a:ext cx="7096848" cy="945021"/>
          </a:xfrm>
        </p:spPr>
        <p:txBody>
          <a:bodyPr/>
          <a:lstStyle/>
          <a:p>
            <a:r>
              <a:rPr lang="de-DE"/>
              <a:t>Mastertitelformat bearbeiten</a:t>
            </a:r>
          </a:p>
        </p:txBody>
      </p:sp>
      <p:sp>
        <p:nvSpPr>
          <p:cNvPr id="3" name="Inhaltsplatzhalter 2"/>
          <p:cNvSpPr>
            <a:spLocks noGrp="1"/>
          </p:cNvSpPr>
          <p:nvPr>
            <p:ph sz="half" idx="1"/>
          </p:nvPr>
        </p:nvSpPr>
        <p:spPr>
          <a:xfrm>
            <a:off x="457200" y="1537040"/>
            <a:ext cx="4038600" cy="4256981"/>
          </a:xfrm>
        </p:spPr>
        <p:txBody>
          <a:bodyPr>
            <a:normAutofit/>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537040"/>
            <a:ext cx="4038600" cy="4256981"/>
          </a:xfrm>
        </p:spPr>
        <p:txBody>
          <a:bodyPr>
            <a:normAutofit/>
          </a:bodyPr>
          <a:lstStyle>
            <a:lvl1pPr marL="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
        <p:nvSpPr>
          <p:cNvPr id="13" name="Datumsplatzhalter 3"/>
          <p:cNvSpPr>
            <a:spLocks noGrp="1"/>
          </p:cNvSpPr>
          <p:nvPr>
            <p:ph type="dt" sz="half" idx="10"/>
          </p:nvPr>
        </p:nvSpPr>
        <p:spPr>
          <a:xfrm>
            <a:off x="449973" y="6562180"/>
            <a:ext cx="1521702" cy="215997"/>
          </a:xfrm>
          <a:prstGeom prst="rect">
            <a:avLst/>
          </a:prstGeom>
          <a:ln>
            <a:noFill/>
          </a:ln>
          <a:effectLst/>
        </p:spPr>
        <p:txBody>
          <a:bodyPr lIns="0" tIns="0" rIns="0" bIns="0"/>
          <a:lstStyle>
            <a:lvl1pPr>
              <a:defRPr sz="1200">
                <a:ln>
                  <a:noFill/>
                </a:ln>
                <a:solidFill>
                  <a:srgbClr val="FFFFFF"/>
                </a:solidFill>
              </a:defRPr>
            </a:lvl1pPr>
          </a:lstStyle>
          <a:p>
            <a:fld id="{9413CE16-11A2-4D66-8CB8-5CDB089081B6}" type="datetime1">
              <a:rPr lang="de-DE" smtClean="0"/>
              <a:t>19.01.2018</a:t>
            </a:fld>
            <a:endParaRPr lang="de-DE" dirty="0"/>
          </a:p>
        </p:txBody>
      </p:sp>
    </p:spTree>
    <p:extLst>
      <p:ext uri="{BB962C8B-B14F-4D97-AF65-F5344CB8AC3E}">
        <p14:creationId xmlns:p14="http://schemas.microsoft.com/office/powerpoint/2010/main" val="1085513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358969"/>
            <a:ext cx="7096848" cy="945021"/>
          </a:xfrm>
        </p:spPr>
        <p:txBody>
          <a:bodyPr/>
          <a:lstStyle/>
          <a:p>
            <a:r>
              <a:rPr lang="de-DE"/>
              <a:t>Mastertitelformat bearbeiten</a:t>
            </a:r>
          </a:p>
        </p:txBody>
      </p:sp>
      <p:sp>
        <p:nvSpPr>
          <p:cNvPr id="11" name="Bildplatzhalter 10"/>
          <p:cNvSpPr>
            <a:spLocks noGrp="1"/>
          </p:cNvSpPr>
          <p:nvPr>
            <p:ph type="pic" sz="quarter" idx="10"/>
          </p:nvPr>
        </p:nvSpPr>
        <p:spPr>
          <a:xfrm>
            <a:off x="6495429" y="1537040"/>
            <a:ext cx="2197568" cy="1712933"/>
          </a:xfrm>
        </p:spPr>
        <p:txBody>
          <a:bodyPr/>
          <a:lstStyle/>
          <a:p>
            <a:endParaRPr lang="de-DE"/>
          </a:p>
        </p:txBody>
      </p:sp>
      <p:sp>
        <p:nvSpPr>
          <p:cNvPr id="12" name="Inhaltsplatzhalter 2"/>
          <p:cNvSpPr>
            <a:spLocks noGrp="1"/>
          </p:cNvSpPr>
          <p:nvPr>
            <p:ph sz="half" idx="1"/>
          </p:nvPr>
        </p:nvSpPr>
        <p:spPr>
          <a:xfrm>
            <a:off x="457200" y="1537040"/>
            <a:ext cx="5562600" cy="4256981"/>
          </a:xfrm>
        </p:spPr>
        <p:txBody>
          <a:bodyPr>
            <a:normAutofit/>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Bildplatzhalter 10"/>
          <p:cNvSpPr>
            <a:spLocks noGrp="1"/>
          </p:cNvSpPr>
          <p:nvPr>
            <p:ph type="pic" sz="quarter" idx="11"/>
          </p:nvPr>
        </p:nvSpPr>
        <p:spPr>
          <a:xfrm>
            <a:off x="6495429" y="3572556"/>
            <a:ext cx="2197568" cy="1712933"/>
          </a:xfrm>
        </p:spPr>
        <p:txBody>
          <a:bodyPr/>
          <a:lstStyle/>
          <a:p>
            <a:endParaRPr lang="de-DE"/>
          </a:p>
        </p:txBody>
      </p:sp>
      <p:sp>
        <p:nvSpPr>
          <p:cNvPr id="17"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
        <p:nvSpPr>
          <p:cNvPr id="14" name="Datumsplatzhalter 3"/>
          <p:cNvSpPr>
            <a:spLocks noGrp="1"/>
          </p:cNvSpPr>
          <p:nvPr>
            <p:ph type="dt" sz="half" idx="2"/>
          </p:nvPr>
        </p:nvSpPr>
        <p:spPr>
          <a:xfrm>
            <a:off x="449973" y="6562180"/>
            <a:ext cx="1521702" cy="215997"/>
          </a:xfrm>
          <a:prstGeom prst="rect">
            <a:avLst/>
          </a:prstGeom>
          <a:ln>
            <a:noFill/>
          </a:ln>
          <a:effectLst/>
        </p:spPr>
        <p:txBody>
          <a:bodyPr lIns="0" tIns="0" rIns="0" bIns="0"/>
          <a:lstStyle>
            <a:lvl1pPr>
              <a:defRPr sz="1200">
                <a:ln>
                  <a:noFill/>
                </a:ln>
                <a:solidFill>
                  <a:srgbClr val="FFFFFF"/>
                </a:solidFill>
              </a:defRPr>
            </a:lvl1pPr>
          </a:lstStyle>
          <a:p>
            <a:fld id="{D0EB4130-04F7-41B6-AEEF-0D6F7D9B3975}" type="datetime1">
              <a:rPr lang="de-DE" smtClean="0"/>
              <a:t>19.01.2018</a:t>
            </a:fld>
            <a:endParaRPr lang="de-DE" dirty="0"/>
          </a:p>
        </p:txBody>
      </p:sp>
    </p:spTree>
    <p:extLst>
      <p:ext uri="{BB962C8B-B14F-4D97-AF65-F5344CB8AC3E}">
        <p14:creationId xmlns:p14="http://schemas.microsoft.com/office/powerpoint/2010/main" val="776185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358969"/>
            <a:ext cx="7096848" cy="945021"/>
          </a:xfrm>
        </p:spPr>
        <p:txBody>
          <a:bodyPr/>
          <a:lstStyle/>
          <a:p>
            <a:r>
              <a:rPr lang="de-DE"/>
              <a:t>Mastertitelformat bearbeiten</a:t>
            </a:r>
          </a:p>
        </p:txBody>
      </p:sp>
      <p:sp>
        <p:nvSpPr>
          <p:cNvPr id="6" name="Inhaltsplatzhalter 2"/>
          <p:cNvSpPr>
            <a:spLocks noGrp="1"/>
          </p:cNvSpPr>
          <p:nvPr>
            <p:ph sz="half" idx="1"/>
          </p:nvPr>
        </p:nvSpPr>
        <p:spPr>
          <a:xfrm>
            <a:off x="457200" y="2343970"/>
            <a:ext cx="4038600" cy="3554481"/>
          </a:xfrm>
        </p:spPr>
        <p:txBody>
          <a:bodyPr>
            <a:normAutofit/>
          </a:bodyPr>
          <a:lstStyle>
            <a:lvl1pPr marL="180000" indent="-180000">
              <a:buClr>
                <a:schemeClr val="tx2"/>
              </a:buClr>
              <a:buFont typeface="Lucida Grande"/>
              <a:buChar char="•"/>
              <a:defRPr sz="1600"/>
            </a:lvl1pPr>
            <a:lvl2pPr marL="180000" indent="-180000">
              <a:buClr>
                <a:schemeClr val="tx2"/>
              </a:buClr>
              <a:buFont typeface="Lucida Grande"/>
              <a:buChar char="•"/>
              <a:defRPr sz="1600"/>
            </a:lvl2pPr>
            <a:lvl3pPr marL="180000" indent="-180000">
              <a:buClr>
                <a:schemeClr val="tx2"/>
              </a:buClr>
              <a:buFont typeface="Lucida Grande"/>
              <a:buChar char="•"/>
              <a:defRPr sz="1600"/>
            </a:lvl3pPr>
            <a:lvl4pPr marL="180000" indent="-180000">
              <a:buClr>
                <a:schemeClr val="tx2"/>
              </a:buClr>
              <a:buFont typeface="Lucida Grande"/>
              <a:buChar char="•"/>
              <a:defRPr sz="1600"/>
            </a:lvl4pPr>
            <a:lvl5pPr marL="180000" indent="-180000">
              <a:buClr>
                <a:schemeClr val="tx2"/>
              </a:buClr>
              <a:buFont typeface="Lucida Grande"/>
              <a:buChar cha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3"/>
          <p:cNvSpPr>
            <a:spLocks noGrp="1"/>
          </p:cNvSpPr>
          <p:nvPr>
            <p:ph sz="half" idx="2"/>
          </p:nvPr>
        </p:nvSpPr>
        <p:spPr>
          <a:xfrm>
            <a:off x="4648200" y="2343970"/>
            <a:ext cx="4038600" cy="3554481"/>
          </a:xfrm>
        </p:spPr>
        <p:txBody>
          <a:bodyPr>
            <a:normAutofit/>
          </a:bodyPr>
          <a:lstStyle>
            <a:lvl1pPr marL="180000" indent="-180000">
              <a:buClr>
                <a:schemeClr val="accent1"/>
              </a:buClr>
              <a:buFont typeface="Lucida Grande"/>
              <a:buChar char="•"/>
              <a:defRPr sz="1600"/>
            </a:lvl1pPr>
            <a:lvl2pPr marL="180000" indent="-180000">
              <a:buClr>
                <a:schemeClr val="accent1"/>
              </a:buClr>
              <a:buFont typeface="Lucida Grande"/>
              <a:buChar char="•"/>
              <a:defRPr sz="1600"/>
            </a:lvl2pPr>
            <a:lvl3pPr marL="180000" indent="-180000">
              <a:buClr>
                <a:schemeClr val="accent1"/>
              </a:buClr>
              <a:buFont typeface="Lucida Grande"/>
              <a:buChar char="•"/>
              <a:defRPr sz="1600"/>
            </a:lvl3pPr>
            <a:lvl4pPr marL="180000" indent="-180000">
              <a:buClr>
                <a:schemeClr val="accent1"/>
              </a:buClr>
              <a:buFont typeface="Lucida Grande"/>
              <a:buChar char="•"/>
              <a:defRPr sz="1600"/>
            </a:lvl4pPr>
            <a:lvl5pPr marL="180000" indent="-180000">
              <a:buClr>
                <a:schemeClr val="accent1"/>
              </a:buClr>
              <a:buFont typeface="Lucida Grande"/>
              <a:buChar cha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2"/>
          <p:cNvSpPr>
            <a:spLocks noGrp="1"/>
          </p:cNvSpPr>
          <p:nvPr>
            <p:ph idx="13"/>
          </p:nvPr>
        </p:nvSpPr>
        <p:spPr>
          <a:xfrm>
            <a:off x="457200" y="1537040"/>
            <a:ext cx="6096000" cy="763130"/>
          </a:xfrm>
        </p:spPr>
        <p:txBody>
          <a:bodyPr/>
          <a:lstStyle/>
          <a:p>
            <a:pPr lvl="0"/>
            <a:r>
              <a:rPr lang="de-DE"/>
              <a:t>Mastertextformat bearbeiten</a:t>
            </a:r>
          </a:p>
        </p:txBody>
      </p:sp>
      <p:sp>
        <p:nvSpPr>
          <p:cNvPr id="11"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
        <p:nvSpPr>
          <p:cNvPr id="12" name="Datumsplatzhalter 3"/>
          <p:cNvSpPr>
            <a:spLocks noGrp="1"/>
          </p:cNvSpPr>
          <p:nvPr>
            <p:ph type="dt" sz="half" idx="14"/>
          </p:nvPr>
        </p:nvSpPr>
        <p:spPr>
          <a:xfrm>
            <a:off x="449973" y="6562180"/>
            <a:ext cx="1521702" cy="215997"/>
          </a:xfrm>
          <a:prstGeom prst="rect">
            <a:avLst/>
          </a:prstGeom>
          <a:ln>
            <a:noFill/>
          </a:ln>
          <a:effectLst/>
        </p:spPr>
        <p:txBody>
          <a:bodyPr lIns="0" tIns="0" rIns="0" bIns="0"/>
          <a:lstStyle>
            <a:lvl1pPr>
              <a:defRPr sz="1200">
                <a:ln>
                  <a:noFill/>
                </a:ln>
                <a:solidFill>
                  <a:srgbClr val="FFFFFF"/>
                </a:solidFill>
              </a:defRPr>
            </a:lvl1pPr>
          </a:lstStyle>
          <a:p>
            <a:fld id="{B0B703BB-4C71-4E39-B1A5-B1E51B58A602}" type="datetime1">
              <a:rPr lang="de-DE" smtClean="0"/>
              <a:t>19.01.2018</a:t>
            </a:fld>
            <a:endParaRPr lang="de-DE" dirty="0"/>
          </a:p>
        </p:txBody>
      </p:sp>
    </p:spTree>
    <p:extLst>
      <p:ext uri="{BB962C8B-B14F-4D97-AF65-F5344CB8AC3E}">
        <p14:creationId xmlns:p14="http://schemas.microsoft.com/office/powerpoint/2010/main" val="1833235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57200" y="358969"/>
            <a:ext cx="7182151" cy="954498"/>
          </a:xfrm>
        </p:spPr>
        <p:txBody>
          <a:bodyPr/>
          <a:lstStyle/>
          <a:p>
            <a:r>
              <a:rPr lang="de-DE" dirty="0"/>
              <a:t>Kreisdiagramm</a:t>
            </a:r>
          </a:p>
        </p:txBody>
      </p:sp>
      <p:sp>
        <p:nvSpPr>
          <p:cNvPr id="7"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356F82CE-3699-4605-8C8E-96BA54870A24}" type="datetime1">
              <a:rPr lang="de-DE" smtClean="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graphicFrame>
        <p:nvGraphicFramePr>
          <p:cNvPr id="3" name="Diagramm 2"/>
          <p:cNvGraphicFramePr/>
          <p:nvPr userDrawn="1">
            <p:extLst/>
          </p:nvPr>
        </p:nvGraphicFramePr>
        <p:xfrm>
          <a:off x="282215" y="1527968"/>
          <a:ext cx="7357136" cy="360721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feld 11"/>
          <p:cNvSpPr txBox="1"/>
          <p:nvPr userDrawn="1"/>
        </p:nvSpPr>
        <p:spPr>
          <a:xfrm>
            <a:off x="457200" y="5672667"/>
            <a:ext cx="7182151" cy="276999"/>
          </a:xfrm>
          <a:prstGeom prst="rect">
            <a:avLst/>
          </a:prstGeom>
          <a:noFill/>
        </p:spPr>
        <p:txBody>
          <a:bodyPr wrap="square" rtlCol="0">
            <a:spAutoFit/>
          </a:bodyPr>
          <a:lstStyle/>
          <a:p>
            <a:r>
              <a:rPr lang="de-DE" sz="1200">
                <a:solidFill>
                  <a:srgbClr val="000000"/>
                </a:solidFill>
                <a:latin typeface="+mn-lt"/>
              </a:rPr>
              <a:t>Textfeld</a:t>
            </a:r>
          </a:p>
        </p:txBody>
      </p:sp>
    </p:spTree>
    <p:extLst>
      <p:ext uri="{BB962C8B-B14F-4D97-AF65-F5344CB8AC3E}">
        <p14:creationId xmlns:p14="http://schemas.microsoft.com/office/powerpoint/2010/main" val="19551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2-spaltig Bild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A7C55-BE6B-4B22-8A2E-73D1632CB209}"/>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324993E9-6937-4614-81C4-613AD5158803}"/>
              </a:ext>
            </a:extLst>
          </p:cNvPr>
          <p:cNvSpPr>
            <a:spLocks noGrp="1"/>
          </p:cNvSpPr>
          <p:nvPr>
            <p:ph sz="half" idx="1"/>
          </p:nvPr>
        </p:nvSpPr>
        <p:spPr>
          <a:xfrm>
            <a:off x="5514975" y="1844675"/>
            <a:ext cx="3341687"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8">
            <a:extLst>
              <a:ext uri="{FF2B5EF4-FFF2-40B4-BE49-F238E27FC236}">
                <a16:creationId xmlns:a16="http://schemas.microsoft.com/office/drawing/2014/main" id="{483FB613-D0ED-4267-BE83-1E3387EAAAA4}"/>
              </a:ext>
            </a:extLst>
          </p:cNvPr>
          <p:cNvSpPr>
            <a:spLocks noGrp="1"/>
          </p:cNvSpPr>
          <p:nvPr>
            <p:ph type="pic" sz="quarter" idx="15"/>
          </p:nvPr>
        </p:nvSpPr>
        <p:spPr>
          <a:xfrm>
            <a:off x="288001" y="1844676"/>
            <a:ext cx="5082512" cy="4213224"/>
          </a:xfrm>
          <a:solidFill>
            <a:srgbClr val="CCD7E2"/>
          </a:solidFill>
        </p:spPr>
        <p:txBody>
          <a:bodyPr/>
          <a:lstStyle/>
          <a:p>
            <a:r>
              <a:rPr lang="de-DE"/>
              <a:t>Bild durch Klicken auf Symbol hinzufügen</a:t>
            </a:r>
            <a:endParaRPr lang="de-DE" dirty="0"/>
          </a:p>
        </p:txBody>
      </p:sp>
      <p:sp>
        <p:nvSpPr>
          <p:cNvPr id="8" name="Foliennummernplatzhalter 7">
            <a:extLst>
              <a:ext uri="{FF2B5EF4-FFF2-40B4-BE49-F238E27FC236}">
                <a16:creationId xmlns:a16="http://schemas.microsoft.com/office/drawing/2014/main" id="{4042C1A6-009F-47FD-A248-F8C5890BA818}"/>
              </a:ext>
            </a:extLst>
          </p:cNvPr>
          <p:cNvSpPr>
            <a:spLocks noGrp="1"/>
          </p:cNvSpPr>
          <p:nvPr>
            <p:ph type="sldNum" sz="quarter" idx="16"/>
          </p:nvPr>
        </p:nvSpPr>
        <p:spPr/>
        <p:txBody>
          <a:bodyPr/>
          <a:lstStyle/>
          <a:p>
            <a:fld id="{EF37832F-21F2-4679-920C-88524B75CF38}" type="slidenum">
              <a:rPr lang="de-DE" smtClean="0"/>
              <a:pPr/>
              <a:t>‹Nr.›</a:t>
            </a:fld>
            <a:endParaRPr lang="de-DE" dirty="0"/>
          </a:p>
        </p:txBody>
      </p:sp>
      <p:sp>
        <p:nvSpPr>
          <p:cNvPr id="10" name="Textfeld 9">
            <a:extLst>
              <a:ext uri="{FF2B5EF4-FFF2-40B4-BE49-F238E27FC236}">
                <a16:creationId xmlns:a16="http://schemas.microsoft.com/office/drawing/2014/main" id="{D20814A4-4782-420E-850F-44B0989118AB}"/>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2073823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57200" y="358969"/>
            <a:ext cx="7182151" cy="954498"/>
          </a:xfrm>
        </p:spPr>
        <p:txBody>
          <a:bodyPr/>
          <a:lstStyle/>
          <a:p>
            <a:r>
              <a:rPr lang="de-DE" dirty="0"/>
              <a:t>Säulendiagramm</a:t>
            </a:r>
          </a:p>
        </p:txBody>
      </p:sp>
      <p:sp>
        <p:nvSpPr>
          <p:cNvPr id="7"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848F49AD-E6D0-4141-A5A3-E3357F312923}" type="datetime1">
              <a:rPr lang="de-DE" smtClean="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graphicFrame>
        <p:nvGraphicFramePr>
          <p:cNvPr id="4" name="Diagramm 3"/>
          <p:cNvGraphicFramePr/>
          <p:nvPr userDrawn="1">
            <p:extLst/>
          </p:nvPr>
        </p:nvGraphicFramePr>
        <p:xfrm>
          <a:off x="449973" y="1510824"/>
          <a:ext cx="5876305" cy="391753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feld 12"/>
          <p:cNvSpPr txBox="1"/>
          <p:nvPr userDrawn="1"/>
        </p:nvSpPr>
        <p:spPr>
          <a:xfrm>
            <a:off x="457200" y="5672667"/>
            <a:ext cx="7182151" cy="276999"/>
          </a:xfrm>
          <a:prstGeom prst="rect">
            <a:avLst/>
          </a:prstGeom>
          <a:noFill/>
        </p:spPr>
        <p:txBody>
          <a:bodyPr wrap="square" rtlCol="0">
            <a:spAutoFit/>
          </a:bodyPr>
          <a:lstStyle/>
          <a:p>
            <a:r>
              <a:rPr lang="de-DE" sz="1200">
                <a:solidFill>
                  <a:srgbClr val="000000"/>
                </a:solidFill>
                <a:latin typeface="+mn-lt"/>
              </a:rPr>
              <a:t>Textfeld</a:t>
            </a:r>
          </a:p>
        </p:txBody>
      </p:sp>
    </p:spTree>
    <p:extLst>
      <p:ext uri="{BB962C8B-B14F-4D97-AF65-F5344CB8AC3E}">
        <p14:creationId xmlns:p14="http://schemas.microsoft.com/office/powerpoint/2010/main" val="1689223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57200" y="358969"/>
            <a:ext cx="7182151" cy="954498"/>
          </a:xfrm>
        </p:spPr>
        <p:txBody>
          <a:bodyPr/>
          <a:lstStyle/>
          <a:p>
            <a:r>
              <a:rPr lang="de-DE" dirty="0"/>
              <a:t>Tabelle</a:t>
            </a:r>
          </a:p>
        </p:txBody>
      </p:sp>
      <p:sp>
        <p:nvSpPr>
          <p:cNvPr id="7"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0A55E484-0D8C-4FE9-8012-4DFA6DD3BDE0}" type="datetime1">
              <a:rPr lang="de-DE" smtClean="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graphicFrame>
        <p:nvGraphicFramePr>
          <p:cNvPr id="10" name="Tabelle 9"/>
          <p:cNvGraphicFramePr>
            <a:graphicFrameLocks noGrp="1"/>
          </p:cNvGraphicFramePr>
          <p:nvPr userDrawn="1">
            <p:extLst/>
          </p:nvPr>
        </p:nvGraphicFramePr>
        <p:xfrm>
          <a:off x="457200" y="1689058"/>
          <a:ext cx="7182150" cy="3337560"/>
        </p:xfrm>
        <a:graphic>
          <a:graphicData uri="http://schemas.openxmlformats.org/drawingml/2006/table">
            <a:tbl>
              <a:tblPr firstRow="1" bandRow="1">
                <a:tableStyleId>{3C2FFA5D-87B4-456A-9821-1D502468CF0F}</a:tableStyleId>
              </a:tblPr>
              <a:tblGrid>
                <a:gridCol w="2394050">
                  <a:extLst>
                    <a:ext uri="{9D8B030D-6E8A-4147-A177-3AD203B41FA5}">
                      <a16:colId xmlns:a16="http://schemas.microsoft.com/office/drawing/2014/main" val="20000"/>
                    </a:ext>
                  </a:extLst>
                </a:gridCol>
                <a:gridCol w="2394050">
                  <a:extLst>
                    <a:ext uri="{9D8B030D-6E8A-4147-A177-3AD203B41FA5}">
                      <a16:colId xmlns:a16="http://schemas.microsoft.com/office/drawing/2014/main" val="20001"/>
                    </a:ext>
                  </a:extLst>
                </a:gridCol>
                <a:gridCol w="2394050">
                  <a:extLst>
                    <a:ext uri="{9D8B030D-6E8A-4147-A177-3AD203B41FA5}">
                      <a16:colId xmlns:a16="http://schemas.microsoft.com/office/drawing/2014/main" val="20002"/>
                    </a:ext>
                  </a:extLst>
                </a:gridCol>
              </a:tblGrid>
              <a:tr h="370840">
                <a:tc gridSpan="3">
                  <a:txBody>
                    <a:bodyPr/>
                    <a:lstStyle/>
                    <a:p>
                      <a:r>
                        <a:rPr lang="de-DE" sz="1600" b="0" dirty="0">
                          <a:latin typeface="+mn-lt"/>
                        </a:rPr>
                        <a:t>Headline Tabelle </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70840">
                <a:tc>
                  <a:txBody>
                    <a:bodyPr/>
                    <a:lstStyle/>
                    <a:p>
                      <a:r>
                        <a:rPr lang="de-DE" sz="1200">
                          <a:solidFill>
                            <a:srgbClr val="000000"/>
                          </a:solidFill>
                        </a:rPr>
                        <a:t>Humpftel</a:t>
                      </a:r>
                      <a:r>
                        <a:rPr lang="de-DE" sz="1200" baseline="0">
                          <a:solidFill>
                            <a:srgbClr val="000000"/>
                          </a:solidFill>
                        </a:rPr>
                        <a:t> brumpftel</a:t>
                      </a:r>
                      <a:endParaRPr lang="de-DE" sz="1200">
                        <a:solidFill>
                          <a:srgbClr val="000000"/>
                        </a:solidFill>
                      </a:endParaRPr>
                    </a:p>
                  </a:txBody>
                  <a:tcPr marL="72000" marR="72000" marT="72000" marB="36000">
                    <a:noFill/>
                  </a:tcPr>
                </a:tc>
                <a:tc>
                  <a:txBody>
                    <a:bodyPr/>
                    <a:lstStyle/>
                    <a:p>
                      <a:pPr algn="r"/>
                      <a:r>
                        <a:rPr lang="de-DE" sz="1200">
                          <a:solidFill>
                            <a:srgbClr val="000000"/>
                          </a:solidFill>
                        </a:rPr>
                        <a:t>25300</a:t>
                      </a:r>
                    </a:p>
                  </a:txBody>
                  <a:tcPr marL="72000" marR="72000" marT="72000" marB="36000">
                    <a:noFill/>
                  </a:tcPr>
                </a:tc>
                <a:tc>
                  <a:txBody>
                    <a:bodyPr/>
                    <a:lstStyle/>
                    <a:p>
                      <a:pPr algn="r"/>
                      <a:r>
                        <a:rPr lang="de-DE" sz="1200">
                          <a:solidFill>
                            <a:srgbClr val="000000"/>
                          </a:solidFill>
                        </a:rPr>
                        <a:t>4879100</a:t>
                      </a:r>
                    </a:p>
                  </a:txBody>
                  <a:tcPr marL="72000" marR="72000" marT="72000" marB="36000">
                    <a:noFill/>
                  </a:tcPr>
                </a:tc>
                <a:extLst>
                  <a:ext uri="{0D108BD9-81ED-4DB2-BD59-A6C34878D82A}">
                    <a16:rowId xmlns:a16="http://schemas.microsoft.com/office/drawing/2014/main" val="10001"/>
                  </a:ext>
                </a:extLst>
              </a:tr>
              <a:tr h="370840">
                <a:tc>
                  <a:txBody>
                    <a:bodyPr/>
                    <a:lstStyle/>
                    <a:p>
                      <a:r>
                        <a:rPr lang="de-DE" sz="1200">
                          <a:solidFill>
                            <a:srgbClr val="000000"/>
                          </a:solidFill>
                        </a:rPr>
                        <a:t>Gustendingens Hallo</a:t>
                      </a:r>
                    </a:p>
                  </a:txBody>
                  <a:tcPr marL="72000" marR="72000" marT="72000" marB="36000">
                    <a:solidFill>
                      <a:schemeClr val="tx2">
                        <a:alpha val="20000"/>
                      </a:schemeClr>
                    </a:solidFill>
                  </a:tcPr>
                </a:tc>
                <a:tc>
                  <a:txBody>
                    <a:bodyPr/>
                    <a:lstStyle/>
                    <a:p>
                      <a:pPr algn="r"/>
                      <a:r>
                        <a:rPr lang="de-DE" sz="1200">
                          <a:solidFill>
                            <a:srgbClr val="000000"/>
                          </a:solidFill>
                        </a:rPr>
                        <a:t>25300</a:t>
                      </a:r>
                    </a:p>
                  </a:txBody>
                  <a:tcPr marL="72000" marR="72000" marT="72000" marB="36000">
                    <a:solidFill>
                      <a:schemeClr val="tx2">
                        <a:alpha val="20000"/>
                      </a:schemeClr>
                    </a:solidFill>
                  </a:tcPr>
                </a:tc>
                <a:tc>
                  <a:txBody>
                    <a:bodyPr/>
                    <a:lstStyle/>
                    <a:p>
                      <a:pPr algn="r"/>
                      <a:r>
                        <a:rPr lang="de-DE" sz="1200">
                          <a:solidFill>
                            <a:srgbClr val="000000"/>
                          </a:solidFill>
                        </a:rPr>
                        <a:t>4879100</a:t>
                      </a:r>
                    </a:p>
                  </a:txBody>
                  <a:tcPr marL="72000" marR="72000" marT="72000" marB="36000">
                    <a:solidFill>
                      <a:schemeClr val="tx2">
                        <a:alpha val="20000"/>
                      </a:schemeClr>
                    </a:solidFill>
                  </a:tcPr>
                </a:tc>
                <a:extLst>
                  <a:ext uri="{0D108BD9-81ED-4DB2-BD59-A6C34878D82A}">
                    <a16:rowId xmlns:a16="http://schemas.microsoft.com/office/drawing/2014/main" val="10002"/>
                  </a:ext>
                </a:extLst>
              </a:tr>
              <a:tr h="370840">
                <a:tc>
                  <a:txBody>
                    <a:bodyPr/>
                    <a:lstStyle/>
                    <a:p>
                      <a:r>
                        <a:rPr lang="de-DE" sz="1200">
                          <a:solidFill>
                            <a:srgbClr val="000000"/>
                          </a:solidFill>
                        </a:rPr>
                        <a:t>Humpftel</a:t>
                      </a:r>
                      <a:r>
                        <a:rPr lang="de-DE" sz="1200" baseline="0">
                          <a:solidFill>
                            <a:srgbClr val="000000"/>
                          </a:solidFill>
                        </a:rPr>
                        <a:t> brumpftel</a:t>
                      </a:r>
                      <a:endParaRPr lang="de-DE" sz="1200">
                        <a:solidFill>
                          <a:srgbClr val="000000"/>
                        </a:solidFill>
                      </a:endParaRPr>
                    </a:p>
                  </a:txBody>
                  <a:tcPr marL="72000" marR="72000" marT="72000" marB="36000">
                    <a:noFill/>
                  </a:tcPr>
                </a:tc>
                <a:tc>
                  <a:txBody>
                    <a:bodyPr/>
                    <a:lstStyle/>
                    <a:p>
                      <a:pPr algn="r"/>
                      <a:r>
                        <a:rPr lang="de-DE" sz="1200">
                          <a:solidFill>
                            <a:srgbClr val="000000"/>
                          </a:solidFill>
                        </a:rPr>
                        <a:t>25300</a:t>
                      </a:r>
                    </a:p>
                  </a:txBody>
                  <a:tcPr marL="72000" marR="72000" marT="72000" marB="36000">
                    <a:noFill/>
                  </a:tcPr>
                </a:tc>
                <a:tc>
                  <a:txBody>
                    <a:bodyPr/>
                    <a:lstStyle/>
                    <a:p>
                      <a:pPr algn="r"/>
                      <a:r>
                        <a:rPr lang="de-DE" sz="1200">
                          <a:solidFill>
                            <a:srgbClr val="000000"/>
                          </a:solidFill>
                        </a:rPr>
                        <a:t>4879100</a:t>
                      </a:r>
                    </a:p>
                  </a:txBody>
                  <a:tcPr marL="72000" marR="72000" marT="72000" marB="36000">
                    <a:noFill/>
                  </a:tcPr>
                </a:tc>
                <a:extLst>
                  <a:ext uri="{0D108BD9-81ED-4DB2-BD59-A6C34878D82A}">
                    <a16:rowId xmlns:a16="http://schemas.microsoft.com/office/drawing/2014/main" val="10003"/>
                  </a:ext>
                </a:extLst>
              </a:tr>
              <a:tr h="370840">
                <a:tc>
                  <a:txBody>
                    <a:bodyPr/>
                    <a:lstStyle/>
                    <a:p>
                      <a:r>
                        <a:rPr lang="de-DE" sz="1200">
                          <a:solidFill>
                            <a:srgbClr val="000000"/>
                          </a:solidFill>
                        </a:rPr>
                        <a:t>Gustendingens Hallo</a:t>
                      </a:r>
                    </a:p>
                  </a:txBody>
                  <a:tcPr marL="72000" marR="72000" marT="72000" marB="36000">
                    <a:solidFill>
                      <a:schemeClr val="accent1">
                        <a:alpha val="20000"/>
                      </a:schemeClr>
                    </a:solidFill>
                  </a:tcPr>
                </a:tc>
                <a:tc>
                  <a:txBody>
                    <a:bodyPr/>
                    <a:lstStyle/>
                    <a:p>
                      <a:pPr algn="r"/>
                      <a:r>
                        <a:rPr lang="de-DE" sz="1200">
                          <a:solidFill>
                            <a:srgbClr val="000000"/>
                          </a:solidFill>
                        </a:rPr>
                        <a:t>25300</a:t>
                      </a:r>
                    </a:p>
                  </a:txBody>
                  <a:tcPr marL="72000" marR="72000" marT="72000" marB="36000">
                    <a:solidFill>
                      <a:schemeClr val="accent1">
                        <a:alpha val="20000"/>
                      </a:schemeClr>
                    </a:solidFill>
                  </a:tcPr>
                </a:tc>
                <a:tc>
                  <a:txBody>
                    <a:bodyPr/>
                    <a:lstStyle/>
                    <a:p>
                      <a:pPr algn="r"/>
                      <a:r>
                        <a:rPr lang="de-DE" sz="1200">
                          <a:solidFill>
                            <a:srgbClr val="000000"/>
                          </a:solidFill>
                        </a:rPr>
                        <a:t>4879100</a:t>
                      </a:r>
                    </a:p>
                  </a:txBody>
                  <a:tcPr marL="72000" marR="72000" marT="72000" marB="36000">
                    <a:solidFill>
                      <a:schemeClr val="accent1">
                        <a:alpha val="20000"/>
                      </a:schemeClr>
                    </a:solidFill>
                  </a:tcPr>
                </a:tc>
                <a:extLst>
                  <a:ext uri="{0D108BD9-81ED-4DB2-BD59-A6C34878D82A}">
                    <a16:rowId xmlns:a16="http://schemas.microsoft.com/office/drawing/2014/main" val="10004"/>
                  </a:ext>
                </a:extLst>
              </a:tr>
              <a:tr h="370840">
                <a:tc>
                  <a:txBody>
                    <a:bodyPr/>
                    <a:lstStyle/>
                    <a:p>
                      <a:r>
                        <a:rPr lang="de-DE" sz="1200">
                          <a:solidFill>
                            <a:srgbClr val="000000"/>
                          </a:solidFill>
                        </a:rPr>
                        <a:t>Humpftel</a:t>
                      </a:r>
                      <a:r>
                        <a:rPr lang="de-DE" sz="1200" baseline="0">
                          <a:solidFill>
                            <a:srgbClr val="000000"/>
                          </a:solidFill>
                        </a:rPr>
                        <a:t> brumpftel</a:t>
                      </a:r>
                      <a:endParaRPr lang="de-DE" sz="1200">
                        <a:solidFill>
                          <a:srgbClr val="000000"/>
                        </a:solidFill>
                      </a:endParaRPr>
                    </a:p>
                  </a:txBody>
                  <a:tcPr marL="72000" marR="72000" marT="72000" marB="36000">
                    <a:noFill/>
                  </a:tcPr>
                </a:tc>
                <a:tc>
                  <a:txBody>
                    <a:bodyPr/>
                    <a:lstStyle/>
                    <a:p>
                      <a:pPr algn="r"/>
                      <a:r>
                        <a:rPr lang="de-DE" sz="1200">
                          <a:solidFill>
                            <a:srgbClr val="000000"/>
                          </a:solidFill>
                        </a:rPr>
                        <a:t>25300</a:t>
                      </a:r>
                    </a:p>
                  </a:txBody>
                  <a:tcPr marL="72000" marR="72000" marT="72000" marB="36000">
                    <a:noFill/>
                  </a:tcPr>
                </a:tc>
                <a:tc>
                  <a:txBody>
                    <a:bodyPr/>
                    <a:lstStyle/>
                    <a:p>
                      <a:pPr algn="r"/>
                      <a:r>
                        <a:rPr lang="de-DE" sz="1200">
                          <a:solidFill>
                            <a:srgbClr val="000000"/>
                          </a:solidFill>
                        </a:rPr>
                        <a:t>4879100</a:t>
                      </a:r>
                    </a:p>
                  </a:txBody>
                  <a:tcPr marL="72000" marR="72000" marT="72000" marB="36000">
                    <a:noFill/>
                  </a:tcPr>
                </a:tc>
                <a:extLst>
                  <a:ext uri="{0D108BD9-81ED-4DB2-BD59-A6C34878D82A}">
                    <a16:rowId xmlns:a16="http://schemas.microsoft.com/office/drawing/2014/main" val="10005"/>
                  </a:ext>
                </a:extLst>
              </a:tr>
              <a:tr h="370840">
                <a:tc>
                  <a:txBody>
                    <a:bodyPr/>
                    <a:lstStyle/>
                    <a:p>
                      <a:r>
                        <a:rPr lang="de-DE" sz="1200">
                          <a:solidFill>
                            <a:srgbClr val="000000"/>
                          </a:solidFill>
                        </a:rPr>
                        <a:t>Gustendingens Hallo</a:t>
                      </a:r>
                    </a:p>
                  </a:txBody>
                  <a:tcPr marL="72000" marR="72000" marT="72000" marB="36000">
                    <a:solidFill>
                      <a:schemeClr val="accent1">
                        <a:alpha val="20000"/>
                      </a:schemeClr>
                    </a:solidFill>
                  </a:tcPr>
                </a:tc>
                <a:tc>
                  <a:txBody>
                    <a:bodyPr/>
                    <a:lstStyle/>
                    <a:p>
                      <a:pPr algn="r"/>
                      <a:r>
                        <a:rPr lang="de-DE" sz="1200">
                          <a:solidFill>
                            <a:srgbClr val="000000"/>
                          </a:solidFill>
                        </a:rPr>
                        <a:t>25300</a:t>
                      </a:r>
                    </a:p>
                  </a:txBody>
                  <a:tcPr marL="72000" marR="72000" marT="72000" marB="36000">
                    <a:solidFill>
                      <a:schemeClr val="accent1">
                        <a:alpha val="20000"/>
                      </a:schemeClr>
                    </a:solidFill>
                  </a:tcPr>
                </a:tc>
                <a:tc>
                  <a:txBody>
                    <a:bodyPr/>
                    <a:lstStyle/>
                    <a:p>
                      <a:pPr algn="r"/>
                      <a:r>
                        <a:rPr lang="de-DE" sz="1200">
                          <a:solidFill>
                            <a:srgbClr val="000000"/>
                          </a:solidFill>
                        </a:rPr>
                        <a:t>4879100</a:t>
                      </a:r>
                    </a:p>
                  </a:txBody>
                  <a:tcPr marL="72000" marR="72000" marT="72000" marB="36000">
                    <a:solidFill>
                      <a:schemeClr val="accent1">
                        <a:alpha val="20000"/>
                      </a:schemeClr>
                    </a:solidFill>
                  </a:tcPr>
                </a:tc>
                <a:extLst>
                  <a:ext uri="{0D108BD9-81ED-4DB2-BD59-A6C34878D82A}">
                    <a16:rowId xmlns:a16="http://schemas.microsoft.com/office/drawing/2014/main" val="10006"/>
                  </a:ext>
                </a:extLst>
              </a:tr>
              <a:tr h="370840">
                <a:tc>
                  <a:txBody>
                    <a:bodyPr/>
                    <a:lstStyle/>
                    <a:p>
                      <a:r>
                        <a:rPr lang="de-DE" sz="1200">
                          <a:solidFill>
                            <a:srgbClr val="000000"/>
                          </a:solidFill>
                        </a:rPr>
                        <a:t>Humpftel</a:t>
                      </a:r>
                      <a:r>
                        <a:rPr lang="de-DE" sz="1200" baseline="0">
                          <a:solidFill>
                            <a:srgbClr val="000000"/>
                          </a:solidFill>
                        </a:rPr>
                        <a:t> brumpftel</a:t>
                      </a:r>
                      <a:endParaRPr lang="de-DE" sz="1200">
                        <a:solidFill>
                          <a:srgbClr val="000000"/>
                        </a:solidFill>
                      </a:endParaRPr>
                    </a:p>
                  </a:txBody>
                  <a:tcPr marL="72000" marR="72000" marT="72000" marB="36000">
                    <a:noFill/>
                  </a:tcPr>
                </a:tc>
                <a:tc>
                  <a:txBody>
                    <a:bodyPr/>
                    <a:lstStyle/>
                    <a:p>
                      <a:pPr algn="r"/>
                      <a:r>
                        <a:rPr lang="de-DE" sz="1200">
                          <a:solidFill>
                            <a:srgbClr val="000000"/>
                          </a:solidFill>
                        </a:rPr>
                        <a:t>25300</a:t>
                      </a:r>
                    </a:p>
                  </a:txBody>
                  <a:tcPr marL="72000" marR="72000" marT="72000" marB="36000">
                    <a:noFill/>
                  </a:tcPr>
                </a:tc>
                <a:tc>
                  <a:txBody>
                    <a:bodyPr/>
                    <a:lstStyle/>
                    <a:p>
                      <a:pPr algn="r"/>
                      <a:r>
                        <a:rPr lang="de-DE" sz="1200">
                          <a:solidFill>
                            <a:srgbClr val="000000"/>
                          </a:solidFill>
                        </a:rPr>
                        <a:t>4879100</a:t>
                      </a:r>
                    </a:p>
                  </a:txBody>
                  <a:tcPr marL="72000" marR="72000" marT="72000" marB="36000">
                    <a:noFill/>
                  </a:tcPr>
                </a:tc>
                <a:extLst>
                  <a:ext uri="{0D108BD9-81ED-4DB2-BD59-A6C34878D82A}">
                    <a16:rowId xmlns:a16="http://schemas.microsoft.com/office/drawing/2014/main" val="10007"/>
                  </a:ext>
                </a:extLst>
              </a:tr>
              <a:tr h="370840">
                <a:tc>
                  <a:txBody>
                    <a:bodyPr/>
                    <a:lstStyle/>
                    <a:p>
                      <a:r>
                        <a:rPr lang="de-DE" sz="1200">
                          <a:solidFill>
                            <a:srgbClr val="000000"/>
                          </a:solidFill>
                        </a:rPr>
                        <a:t>Gustendingens Hallo</a:t>
                      </a:r>
                    </a:p>
                  </a:txBody>
                  <a:tcPr marL="72000" marR="72000" marT="72000" marB="36000">
                    <a:solidFill>
                      <a:schemeClr val="accent1">
                        <a:alpha val="20000"/>
                      </a:schemeClr>
                    </a:solidFill>
                  </a:tcPr>
                </a:tc>
                <a:tc>
                  <a:txBody>
                    <a:bodyPr/>
                    <a:lstStyle/>
                    <a:p>
                      <a:pPr algn="r"/>
                      <a:r>
                        <a:rPr lang="de-DE" sz="1200">
                          <a:solidFill>
                            <a:srgbClr val="000000"/>
                          </a:solidFill>
                        </a:rPr>
                        <a:t>25300</a:t>
                      </a:r>
                    </a:p>
                  </a:txBody>
                  <a:tcPr marL="72000" marR="72000" marT="72000" marB="36000">
                    <a:solidFill>
                      <a:schemeClr val="accent1">
                        <a:alpha val="20000"/>
                      </a:schemeClr>
                    </a:solidFill>
                  </a:tcPr>
                </a:tc>
                <a:tc>
                  <a:txBody>
                    <a:bodyPr/>
                    <a:lstStyle/>
                    <a:p>
                      <a:pPr algn="r"/>
                      <a:r>
                        <a:rPr lang="de-DE" sz="1200">
                          <a:solidFill>
                            <a:srgbClr val="000000"/>
                          </a:solidFill>
                        </a:rPr>
                        <a:t>4879100</a:t>
                      </a:r>
                    </a:p>
                  </a:txBody>
                  <a:tcPr marL="72000" marR="72000" marT="72000" marB="36000">
                    <a:solidFill>
                      <a:schemeClr val="accent1">
                        <a:alpha val="20000"/>
                      </a:schemeClr>
                    </a:solidFill>
                  </a:tcPr>
                </a:tc>
                <a:extLst>
                  <a:ext uri="{0D108BD9-81ED-4DB2-BD59-A6C34878D82A}">
                    <a16:rowId xmlns:a16="http://schemas.microsoft.com/office/drawing/2014/main" val="10008"/>
                  </a:ext>
                </a:extLst>
              </a:tr>
            </a:tbl>
          </a:graphicData>
        </a:graphic>
      </p:graphicFrame>
      <p:sp>
        <p:nvSpPr>
          <p:cNvPr id="14" name="Textfeld 13"/>
          <p:cNvSpPr txBox="1"/>
          <p:nvPr userDrawn="1"/>
        </p:nvSpPr>
        <p:spPr>
          <a:xfrm>
            <a:off x="457200" y="5672667"/>
            <a:ext cx="7182151" cy="276999"/>
          </a:xfrm>
          <a:prstGeom prst="rect">
            <a:avLst/>
          </a:prstGeom>
          <a:noFill/>
        </p:spPr>
        <p:txBody>
          <a:bodyPr wrap="square" rtlCol="0">
            <a:spAutoFit/>
          </a:bodyPr>
          <a:lstStyle/>
          <a:p>
            <a:r>
              <a:rPr lang="de-DE" sz="1200">
                <a:solidFill>
                  <a:srgbClr val="000000"/>
                </a:solidFill>
                <a:latin typeface="+mn-lt"/>
              </a:rPr>
              <a:t>Textfeld</a:t>
            </a:r>
          </a:p>
        </p:txBody>
      </p:sp>
    </p:spTree>
    <p:extLst>
      <p:ext uri="{BB962C8B-B14F-4D97-AF65-F5344CB8AC3E}">
        <p14:creationId xmlns:p14="http://schemas.microsoft.com/office/powerpoint/2010/main" val="3573097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57200" y="358969"/>
            <a:ext cx="7182151" cy="954498"/>
          </a:xfrm>
        </p:spPr>
        <p:txBody>
          <a:bodyPr/>
          <a:lstStyle>
            <a:lvl1pPr>
              <a:defRPr baseline="0"/>
            </a:lvl1pPr>
          </a:lstStyle>
          <a:p>
            <a:r>
              <a:rPr lang="de-DE" dirty="0"/>
              <a:t>Der Programmbereich Familie</a:t>
            </a:r>
          </a:p>
        </p:txBody>
      </p:sp>
      <p:sp>
        <p:nvSpPr>
          <p:cNvPr id="17" name="Inhaltsplatzhalter 2"/>
          <p:cNvSpPr>
            <a:spLocks noGrp="1"/>
          </p:cNvSpPr>
          <p:nvPr>
            <p:ph sz="half" idx="1"/>
          </p:nvPr>
        </p:nvSpPr>
        <p:spPr>
          <a:xfrm>
            <a:off x="457200" y="1537040"/>
            <a:ext cx="6096000" cy="4256981"/>
          </a:xfrm>
        </p:spPr>
        <p:txBody>
          <a:bodyPr>
            <a:normAutofit/>
          </a:bodyPr>
          <a:lstStyle>
            <a:lvl1pPr marL="0" indent="0">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de-DE"/>
              <a:t>Mastertextformat bearbeiten</a:t>
            </a:r>
          </a:p>
        </p:txBody>
      </p:sp>
      <p:sp>
        <p:nvSpPr>
          <p:cNvPr id="7"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D12C96E3-458F-44D5-A01C-9B8CF2CD4B10}" type="datetime1">
              <a:rPr lang="de-DE" smtClean="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
        <p:nvSpPr>
          <p:cNvPr id="4" name="Rechteck 3"/>
          <p:cNvSpPr/>
          <p:nvPr userDrawn="1"/>
        </p:nvSpPr>
        <p:spPr bwMode="auto">
          <a:xfrm>
            <a:off x="0" y="358969"/>
            <a:ext cx="176383" cy="954498"/>
          </a:xfrm>
          <a:prstGeom prst="rect">
            <a:avLst/>
          </a:prstGeom>
          <a:solidFill>
            <a:schemeClr val="accent3"/>
          </a:solidFill>
          <a:ln w="9525">
            <a:solidFill>
              <a:srgbClr val="B1B4B4"/>
            </a:solidFill>
            <a:round/>
            <a:headEnd/>
            <a:tailEnd/>
          </a:ln>
          <a:effectLst/>
          <a:extLst/>
        </p:spPr>
        <p:txBody>
          <a:bodyPr wrap="square" rtlCol="0" anchor="ctr">
            <a:spAutoFit/>
          </a:bodyPr>
          <a:lstStyle/>
          <a:p>
            <a:pPr algn="ctr"/>
            <a:endParaRPr lang="de-DE"/>
          </a:p>
        </p:txBody>
      </p:sp>
    </p:spTree>
    <p:extLst>
      <p:ext uri="{BB962C8B-B14F-4D97-AF65-F5344CB8AC3E}">
        <p14:creationId xmlns:p14="http://schemas.microsoft.com/office/powerpoint/2010/main" val="2088743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58969"/>
            <a:ext cx="7096848" cy="945021"/>
          </a:xfrm>
        </p:spPr>
        <p:txBody>
          <a:bodyPr/>
          <a:lstStyle/>
          <a:p>
            <a:r>
              <a:rPr lang="de-DE" dirty="0"/>
              <a:t>Der Programmbereich Familie</a:t>
            </a:r>
            <a:endParaRPr lang="de-DE"/>
          </a:p>
        </p:txBody>
      </p:sp>
      <p:sp>
        <p:nvSpPr>
          <p:cNvPr id="3" name="Inhaltsplatzhalter 2"/>
          <p:cNvSpPr>
            <a:spLocks noGrp="1"/>
          </p:cNvSpPr>
          <p:nvPr>
            <p:ph sz="half" idx="1"/>
          </p:nvPr>
        </p:nvSpPr>
        <p:spPr>
          <a:xfrm>
            <a:off x="457200" y="1537040"/>
            <a:ext cx="4038600" cy="4256981"/>
          </a:xfrm>
        </p:spPr>
        <p:txBody>
          <a:bodyPr>
            <a:normAutofit/>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537040"/>
            <a:ext cx="4038600" cy="4256981"/>
          </a:xfrm>
        </p:spPr>
        <p:txBody>
          <a:bodyPr>
            <a:normAutofit/>
          </a:bodyPr>
          <a:lstStyle>
            <a:lvl1pPr marL="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e-DE"/>
              <a:t>Mastertextformat bearbeiten</a:t>
            </a:r>
          </a:p>
        </p:txBody>
      </p:sp>
      <p:sp>
        <p:nvSpPr>
          <p:cNvPr id="8" name="Datumsplatzhalter 3"/>
          <p:cNvSpPr>
            <a:spLocks noGrp="1"/>
          </p:cNvSpPr>
          <p:nvPr>
            <p:ph type="dt" sz="half" idx="10"/>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56660C73-870F-479A-8D9C-BA5B7AC7DCF5}" type="datetime1">
              <a:rPr lang="de-DE" smtClean="0"/>
              <a:t>19.01.2018</a:t>
            </a:fld>
            <a:endParaRPr lang="de-DE" dirty="0"/>
          </a:p>
        </p:txBody>
      </p:sp>
      <p:sp>
        <p:nvSpPr>
          <p:cNvPr id="10"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
        <p:nvSpPr>
          <p:cNvPr id="11" name="Rechteck 10"/>
          <p:cNvSpPr/>
          <p:nvPr userDrawn="1"/>
        </p:nvSpPr>
        <p:spPr bwMode="auto">
          <a:xfrm>
            <a:off x="0" y="358969"/>
            <a:ext cx="176383" cy="954498"/>
          </a:xfrm>
          <a:prstGeom prst="rect">
            <a:avLst/>
          </a:prstGeom>
          <a:solidFill>
            <a:schemeClr val="accent3"/>
          </a:solidFill>
          <a:ln w="9525">
            <a:solidFill>
              <a:srgbClr val="B1B4B4"/>
            </a:solidFill>
            <a:round/>
            <a:headEnd/>
            <a:tailEnd/>
          </a:ln>
          <a:effectLst/>
          <a:extLst/>
        </p:spPr>
        <p:txBody>
          <a:bodyPr wrap="square" rtlCol="0" anchor="ctr">
            <a:spAutoFit/>
          </a:bodyPr>
          <a:lstStyle/>
          <a:p>
            <a:pPr algn="ctr"/>
            <a:endParaRPr lang="de-DE"/>
          </a:p>
        </p:txBody>
      </p:sp>
    </p:spTree>
    <p:extLst>
      <p:ext uri="{BB962C8B-B14F-4D97-AF65-F5344CB8AC3E}">
        <p14:creationId xmlns:p14="http://schemas.microsoft.com/office/powerpoint/2010/main" val="2700641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elfolie Abschlussfolie">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251520" y="879946"/>
            <a:ext cx="8640960" cy="542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Inhalt durch Klicken bearbeiten</a:t>
            </a:r>
          </a:p>
          <a:p>
            <a:pPr lvl="1"/>
            <a:r>
              <a:rPr lang="de-DE" sz="1800" dirty="0">
                <a:latin typeface="Calibri" pitchFamily="34" charset="0"/>
                <a:cs typeface="Calibri" pitchFamily="34" charset="0"/>
              </a:rPr>
              <a:t>Inhalt</a:t>
            </a:r>
          </a:p>
          <a:p>
            <a:pPr lvl="2"/>
            <a:r>
              <a:rPr lang="de-DE" sz="1600" dirty="0">
                <a:latin typeface="Calibri" pitchFamily="34" charset="0"/>
                <a:cs typeface="Calibri" pitchFamily="34" charset="0"/>
              </a:rPr>
              <a:t>Inhalt</a:t>
            </a:r>
            <a:endParaRPr lang="de-DE" sz="1800" dirty="0">
              <a:latin typeface="Calibri" pitchFamily="34" charset="0"/>
              <a:cs typeface="Calibri" pitchFamily="34" charset="0"/>
            </a:endParaRPr>
          </a:p>
        </p:txBody>
      </p:sp>
      <p:sp>
        <p:nvSpPr>
          <p:cNvPr id="5" name="Titelplatzhalter 1"/>
          <p:cNvSpPr>
            <a:spLocks noGrp="1"/>
          </p:cNvSpPr>
          <p:nvPr>
            <p:ph type="title"/>
          </p:nvPr>
        </p:nvSpPr>
        <p:spPr>
          <a:xfrm>
            <a:off x="251520" y="44624"/>
            <a:ext cx="7139136" cy="562074"/>
          </a:xfrm>
          <a:prstGeom prst="rect">
            <a:avLst/>
          </a:prstGeom>
        </p:spPr>
        <p:txBody>
          <a:bodyPr vert="horz" lIns="91440" tIns="45720" rIns="91440" bIns="45720" rtlCol="0" anchor="ctr">
            <a:normAutofit/>
          </a:bodyPr>
          <a:lstStyle/>
          <a:p>
            <a:r>
              <a:rPr lang="de-DE" dirty="0"/>
              <a:t>Titelmasterformat durch Klicken bearbeiten</a:t>
            </a:r>
          </a:p>
        </p:txBody>
      </p:sp>
      <p:sp>
        <p:nvSpPr>
          <p:cNvPr id="6"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9FF62280-0B8B-426B-8B49-B9CDBF1AB1B0}" type="datetime1">
              <a:rPr lang="de-DE" smtClean="0"/>
              <a:t>19.01.2018</a:t>
            </a:fld>
            <a:endParaRPr lang="de-DE" dirty="0"/>
          </a:p>
        </p:txBody>
      </p:sp>
      <p:sp>
        <p:nvSpPr>
          <p:cNvPr id="8"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Tree>
    <p:extLst>
      <p:ext uri="{BB962C8B-B14F-4D97-AF65-F5344CB8AC3E}">
        <p14:creationId xmlns:p14="http://schemas.microsoft.com/office/powerpoint/2010/main" val="4268688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Normale Folie 2 - Präsentation SL">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266700" indent="-266700">
              <a:defRPr>
                <a:latin typeface="Calibri" pitchFamily="34" charset="0"/>
                <a:cs typeface="Calibri" pitchFamily="34" charset="0"/>
              </a:defRPr>
            </a:lvl1pPr>
            <a:lvl2pPr>
              <a:defRPr sz="1800">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sz="1800">
                <a:latin typeface="Calibri" pitchFamily="34" charset="0"/>
                <a:cs typeface="Calibri" pitchFamily="34" charset="0"/>
              </a:defRPr>
            </a:lvl5pPr>
          </a:lstStyle>
          <a:p>
            <a:pPr lvl="0"/>
            <a:r>
              <a:rPr lang="de-DE" dirty="0"/>
              <a:t>Textmasterformat bearbeiten</a:t>
            </a:r>
          </a:p>
          <a:p>
            <a:pPr lvl="1"/>
            <a:r>
              <a:rPr lang="de-DE" dirty="0"/>
              <a:t>Zweite Ebene</a:t>
            </a:r>
          </a:p>
          <a:p>
            <a:pPr lvl="2"/>
            <a:r>
              <a:rPr lang="de-DE" dirty="0"/>
              <a:t>Dritte Ebene</a:t>
            </a:r>
          </a:p>
        </p:txBody>
      </p:sp>
      <p:sp>
        <p:nvSpPr>
          <p:cNvPr id="5" name="Titel 4"/>
          <p:cNvSpPr>
            <a:spLocks noGrp="1"/>
          </p:cNvSpPr>
          <p:nvPr>
            <p:ph type="title"/>
          </p:nvPr>
        </p:nvSpPr>
        <p:spPr>
          <a:xfrm>
            <a:off x="251520" y="41362"/>
            <a:ext cx="7139136" cy="562074"/>
          </a:xfrm>
          <a:prstGeom prst="rect">
            <a:avLst/>
          </a:prstGeom>
        </p:spPr>
        <p:txBody>
          <a:bodyPr/>
          <a:lstStyle/>
          <a:p>
            <a:r>
              <a:rPr lang="de-DE" dirty="0"/>
              <a:t>Titelmasterformat durch Klicken bearbeiten</a:t>
            </a:r>
          </a:p>
        </p:txBody>
      </p:sp>
      <p:sp>
        <p:nvSpPr>
          <p:cNvPr id="4" name="Datumsplatzhalter 3"/>
          <p:cNvSpPr>
            <a:spLocks noGrp="1"/>
          </p:cNvSpPr>
          <p:nvPr>
            <p:ph type="dt" sz="half" idx="2"/>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F069FEA9-8AC3-4348-8450-360554770926}" type="datetime1">
              <a:rPr lang="de-DE" smtClean="0"/>
              <a:t>19.01.2018</a:t>
            </a:fld>
            <a:endParaRPr lang="de-DE" dirty="0"/>
          </a:p>
        </p:txBody>
      </p:sp>
      <p:sp>
        <p:nvSpPr>
          <p:cNvPr id="7"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‹Nr.›</a:t>
            </a:fld>
            <a:endParaRPr lang="de-DE" dirty="0"/>
          </a:p>
        </p:txBody>
      </p:sp>
    </p:spTree>
    <p:extLst>
      <p:ext uri="{BB962C8B-B14F-4D97-AF65-F5344CB8AC3E}">
        <p14:creationId xmlns:p14="http://schemas.microsoft.com/office/powerpoint/2010/main" val="210454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877659"/>
            <a:ext cx="9144000" cy="3978754"/>
          </a:xfrm>
          <a:prstGeom prst="rect">
            <a:avLst/>
          </a:prstGeom>
          <a:gradFill flip="none" rotWithShape="1">
            <a:gsLst>
              <a:gs pos="0">
                <a:srgbClr val="EAEAEA"/>
              </a:gs>
              <a:gs pos="100000">
                <a:srgbClr val="FFFFFF"/>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a:xfrm>
            <a:off x="449973" y="6562180"/>
            <a:ext cx="1407402" cy="215997"/>
          </a:xfrm>
          <a:prstGeom prst="rect">
            <a:avLst/>
          </a:prstGeom>
        </p:spPr>
        <p:txBody>
          <a:bodyPr/>
          <a:lstStyle/>
          <a:p>
            <a:fld id="{53322818-87BE-4C7E-9104-39B2E815A591}" type="datetime1">
              <a:rPr lang="de-DE" smtClean="0"/>
              <a:t>19.01.2018</a:t>
            </a:fld>
            <a:endParaRPr lang="de-DE"/>
          </a:p>
        </p:txBody>
      </p:sp>
      <p:sp>
        <p:nvSpPr>
          <p:cNvPr id="4" name="Fußzeilenplatzhalter 3"/>
          <p:cNvSpPr>
            <a:spLocks noGrp="1"/>
          </p:cNvSpPr>
          <p:nvPr>
            <p:ph type="ftr" sz="quarter" idx="11"/>
          </p:nvPr>
        </p:nvSpPr>
        <p:spPr>
          <a:xfrm>
            <a:off x="2025650" y="6562180"/>
            <a:ext cx="2895600" cy="215997"/>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562180"/>
            <a:ext cx="2133600" cy="215997"/>
          </a:xfrm>
          <a:prstGeom prst="rect">
            <a:avLst/>
          </a:prstGeom>
        </p:spPr>
        <p:txBody>
          <a:bodyPr/>
          <a:lstStyle/>
          <a:p>
            <a:fld id="{9DC1E638-3F78-4E0D-883A-B278700C48C0}" type="slidenum">
              <a:rPr lang="de-DE" smtClean="0"/>
              <a:pPr/>
              <a:t>‹Nr.›</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marL="0" indent="0">
              <a:buNone/>
              <a:defRPr sz="2000"/>
            </a:lvl1pPr>
          </a:lstStyle>
          <a:p>
            <a:pPr lvl="0"/>
            <a:r>
              <a:rPr lang="de-DE" dirty="0"/>
              <a:t>Textmasterformate durch Klicken bearbeiten</a:t>
            </a:r>
          </a:p>
        </p:txBody>
      </p:sp>
    </p:spTree>
    <p:extLst>
      <p:ext uri="{BB962C8B-B14F-4D97-AF65-F5344CB8AC3E}">
        <p14:creationId xmlns:p14="http://schemas.microsoft.com/office/powerpoint/2010/main" val="13014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877659"/>
            <a:ext cx="9144000" cy="3978754"/>
          </a:xfrm>
          <a:prstGeom prst="rect">
            <a:avLst/>
          </a:prstGeom>
          <a:gradFill flip="none" rotWithShape="1">
            <a:gsLst>
              <a:gs pos="0">
                <a:srgbClr val="EAEAEA"/>
              </a:gs>
              <a:gs pos="100000">
                <a:srgbClr val="FFFFFF"/>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a:xfrm>
            <a:off x="449973" y="6562180"/>
            <a:ext cx="1407402" cy="215997"/>
          </a:xfrm>
          <a:prstGeom prst="rect">
            <a:avLst/>
          </a:prstGeom>
        </p:spPr>
        <p:txBody>
          <a:bodyPr/>
          <a:lstStyle/>
          <a:p>
            <a:fld id="{5E6924E5-C709-4976-9E28-F53FCA8EA05C}" type="datetime1">
              <a:rPr lang="de-DE" smtClean="0"/>
              <a:t>19.01.2018</a:t>
            </a:fld>
            <a:endParaRPr lang="de-DE"/>
          </a:p>
        </p:txBody>
      </p:sp>
      <p:sp>
        <p:nvSpPr>
          <p:cNvPr id="4" name="Fußzeilenplatzhalter 3"/>
          <p:cNvSpPr>
            <a:spLocks noGrp="1"/>
          </p:cNvSpPr>
          <p:nvPr>
            <p:ph type="ftr" sz="quarter" idx="11"/>
          </p:nvPr>
        </p:nvSpPr>
        <p:spPr>
          <a:xfrm>
            <a:off x="2025650" y="6562180"/>
            <a:ext cx="2895600" cy="215997"/>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562180"/>
            <a:ext cx="2133600" cy="215997"/>
          </a:xfrm>
          <a:prstGeom prst="rect">
            <a:avLst/>
          </a:prstGeom>
        </p:spPr>
        <p:txBody>
          <a:bodyPr/>
          <a:lstStyle/>
          <a:p>
            <a:fld id="{9DC1E638-3F78-4E0D-883A-B278700C48C0}" type="slidenum">
              <a:rPr lang="de-DE" smtClean="0"/>
              <a:pPr/>
              <a:t>‹Nr.›</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marL="0" indent="0">
              <a:buNone/>
              <a:defRPr sz="2000"/>
            </a:lvl1pPr>
          </a:lstStyle>
          <a:p>
            <a:pPr lvl="0"/>
            <a:r>
              <a:rPr lang="de-DE" dirty="0"/>
              <a:t>Textmasterformate durch Klicken bearbeiten</a:t>
            </a:r>
          </a:p>
        </p:txBody>
      </p:sp>
    </p:spTree>
    <p:extLst>
      <p:ext uri="{BB962C8B-B14F-4D97-AF65-F5344CB8AC3E}">
        <p14:creationId xmlns:p14="http://schemas.microsoft.com/office/powerpoint/2010/main" val="271604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Nur Titel">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877659"/>
            <a:ext cx="9144000" cy="3978754"/>
          </a:xfrm>
          <a:prstGeom prst="rect">
            <a:avLst/>
          </a:prstGeom>
          <a:gradFill flip="none" rotWithShape="1">
            <a:gsLst>
              <a:gs pos="0">
                <a:srgbClr val="EAEAEA"/>
              </a:gs>
              <a:gs pos="100000">
                <a:srgbClr val="FFFFFF"/>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a:xfrm>
            <a:off x="449973" y="6562180"/>
            <a:ext cx="1407402" cy="215997"/>
          </a:xfrm>
          <a:prstGeom prst="rect">
            <a:avLst/>
          </a:prstGeom>
        </p:spPr>
        <p:txBody>
          <a:bodyPr/>
          <a:lstStyle/>
          <a:p>
            <a:fld id="{919E21F2-E3F4-44B7-8172-840D1F3440AA}" type="datetime1">
              <a:rPr lang="de-DE" smtClean="0"/>
              <a:t>19.01.2018</a:t>
            </a:fld>
            <a:endParaRPr lang="de-DE"/>
          </a:p>
        </p:txBody>
      </p:sp>
      <p:sp>
        <p:nvSpPr>
          <p:cNvPr id="4" name="Fußzeilenplatzhalter 3"/>
          <p:cNvSpPr>
            <a:spLocks noGrp="1"/>
          </p:cNvSpPr>
          <p:nvPr>
            <p:ph type="ftr" sz="quarter" idx="11"/>
          </p:nvPr>
        </p:nvSpPr>
        <p:spPr>
          <a:xfrm>
            <a:off x="2025650" y="6562180"/>
            <a:ext cx="2895600" cy="215997"/>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562180"/>
            <a:ext cx="2133600" cy="215997"/>
          </a:xfrm>
          <a:prstGeom prst="rect">
            <a:avLst/>
          </a:prstGeom>
        </p:spPr>
        <p:txBody>
          <a:bodyPr/>
          <a:lstStyle/>
          <a:p>
            <a:fld id="{9DC1E638-3F78-4E0D-883A-B278700C48C0}" type="slidenum">
              <a:rPr lang="de-DE" smtClean="0"/>
              <a:pPr/>
              <a:t>‹Nr.›</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marL="0" indent="0">
              <a:buNone/>
              <a:defRPr sz="2000"/>
            </a:lvl1pPr>
          </a:lstStyle>
          <a:p>
            <a:pPr lvl="0"/>
            <a:r>
              <a:rPr lang="de-DE" dirty="0"/>
              <a:t>Textmasterformate durch Klicken bearbeiten</a:t>
            </a:r>
          </a:p>
        </p:txBody>
      </p:sp>
    </p:spTree>
    <p:extLst>
      <p:ext uri="{BB962C8B-B14F-4D97-AF65-F5344CB8AC3E}">
        <p14:creationId xmlns:p14="http://schemas.microsoft.com/office/powerpoint/2010/main" val="42375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877659"/>
            <a:ext cx="9144000" cy="3978754"/>
          </a:xfrm>
          <a:prstGeom prst="rect">
            <a:avLst/>
          </a:prstGeom>
          <a:gradFill flip="none" rotWithShape="1">
            <a:gsLst>
              <a:gs pos="0">
                <a:srgbClr val="EAEAEA"/>
              </a:gs>
              <a:gs pos="100000">
                <a:srgbClr val="FFFFFF"/>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a:xfrm>
            <a:off x="449973" y="6562180"/>
            <a:ext cx="1407402" cy="215997"/>
          </a:xfrm>
          <a:prstGeom prst="rect">
            <a:avLst/>
          </a:prstGeom>
        </p:spPr>
        <p:txBody>
          <a:bodyPr/>
          <a:lstStyle/>
          <a:p>
            <a:fld id="{9C77E046-E3DD-43A7-A9F3-ABBC2CCBB197}" type="datetime1">
              <a:rPr lang="de-DE" smtClean="0"/>
              <a:t>19.01.2018</a:t>
            </a:fld>
            <a:endParaRPr lang="de-DE"/>
          </a:p>
        </p:txBody>
      </p:sp>
      <p:sp>
        <p:nvSpPr>
          <p:cNvPr id="4" name="Fußzeilenplatzhalter 3"/>
          <p:cNvSpPr>
            <a:spLocks noGrp="1"/>
          </p:cNvSpPr>
          <p:nvPr>
            <p:ph type="ftr" sz="quarter" idx="11"/>
          </p:nvPr>
        </p:nvSpPr>
        <p:spPr>
          <a:xfrm>
            <a:off x="2025650" y="6562180"/>
            <a:ext cx="2895600" cy="215997"/>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562180"/>
            <a:ext cx="2133600" cy="215997"/>
          </a:xfrm>
          <a:prstGeom prst="rect">
            <a:avLst/>
          </a:prstGeom>
        </p:spPr>
        <p:txBody>
          <a:bodyPr/>
          <a:lstStyle/>
          <a:p>
            <a:fld id="{9DC1E638-3F78-4E0D-883A-B278700C48C0}" type="slidenum">
              <a:rPr lang="de-DE" smtClean="0"/>
              <a:pPr/>
              <a:t>‹Nr.›</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marL="0" indent="0">
              <a:buNone/>
              <a:defRPr sz="2000"/>
            </a:lvl1pPr>
          </a:lstStyle>
          <a:p>
            <a:pPr lvl="0"/>
            <a:r>
              <a:rPr lang="de-DE" dirty="0"/>
              <a:t>Textmasterformate durch Klicken bearbeiten</a:t>
            </a:r>
          </a:p>
        </p:txBody>
      </p:sp>
    </p:spTree>
    <p:extLst>
      <p:ext uri="{BB962C8B-B14F-4D97-AF65-F5344CB8AC3E}">
        <p14:creationId xmlns:p14="http://schemas.microsoft.com/office/powerpoint/2010/main" val="12879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Text und Bild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A7C55-BE6B-4B22-8A2E-73D1632CB209}"/>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324993E9-6937-4614-81C4-613AD5158803}"/>
              </a:ext>
            </a:extLst>
          </p:cNvPr>
          <p:cNvSpPr>
            <a:spLocks noGrp="1"/>
          </p:cNvSpPr>
          <p:nvPr>
            <p:ph sz="half" idx="1"/>
          </p:nvPr>
        </p:nvSpPr>
        <p:spPr>
          <a:xfrm>
            <a:off x="287338" y="1844675"/>
            <a:ext cx="3340100"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8">
            <a:extLst>
              <a:ext uri="{FF2B5EF4-FFF2-40B4-BE49-F238E27FC236}">
                <a16:creationId xmlns:a16="http://schemas.microsoft.com/office/drawing/2014/main" id="{483FB613-D0ED-4267-BE83-1E3387EAAAA4}"/>
              </a:ext>
            </a:extLst>
          </p:cNvPr>
          <p:cNvSpPr>
            <a:spLocks noGrp="1"/>
          </p:cNvSpPr>
          <p:nvPr>
            <p:ph type="pic" sz="quarter" idx="15"/>
          </p:nvPr>
        </p:nvSpPr>
        <p:spPr>
          <a:xfrm>
            <a:off x="3781425" y="1844676"/>
            <a:ext cx="5075237" cy="4213224"/>
          </a:xfrm>
          <a:solidFill>
            <a:srgbClr val="CCD7E2"/>
          </a:solidFill>
        </p:spPr>
        <p:txBody>
          <a:bodyPr/>
          <a:lstStyle/>
          <a:p>
            <a:r>
              <a:rPr lang="de-DE"/>
              <a:t>Bild durch Klicken auf Symbol hinzufügen</a:t>
            </a:r>
            <a:endParaRPr lang="de-DE" dirty="0"/>
          </a:p>
        </p:txBody>
      </p:sp>
      <p:sp>
        <p:nvSpPr>
          <p:cNvPr id="8" name="Foliennummernplatzhalter 7">
            <a:extLst>
              <a:ext uri="{FF2B5EF4-FFF2-40B4-BE49-F238E27FC236}">
                <a16:creationId xmlns:a16="http://schemas.microsoft.com/office/drawing/2014/main" id="{AB21A00B-FD97-422D-A1FB-C2CBD380227B}"/>
              </a:ext>
            </a:extLst>
          </p:cNvPr>
          <p:cNvSpPr>
            <a:spLocks noGrp="1"/>
          </p:cNvSpPr>
          <p:nvPr>
            <p:ph type="sldNum" sz="quarter" idx="16"/>
          </p:nvPr>
        </p:nvSpPr>
        <p:spPr/>
        <p:txBody>
          <a:bodyPr/>
          <a:lstStyle/>
          <a:p>
            <a:fld id="{EF37832F-21F2-4679-920C-88524B75CF38}" type="slidenum">
              <a:rPr lang="de-DE" smtClean="0"/>
              <a:pPr/>
              <a:t>‹Nr.›</a:t>
            </a:fld>
            <a:endParaRPr lang="de-DE" dirty="0"/>
          </a:p>
        </p:txBody>
      </p:sp>
      <p:sp>
        <p:nvSpPr>
          <p:cNvPr id="10" name="Textfeld 9">
            <a:extLst>
              <a:ext uri="{FF2B5EF4-FFF2-40B4-BE49-F238E27FC236}">
                <a16:creationId xmlns:a16="http://schemas.microsoft.com/office/drawing/2014/main" id="{B837C0D5-7335-4809-8363-82F3677F7340}"/>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566693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539"/>
            <a:ext cx="8497092" cy="616455"/>
          </a:xfrm>
        </p:spPr>
        <p:txBody>
          <a:bodyPr anchor="ctr" anchorCtr="0">
            <a:noAutofit/>
          </a:bodyPr>
          <a:lstStyle>
            <a:lvl1pPr>
              <a:lnSpc>
                <a:spcPct val="100000"/>
              </a:lnSpc>
              <a:defRPr/>
            </a:lvl1pPr>
          </a:lstStyle>
          <a:p>
            <a:r>
              <a:rPr lang="de-DE" dirty="0"/>
              <a:t>Titelmasterformat durch Klicken bearbeiten</a:t>
            </a:r>
          </a:p>
        </p:txBody>
      </p:sp>
      <p:sp>
        <p:nvSpPr>
          <p:cNvPr id="9" name="Textplatzhalter 7"/>
          <p:cNvSpPr>
            <a:spLocks noGrp="1"/>
          </p:cNvSpPr>
          <p:nvPr>
            <p:ph type="body" sz="quarter" idx="13"/>
          </p:nvPr>
        </p:nvSpPr>
        <p:spPr bwMode="gray">
          <a:xfrm>
            <a:off x="323850" y="854994"/>
            <a:ext cx="8496300" cy="336244"/>
          </a:xfrm>
        </p:spPr>
        <p:txBody>
          <a:bodyPr lIns="0" tIns="0" rIns="0" bIns="0" anchor="t" anchorCtr="0">
            <a:noAutofit/>
          </a:bodyPr>
          <a:lstStyle>
            <a:lvl1pPr marL="0" indent="0">
              <a:buNone/>
              <a:defRPr sz="2000"/>
            </a:lvl1pPr>
          </a:lstStyle>
          <a:p>
            <a:pPr lvl="0"/>
            <a:r>
              <a:rPr lang="de-DE" dirty="0"/>
              <a:t>Textmasterformate durch Klicken bearbeiten</a:t>
            </a:r>
          </a:p>
        </p:txBody>
      </p:sp>
    </p:spTree>
    <p:extLst>
      <p:ext uri="{BB962C8B-B14F-4D97-AF65-F5344CB8AC3E}">
        <p14:creationId xmlns:p14="http://schemas.microsoft.com/office/powerpoint/2010/main" val="312800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49973" y="6562180"/>
            <a:ext cx="1407402" cy="215997"/>
          </a:xfrm>
          <a:prstGeom prst="rect">
            <a:avLst/>
          </a:prstGeom>
        </p:spPr>
        <p:txBody>
          <a:bodyPr/>
          <a:lstStyle/>
          <a:p>
            <a:r>
              <a:rPr lang="de-DE"/>
              <a:t>18.06.2016</a:t>
            </a:r>
            <a:endParaRPr lang="de-DE" dirty="0"/>
          </a:p>
        </p:txBody>
      </p:sp>
      <p:sp>
        <p:nvSpPr>
          <p:cNvPr id="6" name="Foliennummernplatzhalter 5"/>
          <p:cNvSpPr>
            <a:spLocks noGrp="1"/>
          </p:cNvSpPr>
          <p:nvPr>
            <p:ph type="sldNum" sz="quarter" idx="12"/>
          </p:nvPr>
        </p:nvSpPr>
        <p:spPr>
          <a:xfrm>
            <a:off x="6553200" y="6562180"/>
            <a:ext cx="2133600" cy="215997"/>
          </a:xfrm>
          <a:prstGeom prst="rect">
            <a:avLst/>
          </a:prstGeom>
        </p:spPr>
        <p:txBody>
          <a:bodyPr/>
          <a:lstStyle/>
          <a:p>
            <a:fld id="{8D6DF14B-2E7C-B040-9DB9-99424FD42785}" type="slidenum">
              <a:rPr lang="de-DE" smtClean="0"/>
              <a:pPr/>
              <a:t>‹Nr.›</a:t>
            </a:fld>
            <a:endParaRPr lang="de-DE" dirty="0"/>
          </a:p>
        </p:txBody>
      </p:sp>
    </p:spTree>
    <p:extLst>
      <p:ext uri="{BB962C8B-B14F-4D97-AF65-F5344CB8AC3E}">
        <p14:creationId xmlns:p14="http://schemas.microsoft.com/office/powerpoint/2010/main" val="283240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2-spaltig Text und Bild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A7C55-BE6B-4B22-8A2E-73D1632CB209}"/>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324993E9-6937-4614-81C4-613AD5158803}"/>
              </a:ext>
            </a:extLst>
          </p:cNvPr>
          <p:cNvSpPr>
            <a:spLocks noGrp="1"/>
          </p:cNvSpPr>
          <p:nvPr>
            <p:ph sz="half" idx="1"/>
          </p:nvPr>
        </p:nvSpPr>
        <p:spPr>
          <a:xfrm>
            <a:off x="287338" y="1844675"/>
            <a:ext cx="3340100" cy="4213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8">
            <a:extLst>
              <a:ext uri="{FF2B5EF4-FFF2-40B4-BE49-F238E27FC236}">
                <a16:creationId xmlns:a16="http://schemas.microsoft.com/office/drawing/2014/main" id="{5A6A16E1-246D-42AE-A867-9830FEB1FB7C}"/>
              </a:ext>
            </a:extLst>
          </p:cNvPr>
          <p:cNvSpPr>
            <a:spLocks noGrp="1"/>
          </p:cNvSpPr>
          <p:nvPr>
            <p:ph type="pic" sz="quarter" idx="13"/>
          </p:nvPr>
        </p:nvSpPr>
        <p:spPr>
          <a:xfrm>
            <a:off x="5514976" y="1849203"/>
            <a:ext cx="3341688" cy="2034000"/>
          </a:xfrm>
          <a:solidFill>
            <a:srgbClr val="CCD7E2"/>
          </a:solidFill>
        </p:spPr>
        <p:txBody>
          <a:bodyPr/>
          <a:lstStyle/>
          <a:p>
            <a:r>
              <a:rPr lang="de-DE"/>
              <a:t>Bild durch Klicken auf Symbol hinzufügen</a:t>
            </a:r>
          </a:p>
        </p:txBody>
      </p:sp>
      <p:sp>
        <p:nvSpPr>
          <p:cNvPr id="10" name="Bildplatzhalter 8">
            <a:extLst>
              <a:ext uri="{FF2B5EF4-FFF2-40B4-BE49-F238E27FC236}">
                <a16:creationId xmlns:a16="http://schemas.microsoft.com/office/drawing/2014/main" id="{38889D66-4304-46B0-84D0-1AEC093452A9}"/>
              </a:ext>
            </a:extLst>
          </p:cNvPr>
          <p:cNvSpPr>
            <a:spLocks noGrp="1"/>
          </p:cNvSpPr>
          <p:nvPr>
            <p:ph type="pic" sz="quarter" idx="14"/>
          </p:nvPr>
        </p:nvSpPr>
        <p:spPr>
          <a:xfrm>
            <a:off x="5514976" y="4023900"/>
            <a:ext cx="3341688" cy="2034000"/>
          </a:xfrm>
          <a:solidFill>
            <a:srgbClr val="CCD7E2"/>
          </a:solidFill>
        </p:spPr>
        <p:txBody>
          <a:bodyPr/>
          <a:lstStyle/>
          <a:p>
            <a:r>
              <a:rPr lang="de-DE"/>
              <a:t>Bild durch Klicken auf Symbol hinzufügen</a:t>
            </a:r>
          </a:p>
        </p:txBody>
      </p:sp>
      <p:sp>
        <p:nvSpPr>
          <p:cNvPr id="11" name="Bildplatzhalter 8">
            <a:extLst>
              <a:ext uri="{FF2B5EF4-FFF2-40B4-BE49-F238E27FC236}">
                <a16:creationId xmlns:a16="http://schemas.microsoft.com/office/drawing/2014/main" id="{483FB613-D0ED-4267-BE83-1E3387EAAAA4}"/>
              </a:ext>
            </a:extLst>
          </p:cNvPr>
          <p:cNvSpPr>
            <a:spLocks noGrp="1"/>
          </p:cNvSpPr>
          <p:nvPr>
            <p:ph type="pic" sz="quarter" idx="15"/>
          </p:nvPr>
        </p:nvSpPr>
        <p:spPr>
          <a:xfrm>
            <a:off x="3781426" y="1844676"/>
            <a:ext cx="1593850" cy="4213224"/>
          </a:xfrm>
          <a:solidFill>
            <a:srgbClr val="CCD7E2"/>
          </a:solidFill>
        </p:spPr>
        <p:txBody>
          <a:bodyPr/>
          <a:lstStyle/>
          <a:p>
            <a:r>
              <a:rPr lang="de-DE"/>
              <a:t>Bild durch Klicken auf Symbol hinzufügen</a:t>
            </a:r>
          </a:p>
        </p:txBody>
      </p:sp>
      <p:sp>
        <p:nvSpPr>
          <p:cNvPr id="8" name="Foliennummernplatzhalter 7">
            <a:extLst>
              <a:ext uri="{FF2B5EF4-FFF2-40B4-BE49-F238E27FC236}">
                <a16:creationId xmlns:a16="http://schemas.microsoft.com/office/drawing/2014/main" id="{8E7FDCF8-0C90-49E1-8573-803D92AF4CDD}"/>
              </a:ext>
            </a:extLst>
          </p:cNvPr>
          <p:cNvSpPr>
            <a:spLocks noGrp="1"/>
          </p:cNvSpPr>
          <p:nvPr>
            <p:ph type="sldNum" sz="quarter" idx="16"/>
          </p:nvPr>
        </p:nvSpPr>
        <p:spPr/>
        <p:txBody>
          <a:bodyPr/>
          <a:lstStyle/>
          <a:p>
            <a:fld id="{EF37832F-21F2-4679-920C-88524B75CF38}" type="slidenum">
              <a:rPr lang="de-DE" smtClean="0"/>
              <a:pPr/>
              <a:t>‹Nr.›</a:t>
            </a:fld>
            <a:endParaRPr lang="de-DE" dirty="0"/>
          </a:p>
        </p:txBody>
      </p:sp>
      <p:sp>
        <p:nvSpPr>
          <p:cNvPr id="12" name="Textfeld 11">
            <a:extLst>
              <a:ext uri="{FF2B5EF4-FFF2-40B4-BE49-F238E27FC236}">
                <a16:creationId xmlns:a16="http://schemas.microsoft.com/office/drawing/2014/main" id="{3EC5996C-F299-4E66-8C4A-7EAFF1C01DA1}"/>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351667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3144-522B-4704-A476-8247CEDDAADB}"/>
              </a:ext>
            </a:extLst>
          </p:cNvPr>
          <p:cNvSpPr>
            <a:spLocks noGrp="1"/>
          </p:cNvSpPr>
          <p:nvPr>
            <p:ph type="title"/>
          </p:nvPr>
        </p:nvSpPr>
        <p:spPr>
          <a:xfrm>
            <a:off x="288000" y="3060000"/>
            <a:ext cx="8568000" cy="1242000"/>
          </a:xfrm>
        </p:spPr>
        <p:txBody>
          <a:bodyPr anchor="t" anchorCtr="0"/>
          <a:lstStyle>
            <a:lvl1pPr>
              <a:defRPr sz="2000"/>
            </a:lvl1pPr>
          </a:lstStyle>
          <a:p>
            <a:r>
              <a:rPr lang="de-DE"/>
              <a:t>Titelmasterformat durch Klicken bearbeiten</a:t>
            </a:r>
            <a:endParaRPr lang="de-DE" dirty="0"/>
          </a:p>
        </p:txBody>
      </p:sp>
      <p:sp>
        <p:nvSpPr>
          <p:cNvPr id="8" name="Foliennummernplatzhalter 7">
            <a:extLst>
              <a:ext uri="{FF2B5EF4-FFF2-40B4-BE49-F238E27FC236}">
                <a16:creationId xmlns:a16="http://schemas.microsoft.com/office/drawing/2014/main" id="{B42B8ED6-5E71-4E61-BC0E-CD70842D4622}"/>
              </a:ext>
            </a:extLst>
          </p:cNvPr>
          <p:cNvSpPr>
            <a:spLocks noGrp="1"/>
          </p:cNvSpPr>
          <p:nvPr>
            <p:ph type="sldNum" sz="quarter" idx="10"/>
          </p:nvPr>
        </p:nvSpPr>
        <p:spPr/>
        <p:txBody>
          <a:bodyPr/>
          <a:lstStyle/>
          <a:p>
            <a:fld id="{EF37832F-21F2-4679-920C-88524B75CF38}" type="slidenum">
              <a:rPr lang="de-DE" smtClean="0"/>
              <a:pPr/>
              <a:t>‹Nr.›</a:t>
            </a:fld>
            <a:endParaRPr lang="de-DE" dirty="0"/>
          </a:p>
        </p:txBody>
      </p:sp>
      <p:sp>
        <p:nvSpPr>
          <p:cNvPr id="9" name="Textfeld 8">
            <a:extLst>
              <a:ext uri="{FF2B5EF4-FFF2-40B4-BE49-F238E27FC236}">
                <a16:creationId xmlns:a16="http://schemas.microsoft.com/office/drawing/2014/main" id="{37B13AC1-E211-444B-B953-7F3BDE31CAF8}"/>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371990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3144-522B-4704-A476-8247CEDDAADB}"/>
              </a:ext>
            </a:extLst>
          </p:cNvPr>
          <p:cNvSpPr>
            <a:spLocks noGrp="1"/>
          </p:cNvSpPr>
          <p:nvPr>
            <p:ph type="title"/>
          </p:nvPr>
        </p:nvSpPr>
        <p:spPr>
          <a:xfrm>
            <a:off x="5514975" y="3060000"/>
            <a:ext cx="3341687" cy="1242000"/>
          </a:xfrm>
        </p:spPr>
        <p:txBody>
          <a:bodyPr anchor="t" anchorCtr="0"/>
          <a:lstStyle>
            <a:lvl1pPr>
              <a:defRPr sz="2000"/>
            </a:lvl1pPr>
          </a:lstStyle>
          <a:p>
            <a:r>
              <a:rPr lang="de-DE"/>
              <a:t>Titelmasterformat durch Klicken bearbeiten</a:t>
            </a:r>
            <a:endParaRPr lang="de-DE" dirty="0"/>
          </a:p>
        </p:txBody>
      </p:sp>
      <p:sp>
        <p:nvSpPr>
          <p:cNvPr id="7" name="Bildplatzhalter 6">
            <a:extLst>
              <a:ext uri="{FF2B5EF4-FFF2-40B4-BE49-F238E27FC236}">
                <a16:creationId xmlns:a16="http://schemas.microsoft.com/office/drawing/2014/main" id="{174D4D0E-4867-47B9-B65D-6F4A41025E39}"/>
              </a:ext>
            </a:extLst>
          </p:cNvPr>
          <p:cNvSpPr>
            <a:spLocks noGrp="1"/>
          </p:cNvSpPr>
          <p:nvPr>
            <p:ph type="pic" sz="quarter" idx="13"/>
          </p:nvPr>
        </p:nvSpPr>
        <p:spPr>
          <a:xfrm>
            <a:off x="287338" y="1844675"/>
            <a:ext cx="5076000" cy="4213225"/>
          </a:xfrm>
          <a:solidFill>
            <a:srgbClr val="CCD7E2"/>
          </a:solidFill>
        </p:spPr>
        <p:txBody>
          <a:bodyPr/>
          <a:lstStyle/>
          <a:p>
            <a:r>
              <a:rPr lang="de-DE"/>
              <a:t>Bild durch Klicken auf Symbol hinzufügen</a:t>
            </a:r>
          </a:p>
        </p:txBody>
      </p:sp>
      <p:sp>
        <p:nvSpPr>
          <p:cNvPr id="9" name="Foliennummernplatzhalter 8">
            <a:extLst>
              <a:ext uri="{FF2B5EF4-FFF2-40B4-BE49-F238E27FC236}">
                <a16:creationId xmlns:a16="http://schemas.microsoft.com/office/drawing/2014/main" id="{1E29A864-B12F-4446-9DFA-DB78A9208503}"/>
              </a:ext>
            </a:extLst>
          </p:cNvPr>
          <p:cNvSpPr>
            <a:spLocks noGrp="1"/>
          </p:cNvSpPr>
          <p:nvPr>
            <p:ph type="sldNum" sz="quarter" idx="14"/>
          </p:nvPr>
        </p:nvSpPr>
        <p:spPr/>
        <p:txBody>
          <a:bodyPr/>
          <a:lstStyle/>
          <a:p>
            <a:fld id="{EF37832F-21F2-4679-920C-88524B75CF38}" type="slidenum">
              <a:rPr lang="de-DE" smtClean="0"/>
              <a:pPr/>
              <a:t>‹Nr.›</a:t>
            </a:fld>
            <a:endParaRPr lang="de-DE" dirty="0"/>
          </a:p>
        </p:txBody>
      </p:sp>
      <p:sp>
        <p:nvSpPr>
          <p:cNvPr id="10" name="Textfeld 9">
            <a:extLst>
              <a:ext uri="{FF2B5EF4-FFF2-40B4-BE49-F238E27FC236}">
                <a16:creationId xmlns:a16="http://schemas.microsoft.com/office/drawing/2014/main" id="{74803FE6-F848-4613-8C9C-5CCDA4D20EA1}"/>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a:t>
            </a:r>
          </a:p>
        </p:txBody>
      </p:sp>
    </p:spTree>
    <p:extLst>
      <p:ext uri="{BB962C8B-B14F-4D97-AF65-F5344CB8AC3E}">
        <p14:creationId xmlns:p14="http://schemas.microsoft.com/office/powerpoint/2010/main" val="339506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4.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emf"/><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596BA5-6A78-469C-9D44-C01C707F6B68}"/>
              </a:ext>
            </a:extLst>
          </p:cNvPr>
          <p:cNvSpPr>
            <a:spLocks noGrp="1"/>
          </p:cNvSpPr>
          <p:nvPr>
            <p:ph type="title"/>
          </p:nvPr>
        </p:nvSpPr>
        <p:spPr>
          <a:xfrm>
            <a:off x="287338" y="620689"/>
            <a:ext cx="6826250" cy="72008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a:extLst>
              <a:ext uri="{FF2B5EF4-FFF2-40B4-BE49-F238E27FC236}">
                <a16:creationId xmlns:a16="http://schemas.microsoft.com/office/drawing/2014/main" id="{4F4BDFE6-4645-414B-B9C5-82C0E9818062}"/>
              </a:ext>
            </a:extLst>
          </p:cNvPr>
          <p:cNvSpPr>
            <a:spLocks noGrp="1"/>
          </p:cNvSpPr>
          <p:nvPr>
            <p:ph type="body" idx="1"/>
          </p:nvPr>
        </p:nvSpPr>
        <p:spPr>
          <a:xfrm>
            <a:off x="287339" y="1844675"/>
            <a:ext cx="8569324" cy="4213225"/>
          </a:xfrm>
          <a:prstGeom prst="rect">
            <a:avLst/>
          </a:prstGeom>
        </p:spPr>
        <p:txBody>
          <a:bodyPr vert="horz" lIns="0" tIns="0" rIns="0" bIns="0" rtlCol="0" anchor="t" anchorCtr="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6" name="Grafik 45">
            <a:extLst>
              <a:ext uri="{FF2B5EF4-FFF2-40B4-BE49-F238E27FC236}">
                <a16:creationId xmlns:a16="http://schemas.microsoft.com/office/drawing/2014/main" id="{641B017D-3CF8-433F-A371-83FC2FFC2E98}"/>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7771825" y="281041"/>
            <a:ext cx="1116000" cy="612912"/>
          </a:xfrm>
          <a:prstGeom prst="rect">
            <a:avLst/>
          </a:prstGeom>
        </p:spPr>
      </p:pic>
      <p:pic>
        <p:nvPicPr>
          <p:cNvPr id="53" name="Grafik 52">
            <a:extLst>
              <a:ext uri="{FF2B5EF4-FFF2-40B4-BE49-F238E27FC236}">
                <a16:creationId xmlns:a16="http://schemas.microsoft.com/office/drawing/2014/main" id="{C8503C5F-DDD9-4108-BF91-2271D784C7E5}"/>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279477" y="6233951"/>
            <a:ext cx="8640000" cy="360674"/>
          </a:xfrm>
          <a:prstGeom prst="rect">
            <a:avLst/>
          </a:prstGeom>
        </p:spPr>
      </p:pic>
      <p:sp>
        <p:nvSpPr>
          <p:cNvPr id="6" name="Foliennummernplatzhalter 5">
            <a:extLst>
              <a:ext uri="{FF2B5EF4-FFF2-40B4-BE49-F238E27FC236}">
                <a16:creationId xmlns:a16="http://schemas.microsoft.com/office/drawing/2014/main" id="{6F9FFFF8-7179-4D5A-8474-2BF650EC56D2}"/>
              </a:ext>
            </a:extLst>
          </p:cNvPr>
          <p:cNvSpPr>
            <a:spLocks noGrp="1"/>
          </p:cNvSpPr>
          <p:nvPr>
            <p:ph type="sldNum" sz="quarter" idx="4"/>
          </p:nvPr>
        </p:nvSpPr>
        <p:spPr>
          <a:xfrm>
            <a:off x="621861" y="6244456"/>
            <a:ext cx="950354" cy="322476"/>
          </a:xfrm>
          <a:prstGeom prst="rect">
            <a:avLst/>
          </a:prstGeom>
        </p:spPr>
        <p:txBody>
          <a:bodyPr vert="horz" lIns="0" tIns="0" rIns="0" bIns="0" rtlCol="0" anchor="ctr"/>
          <a:lstStyle>
            <a:lvl1pPr algn="l">
              <a:defRPr sz="700">
                <a:solidFill>
                  <a:schemeClr val="bg1"/>
                </a:solidFill>
              </a:defRPr>
            </a:lvl1pPr>
          </a:lstStyle>
          <a:p>
            <a:fld id="{EF37832F-21F2-4679-920C-88524B75CF38}" type="slidenum">
              <a:rPr lang="de-DE" smtClean="0"/>
              <a:pPr/>
              <a:t>‹Nr.›</a:t>
            </a:fld>
            <a:endParaRPr lang="de-DE" dirty="0"/>
          </a:p>
        </p:txBody>
      </p:sp>
    </p:spTree>
    <p:extLst>
      <p:ext uri="{BB962C8B-B14F-4D97-AF65-F5344CB8AC3E}">
        <p14:creationId xmlns:p14="http://schemas.microsoft.com/office/powerpoint/2010/main" val="220815836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1" r:id="rId5"/>
    <p:sldLayoutId id="2147483652" r:id="rId6"/>
    <p:sldLayoutId id="2147483660" r:id="rId7"/>
    <p:sldLayoutId id="2147483651" r:id="rId8"/>
    <p:sldLayoutId id="2147483663" r:id="rId9"/>
    <p:sldLayoutId id="2147483662" r:id="rId10"/>
    <p:sldLayoutId id="2147483665"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Lst>
  <p:hf hdr="0" ftr="0" dt="0"/>
  <p:txStyles>
    <p:titleStyle>
      <a:lvl1pPr algn="l" defTabSz="685800" rtl="0" eaLnBrk="1" latinLnBrk="0" hangingPunct="1">
        <a:lnSpc>
          <a:spcPts val="2600"/>
        </a:lnSpc>
        <a:spcBef>
          <a:spcPct val="0"/>
        </a:spcBef>
        <a:buNone/>
        <a:defRPr sz="2000" b="0" kern="1200" spc="0" baseline="0">
          <a:solidFill>
            <a:schemeClr val="bg2"/>
          </a:solidFill>
          <a:latin typeface="+mj-lt"/>
          <a:ea typeface="+mj-ea"/>
          <a:cs typeface="+mj-cs"/>
        </a:defRPr>
      </a:lvl1pPr>
    </p:titleStyle>
    <p:bodyStyle>
      <a:lvl1pPr marL="0" indent="0" algn="l" defTabSz="685800" rtl="0" eaLnBrk="1" latinLnBrk="0" hangingPunct="1">
        <a:lnSpc>
          <a:spcPts val="2000"/>
        </a:lnSpc>
        <a:spcBef>
          <a:spcPts val="0"/>
        </a:spcBef>
        <a:spcAft>
          <a:spcPts val="600"/>
        </a:spcAft>
        <a:buFont typeface="Wingdings" panose="05000000000000000000" pitchFamily="2" charset="2"/>
        <a:buNone/>
        <a:defRPr sz="1400" kern="1200">
          <a:solidFill>
            <a:schemeClr val="tx1"/>
          </a:solidFill>
          <a:latin typeface="+mn-lt"/>
          <a:ea typeface="+mn-ea"/>
          <a:cs typeface="+mn-cs"/>
        </a:defRPr>
      </a:lvl1pPr>
      <a:lvl2pPr marL="179388" indent="-179388" algn="l" defTabSz="685800" rtl="0" eaLnBrk="1" latinLnBrk="0" hangingPunct="1">
        <a:lnSpc>
          <a:spcPts val="2000"/>
        </a:lnSpc>
        <a:spcBef>
          <a:spcPts val="0"/>
        </a:spcBef>
        <a:spcAft>
          <a:spcPts val="600"/>
        </a:spcAft>
        <a:buFont typeface="Wingdings" panose="05000000000000000000" pitchFamily="2" charset="2"/>
        <a:buChar char="§"/>
        <a:defRPr sz="1400" kern="1200">
          <a:solidFill>
            <a:schemeClr val="tx1"/>
          </a:solidFill>
          <a:latin typeface="+mn-lt"/>
          <a:ea typeface="+mn-ea"/>
          <a:cs typeface="+mn-cs"/>
        </a:defRPr>
      </a:lvl2pPr>
      <a:lvl3pPr marL="358775" indent="-176213" algn="l" defTabSz="685800" rtl="0" eaLnBrk="1" latinLnBrk="0" hangingPunct="1">
        <a:lnSpc>
          <a:spcPts val="2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3pPr>
      <a:lvl4pPr marL="541338" indent="-18256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621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39" userDrawn="1">
          <p15:clr>
            <a:srgbClr val="F26B43"/>
          </p15:clr>
        </p15:guide>
        <p15:guide id="2" pos="5579" userDrawn="1">
          <p15:clr>
            <a:srgbClr val="F26B43"/>
          </p15:clr>
        </p15:guide>
        <p15:guide id="3" pos="181" userDrawn="1">
          <p15:clr>
            <a:srgbClr val="F26B43"/>
          </p15:clr>
        </p15:guide>
        <p15:guide id="4" pos="1188" userDrawn="1">
          <p15:clr>
            <a:srgbClr val="F26B43"/>
          </p15:clr>
        </p15:guide>
        <p15:guide id="5" pos="1278" userDrawn="1">
          <p15:clr>
            <a:srgbClr val="F26B43"/>
          </p15:clr>
        </p15:guide>
        <p15:guide id="6" pos="2285" userDrawn="1">
          <p15:clr>
            <a:srgbClr val="F26B43"/>
          </p15:clr>
        </p15:guide>
        <p15:guide id="7" pos="2376" userDrawn="1">
          <p15:clr>
            <a:srgbClr val="F26B43"/>
          </p15:clr>
        </p15:guide>
        <p15:guide id="8" pos="3383" userDrawn="1">
          <p15:clr>
            <a:srgbClr val="F26B43"/>
          </p15:clr>
        </p15:guide>
        <p15:guide id="9" pos="3474" userDrawn="1">
          <p15:clr>
            <a:srgbClr val="F26B43"/>
          </p15:clr>
        </p15:guide>
        <p15:guide id="10" pos="4481" userDrawn="1">
          <p15:clr>
            <a:srgbClr val="F26B43"/>
          </p15:clr>
        </p15:guide>
        <p15:guide id="11" pos="4572" userDrawn="1">
          <p15:clr>
            <a:srgbClr val="F26B43"/>
          </p15:clr>
        </p15:guide>
        <p15:guide id="12" orient="horz" pos="182" userDrawn="1">
          <p15:clr>
            <a:srgbClr val="F26B43"/>
          </p15:clr>
        </p15:guide>
        <p15:guide id="13" orient="horz" pos="391" userDrawn="1">
          <p15:clr>
            <a:srgbClr val="F26B43"/>
          </p15:clr>
        </p15:guide>
        <p15:guide id="14" orient="horz" pos="3816" userDrawn="1">
          <p15:clr>
            <a:srgbClr val="F26B43"/>
          </p15:clr>
        </p15:guide>
        <p15:guide id="15"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0705"/>
            <a:ext cx="8229600" cy="436017"/>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57200" y="1305794"/>
            <a:ext cx="8229600" cy="489672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ooktrustorguk-RGB.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092" y="6463678"/>
            <a:ext cx="1377210" cy="167863"/>
          </a:xfrm>
          <a:prstGeom prst="rect">
            <a:avLst/>
          </a:prstGeom>
        </p:spPr>
      </p:pic>
      <p:pic>
        <p:nvPicPr>
          <p:cNvPr id="8" name="Picture 7" descr="BookTrust-RGB.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08582" y="6312085"/>
            <a:ext cx="1578219" cy="382808"/>
          </a:xfrm>
          <a:prstGeom prst="rect">
            <a:avLst/>
          </a:prstGeom>
        </p:spPr>
      </p:pic>
    </p:spTree>
    <p:extLst>
      <p:ext uri="{BB962C8B-B14F-4D97-AF65-F5344CB8AC3E}">
        <p14:creationId xmlns:p14="http://schemas.microsoft.com/office/powerpoint/2010/main" val="2764418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l" defTabSz="446089" rtl="0" eaLnBrk="1" latinLnBrk="0" hangingPunct="1">
        <a:lnSpc>
          <a:spcPts val="3422"/>
        </a:lnSpc>
        <a:spcBef>
          <a:spcPct val="0"/>
        </a:spcBef>
        <a:buNone/>
        <a:defRPr sz="3422" b="1" kern="1200">
          <a:solidFill>
            <a:schemeClr val="tx2"/>
          </a:solidFill>
          <a:latin typeface="Arial"/>
          <a:ea typeface="+mj-ea"/>
          <a:cs typeface="Arial"/>
        </a:defRPr>
      </a:lvl1pPr>
    </p:titleStyle>
    <p:bodyStyle>
      <a:lvl1pPr marL="183345" indent="-183345" algn="l" defTabSz="446089" rtl="0" eaLnBrk="1" latinLnBrk="0" hangingPunct="1">
        <a:lnSpc>
          <a:spcPts val="1882"/>
        </a:lnSpc>
        <a:spcBef>
          <a:spcPts val="0"/>
        </a:spcBef>
        <a:spcAft>
          <a:spcPts val="941"/>
        </a:spcAft>
        <a:buFont typeface="Arial"/>
        <a:buChar char="•"/>
        <a:defRPr sz="1711" kern="1200">
          <a:solidFill>
            <a:schemeClr val="tx1"/>
          </a:solidFill>
          <a:latin typeface="Arial"/>
          <a:ea typeface="+mn-ea"/>
          <a:cs typeface="Arial"/>
        </a:defRPr>
      </a:lvl1pPr>
      <a:lvl2pPr marL="457682" indent="-226804" algn="l" defTabSz="446089" rtl="0" eaLnBrk="1" latinLnBrk="0" hangingPunct="1">
        <a:lnSpc>
          <a:spcPts val="1882"/>
        </a:lnSpc>
        <a:spcBef>
          <a:spcPts val="0"/>
        </a:spcBef>
        <a:spcAft>
          <a:spcPts val="941"/>
        </a:spcAft>
        <a:buFont typeface="Arial"/>
        <a:buChar char="–"/>
        <a:defRPr sz="1711" kern="1200">
          <a:solidFill>
            <a:schemeClr val="tx1"/>
          </a:solidFill>
          <a:latin typeface="Arial"/>
          <a:ea typeface="+mn-ea"/>
          <a:cs typeface="Arial"/>
        </a:defRPr>
      </a:lvl2pPr>
      <a:lvl3pPr marL="688560" indent="-222729" algn="l" defTabSz="446089" rtl="0" eaLnBrk="1" latinLnBrk="0" hangingPunct="1">
        <a:lnSpc>
          <a:spcPts val="1882"/>
        </a:lnSpc>
        <a:spcBef>
          <a:spcPts val="0"/>
        </a:spcBef>
        <a:spcAft>
          <a:spcPts val="941"/>
        </a:spcAft>
        <a:buFont typeface="Arial"/>
        <a:buChar char="•"/>
        <a:defRPr sz="1711" kern="1200">
          <a:solidFill>
            <a:schemeClr val="tx1"/>
          </a:solidFill>
          <a:latin typeface="Arial"/>
          <a:ea typeface="+mn-ea"/>
          <a:cs typeface="Arial"/>
        </a:defRPr>
      </a:lvl3pPr>
      <a:lvl4pPr marL="924871" indent="-222729" algn="l" defTabSz="446089" rtl="0" eaLnBrk="1" latinLnBrk="0" hangingPunct="1">
        <a:lnSpc>
          <a:spcPts val="1882"/>
        </a:lnSpc>
        <a:spcBef>
          <a:spcPts val="0"/>
        </a:spcBef>
        <a:spcAft>
          <a:spcPts val="941"/>
        </a:spcAft>
        <a:buFont typeface="Arial"/>
        <a:buChar char="–"/>
        <a:defRPr sz="1711" kern="1200">
          <a:solidFill>
            <a:schemeClr val="tx1"/>
          </a:solidFill>
          <a:latin typeface="Arial"/>
          <a:ea typeface="+mn-ea"/>
          <a:cs typeface="Arial"/>
        </a:defRPr>
      </a:lvl4pPr>
      <a:lvl5pPr marL="1151674" indent="-222729" algn="l" defTabSz="446089" rtl="0" eaLnBrk="1" latinLnBrk="0" hangingPunct="1">
        <a:lnSpc>
          <a:spcPts val="1882"/>
        </a:lnSpc>
        <a:spcBef>
          <a:spcPts val="0"/>
        </a:spcBef>
        <a:spcAft>
          <a:spcPts val="941"/>
        </a:spcAft>
        <a:buFont typeface="Arial"/>
        <a:buChar char="»"/>
        <a:defRPr sz="1711" kern="1200">
          <a:solidFill>
            <a:schemeClr val="tx1"/>
          </a:solidFill>
          <a:latin typeface="Arial"/>
          <a:ea typeface="+mn-ea"/>
          <a:cs typeface="Arial"/>
        </a:defRPr>
      </a:lvl5pPr>
      <a:lvl6pPr marL="2453489" indent="-223044" algn="l" defTabSz="446089" rtl="0" eaLnBrk="1" latinLnBrk="0" hangingPunct="1">
        <a:spcBef>
          <a:spcPct val="20000"/>
        </a:spcBef>
        <a:buFont typeface="Arial"/>
        <a:buChar char="•"/>
        <a:defRPr sz="1968" kern="1200">
          <a:solidFill>
            <a:schemeClr val="tx1"/>
          </a:solidFill>
          <a:latin typeface="+mn-lt"/>
          <a:ea typeface="+mn-ea"/>
          <a:cs typeface="+mn-cs"/>
        </a:defRPr>
      </a:lvl6pPr>
      <a:lvl7pPr marL="2899579" indent="-223044" algn="l" defTabSz="446089" rtl="0" eaLnBrk="1" latinLnBrk="0" hangingPunct="1">
        <a:spcBef>
          <a:spcPct val="20000"/>
        </a:spcBef>
        <a:buFont typeface="Arial"/>
        <a:buChar char="•"/>
        <a:defRPr sz="1968" kern="1200">
          <a:solidFill>
            <a:schemeClr val="tx1"/>
          </a:solidFill>
          <a:latin typeface="+mn-lt"/>
          <a:ea typeface="+mn-ea"/>
          <a:cs typeface="+mn-cs"/>
        </a:defRPr>
      </a:lvl7pPr>
      <a:lvl8pPr marL="3345668" indent="-223044" algn="l" defTabSz="446089" rtl="0" eaLnBrk="1" latinLnBrk="0" hangingPunct="1">
        <a:spcBef>
          <a:spcPct val="20000"/>
        </a:spcBef>
        <a:buFont typeface="Arial"/>
        <a:buChar char="•"/>
        <a:defRPr sz="1968" kern="1200">
          <a:solidFill>
            <a:schemeClr val="tx1"/>
          </a:solidFill>
          <a:latin typeface="+mn-lt"/>
          <a:ea typeface="+mn-ea"/>
          <a:cs typeface="+mn-cs"/>
        </a:defRPr>
      </a:lvl8pPr>
      <a:lvl9pPr marL="3791757" indent="-223044" algn="l" defTabSz="446089" rtl="0" eaLnBrk="1" latinLnBrk="0" hangingPunct="1">
        <a:spcBef>
          <a:spcPct val="20000"/>
        </a:spcBef>
        <a:buFont typeface="Arial"/>
        <a:buChar char="•"/>
        <a:defRPr sz="1968" kern="1200">
          <a:solidFill>
            <a:schemeClr val="tx1"/>
          </a:solidFill>
          <a:latin typeface="+mn-lt"/>
          <a:ea typeface="+mn-ea"/>
          <a:cs typeface="+mn-cs"/>
        </a:defRPr>
      </a:lvl9pPr>
    </p:bodyStyle>
    <p:otherStyle>
      <a:defPPr>
        <a:defRPr lang="en-US"/>
      </a:defPPr>
      <a:lvl1pPr marL="0" algn="l" defTabSz="446089" rtl="0" eaLnBrk="1" latinLnBrk="0" hangingPunct="1">
        <a:defRPr sz="1797" kern="1200">
          <a:solidFill>
            <a:schemeClr val="tx1"/>
          </a:solidFill>
          <a:latin typeface="+mn-lt"/>
          <a:ea typeface="+mn-ea"/>
          <a:cs typeface="+mn-cs"/>
        </a:defRPr>
      </a:lvl1pPr>
      <a:lvl2pPr marL="446089" algn="l" defTabSz="446089" rtl="0" eaLnBrk="1" latinLnBrk="0" hangingPunct="1">
        <a:defRPr sz="1797" kern="1200">
          <a:solidFill>
            <a:schemeClr val="tx1"/>
          </a:solidFill>
          <a:latin typeface="+mn-lt"/>
          <a:ea typeface="+mn-ea"/>
          <a:cs typeface="+mn-cs"/>
        </a:defRPr>
      </a:lvl2pPr>
      <a:lvl3pPr marL="892178" algn="l" defTabSz="446089" rtl="0" eaLnBrk="1" latinLnBrk="0" hangingPunct="1">
        <a:defRPr sz="1797" kern="1200">
          <a:solidFill>
            <a:schemeClr val="tx1"/>
          </a:solidFill>
          <a:latin typeface="+mn-lt"/>
          <a:ea typeface="+mn-ea"/>
          <a:cs typeface="+mn-cs"/>
        </a:defRPr>
      </a:lvl3pPr>
      <a:lvl4pPr marL="1338267" algn="l" defTabSz="446089" rtl="0" eaLnBrk="1" latinLnBrk="0" hangingPunct="1">
        <a:defRPr sz="1797" kern="1200">
          <a:solidFill>
            <a:schemeClr val="tx1"/>
          </a:solidFill>
          <a:latin typeface="+mn-lt"/>
          <a:ea typeface="+mn-ea"/>
          <a:cs typeface="+mn-cs"/>
        </a:defRPr>
      </a:lvl4pPr>
      <a:lvl5pPr marL="1784356" algn="l" defTabSz="446089" rtl="0" eaLnBrk="1" latinLnBrk="0" hangingPunct="1">
        <a:defRPr sz="1797" kern="1200">
          <a:solidFill>
            <a:schemeClr val="tx1"/>
          </a:solidFill>
          <a:latin typeface="+mn-lt"/>
          <a:ea typeface="+mn-ea"/>
          <a:cs typeface="+mn-cs"/>
        </a:defRPr>
      </a:lvl5pPr>
      <a:lvl6pPr marL="2230445" algn="l" defTabSz="446089" rtl="0" eaLnBrk="1" latinLnBrk="0" hangingPunct="1">
        <a:defRPr sz="1797" kern="1200">
          <a:solidFill>
            <a:schemeClr val="tx1"/>
          </a:solidFill>
          <a:latin typeface="+mn-lt"/>
          <a:ea typeface="+mn-ea"/>
          <a:cs typeface="+mn-cs"/>
        </a:defRPr>
      </a:lvl6pPr>
      <a:lvl7pPr marL="2676534" algn="l" defTabSz="446089" rtl="0" eaLnBrk="1" latinLnBrk="0" hangingPunct="1">
        <a:defRPr sz="1797" kern="1200">
          <a:solidFill>
            <a:schemeClr val="tx1"/>
          </a:solidFill>
          <a:latin typeface="+mn-lt"/>
          <a:ea typeface="+mn-ea"/>
          <a:cs typeface="+mn-cs"/>
        </a:defRPr>
      </a:lvl7pPr>
      <a:lvl8pPr marL="3122623" algn="l" defTabSz="446089" rtl="0" eaLnBrk="1" latinLnBrk="0" hangingPunct="1">
        <a:defRPr sz="1797" kern="1200">
          <a:solidFill>
            <a:schemeClr val="tx1"/>
          </a:solidFill>
          <a:latin typeface="+mn-lt"/>
          <a:ea typeface="+mn-ea"/>
          <a:cs typeface="+mn-cs"/>
        </a:defRPr>
      </a:lvl8pPr>
      <a:lvl9pPr marL="3568712" algn="l" defTabSz="446089" rtl="0" eaLnBrk="1" latinLnBrk="0" hangingPunct="1">
        <a:defRPr sz="17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353085"/>
            <a:ext cx="7096848" cy="945021"/>
          </a:xfrm>
          <a:prstGeom prst="rect">
            <a:avLst/>
          </a:prstGeom>
        </p:spPr>
        <p:txBody>
          <a:bodyPr vert="horz" lIns="0" tIns="0" rIns="0" bIns="0" rtlCol="0" anchor="t" anchorCtr="0">
            <a:normAutofit/>
          </a:bodyPr>
          <a:lstStyle/>
          <a:p>
            <a:r>
              <a:rPr lang="de-DE"/>
              <a:t>Mastertitelformat bearbeiten </a:t>
            </a:r>
            <a:br>
              <a:rPr lang="de-DE"/>
            </a:br>
            <a:r>
              <a:rPr lang="de-DE"/>
              <a:t>in zwei Zeilen</a:t>
            </a:r>
          </a:p>
        </p:txBody>
      </p:sp>
      <p:sp>
        <p:nvSpPr>
          <p:cNvPr id="3" name="Textplatzhalter 2"/>
          <p:cNvSpPr>
            <a:spLocks noGrp="1"/>
          </p:cNvSpPr>
          <p:nvPr>
            <p:ph type="body" idx="1"/>
          </p:nvPr>
        </p:nvSpPr>
        <p:spPr>
          <a:xfrm>
            <a:off x="457200" y="1537040"/>
            <a:ext cx="8229600" cy="4135933"/>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a:t>
            </a:r>
          </a:p>
        </p:txBody>
      </p:sp>
      <p:pic>
        <p:nvPicPr>
          <p:cNvPr id="11" name="Grafik 10">
            <a:extLst>
              <a:ext uri="{FF2B5EF4-FFF2-40B4-BE49-F238E27FC236}">
                <a16:creationId xmlns:a16="http://schemas.microsoft.com/office/drawing/2014/main" id="{641B017D-3CF8-433F-A371-83FC2FFC2E98}"/>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7771825" y="281041"/>
            <a:ext cx="1116000" cy="612912"/>
          </a:xfrm>
          <a:prstGeom prst="rect">
            <a:avLst/>
          </a:prstGeom>
        </p:spPr>
      </p:pic>
      <p:pic>
        <p:nvPicPr>
          <p:cNvPr id="14" name="Grafik 13">
            <a:extLst>
              <a:ext uri="{FF2B5EF4-FFF2-40B4-BE49-F238E27FC236}">
                <a16:creationId xmlns:a16="http://schemas.microsoft.com/office/drawing/2014/main" id="{C8503C5F-DDD9-4108-BF91-2271D784C7E5}"/>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279477" y="6233951"/>
            <a:ext cx="8640000" cy="360674"/>
          </a:xfrm>
          <a:prstGeom prst="rect">
            <a:avLst/>
          </a:prstGeom>
        </p:spPr>
      </p:pic>
      <p:sp>
        <p:nvSpPr>
          <p:cNvPr id="17" name="Foliennummernplatzhalter 5">
            <a:extLst>
              <a:ext uri="{FF2B5EF4-FFF2-40B4-BE49-F238E27FC236}">
                <a16:creationId xmlns:a16="http://schemas.microsoft.com/office/drawing/2014/main" id="{6F9FFFF8-7179-4D5A-8474-2BF650EC56D2}"/>
              </a:ext>
            </a:extLst>
          </p:cNvPr>
          <p:cNvSpPr txBox="1">
            <a:spLocks/>
          </p:cNvSpPr>
          <p:nvPr userDrawn="1"/>
        </p:nvSpPr>
        <p:spPr>
          <a:xfrm>
            <a:off x="621861" y="6244456"/>
            <a:ext cx="950354" cy="322476"/>
          </a:xfrm>
          <a:prstGeom prst="rect">
            <a:avLst/>
          </a:prstGeom>
        </p:spPr>
        <p:txBody>
          <a:bodyPr vert="horz" lIns="0" tIns="0" rIns="0" bIns="0" rtlCol="0" anchor="ctr"/>
          <a:lstStyle>
            <a:defPPr>
              <a:defRPr lang="de-DE"/>
            </a:defPPr>
            <a:lvl1pPr marL="0" algn="l"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37832F-21F2-4679-920C-88524B75CF38}" type="slidenum">
              <a:rPr lang="de-DE" sz="700" smtClean="0">
                <a:latin typeface="Droid Serif" panose="02020600060500020200" pitchFamily="18" charset="0"/>
                <a:ea typeface="Droid Serif" panose="02020600060500020200" pitchFamily="18" charset="0"/>
                <a:cs typeface="Droid Serif" panose="02020600060500020200" pitchFamily="18" charset="0"/>
              </a:rPr>
              <a:pPr/>
              <a:t>‹Nr.›</a:t>
            </a:fld>
            <a:endParaRPr lang="de-DE" sz="700" dirty="0">
              <a:latin typeface="Droid Serif" panose="02020600060500020200" pitchFamily="18" charset="0"/>
              <a:ea typeface="Droid Serif" panose="02020600060500020200" pitchFamily="18" charset="0"/>
              <a:cs typeface="Droid Serif" panose="02020600060500020200" pitchFamily="18" charset="0"/>
            </a:endParaRPr>
          </a:p>
        </p:txBody>
      </p:sp>
      <p:sp>
        <p:nvSpPr>
          <p:cNvPr id="18" name="Textfeld 17">
            <a:extLst>
              <a:ext uri="{FF2B5EF4-FFF2-40B4-BE49-F238E27FC236}">
                <a16:creationId xmlns:a16="http://schemas.microsoft.com/office/drawing/2014/main" id="{22F00353-7FF5-4ABA-8DB4-C4FED7417C68}"/>
              </a:ext>
            </a:extLst>
          </p:cNvPr>
          <p:cNvSpPr txBox="1"/>
          <p:nvPr userDrawn="1"/>
        </p:nvSpPr>
        <p:spPr>
          <a:xfrm>
            <a:off x="289778" y="6244456"/>
            <a:ext cx="321782"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Page</a:t>
            </a:r>
          </a:p>
        </p:txBody>
      </p:sp>
    </p:spTree>
    <p:extLst>
      <p:ext uri="{BB962C8B-B14F-4D97-AF65-F5344CB8AC3E}">
        <p14:creationId xmlns:p14="http://schemas.microsoft.com/office/powerpoint/2010/main" val="41767018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ftr="0"/>
  <p:txStyles>
    <p:titleStyle>
      <a:lvl1pPr algn="l" defTabSz="457200" rtl="0" eaLnBrk="1" latinLnBrk="0" hangingPunct="1">
        <a:lnSpc>
          <a:spcPts val="3000"/>
        </a:lnSpc>
        <a:spcBef>
          <a:spcPct val="0"/>
        </a:spcBef>
        <a:buNone/>
        <a:tabLst/>
        <a:defRPr sz="2800" b="0" i="0" kern="1200">
          <a:solidFill>
            <a:schemeClr val="accent1"/>
          </a:solidFill>
          <a:latin typeface="Calibri"/>
          <a:ea typeface="+mj-ea"/>
          <a:cs typeface="Calibri"/>
        </a:defRPr>
      </a:lvl1pPr>
    </p:titleStyle>
    <p:bodyStyle>
      <a:lvl1pPr marL="0" indent="0" algn="l" defTabSz="457200" rtl="0" eaLnBrk="1" latinLnBrk="0" hangingPunct="1">
        <a:lnSpc>
          <a:spcPts val="2000"/>
        </a:lnSpc>
        <a:spcBef>
          <a:spcPts val="1000"/>
        </a:spcBef>
        <a:buFontTx/>
        <a:buNone/>
        <a:defRPr sz="1600" kern="1200">
          <a:solidFill>
            <a:srgbClr val="000000"/>
          </a:solidFill>
          <a:latin typeface="+mn-lt"/>
          <a:ea typeface="+mn-ea"/>
          <a:cs typeface="+mn-cs"/>
        </a:defRPr>
      </a:lvl1pPr>
      <a:lvl2pPr marL="742950" indent="-285750" algn="l" defTabSz="457200" rtl="0" eaLnBrk="1" latinLnBrk="0" hangingPunct="1">
        <a:lnSpc>
          <a:spcPts val="2000"/>
        </a:lnSpc>
        <a:spcBef>
          <a:spcPts val="1000"/>
        </a:spcBef>
        <a:buFont typeface="Lucida Grande"/>
        <a:buChar char="–"/>
        <a:defRPr sz="1600" kern="1200">
          <a:solidFill>
            <a:srgbClr val="000000"/>
          </a:solidFill>
          <a:latin typeface="+mn-lt"/>
          <a:ea typeface="+mn-ea"/>
          <a:cs typeface="+mn-cs"/>
        </a:defRPr>
      </a:lvl2pPr>
      <a:lvl3pPr marL="1143000" indent="-228600" algn="l" defTabSz="457200" rtl="0" eaLnBrk="1" latinLnBrk="0" hangingPunct="1">
        <a:lnSpc>
          <a:spcPts val="2000"/>
        </a:lnSpc>
        <a:spcBef>
          <a:spcPts val="1000"/>
        </a:spcBef>
        <a:buFont typeface="Lucida Grande"/>
        <a:buChar char="–"/>
        <a:defRPr sz="1600" kern="1200">
          <a:solidFill>
            <a:srgbClr val="000000"/>
          </a:solidFill>
          <a:latin typeface="+mn-lt"/>
          <a:ea typeface="+mn-ea"/>
          <a:cs typeface="+mn-cs"/>
        </a:defRPr>
      </a:lvl3pPr>
      <a:lvl4pPr marL="1600200" indent="-228600" algn="l" defTabSz="457200" rtl="0" eaLnBrk="1" latinLnBrk="0" hangingPunct="1">
        <a:lnSpc>
          <a:spcPts val="2000"/>
        </a:lnSpc>
        <a:spcBef>
          <a:spcPts val="1000"/>
        </a:spcBef>
        <a:buFont typeface="Lucida Grande"/>
        <a:buChar char="–"/>
        <a:defRPr sz="1600" kern="1200">
          <a:solidFill>
            <a:srgbClr val="000000"/>
          </a:solidFill>
          <a:latin typeface="+mn-lt"/>
          <a:ea typeface="+mn-ea"/>
          <a:cs typeface="+mn-cs"/>
        </a:defRPr>
      </a:lvl4pPr>
      <a:lvl5pPr marL="2057400" indent="-228600" algn="l" defTabSz="457200" rtl="0" eaLnBrk="1" latinLnBrk="0" hangingPunct="1">
        <a:lnSpc>
          <a:spcPts val="2000"/>
        </a:lnSpc>
        <a:spcBef>
          <a:spcPts val="1000"/>
        </a:spcBef>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jpeg"/><Relationship Id="rId7"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www.stiftunglesen.de/" TargetMode="External"/><Relationship Id="rId2" Type="http://schemas.openxmlformats.org/officeDocument/2006/relationships/hyperlink" Target="mailto:simone.ehmig@stiftunglesen.de" TargetMode="External"/><Relationship Id="rId1" Type="http://schemas.openxmlformats.org/officeDocument/2006/relationships/slideLayout" Target="../slideLayouts/slideLayout14.xml"/><Relationship Id="rId5" Type="http://schemas.openxmlformats.org/officeDocument/2006/relationships/hyperlink" Target="http://www.twitter.com/StiftungLesen" TargetMode="External"/><Relationship Id="rId4" Type="http://schemas.openxmlformats.org/officeDocument/2006/relationships/hyperlink" Target="http://www.facebook.com/StiftungLesen"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16A7055-20D0-4849-B70B-45007BFEEE4B}"/>
              </a:ext>
            </a:extLst>
          </p:cNvPr>
          <p:cNvSpPr>
            <a:spLocks noGrp="1"/>
          </p:cNvSpPr>
          <p:nvPr>
            <p:ph type="ctrTitle"/>
          </p:nvPr>
        </p:nvSpPr>
        <p:spPr>
          <a:xfrm>
            <a:off x="287338" y="866775"/>
            <a:ext cx="7092974" cy="1243419"/>
          </a:xfrm>
        </p:spPr>
        <p:txBody>
          <a:bodyPr/>
          <a:lstStyle/>
          <a:p>
            <a:pPr>
              <a:lnSpc>
                <a:spcPct val="100000"/>
              </a:lnSpc>
              <a:spcBef>
                <a:spcPts val="600"/>
              </a:spcBef>
              <a:spcAft>
                <a:spcPts val="600"/>
              </a:spcAft>
            </a:pPr>
            <a:r>
              <a:rPr lang="en-US" dirty="0"/>
              <a:t>Reading aloud  </a:t>
            </a:r>
            <a:br>
              <a:rPr lang="en-US" dirty="0"/>
            </a:br>
            <a:r>
              <a:rPr lang="en-US" dirty="0"/>
              <a:t>Every child’s basic need and a very rewarding investment</a:t>
            </a:r>
            <a:br>
              <a:rPr lang="en-US" dirty="0"/>
            </a:br>
            <a:r>
              <a:rPr lang="en-US" sz="1000" dirty="0"/>
              <a:t>Research results on the value of reading aloud for the future of children</a:t>
            </a:r>
            <a:r>
              <a:rPr lang="en-US" sz="600" dirty="0"/>
              <a:t/>
            </a:r>
            <a:br>
              <a:rPr lang="en-US" sz="600" dirty="0"/>
            </a:br>
            <a:r>
              <a:rPr lang="de-DE" sz="600" dirty="0"/>
              <a:t/>
            </a:r>
            <a:br>
              <a:rPr lang="de-DE" sz="600" dirty="0"/>
            </a:br>
            <a:r>
              <a:rPr lang="de-DE" sz="1000" dirty="0"/>
              <a:t>Read to children | Goethe Institut &amp; Lukukeskus | Helsinki January 24, 2018 | Dr. Simone C. Ehmig</a:t>
            </a:r>
            <a:endParaRPr lang="de-DE" sz="1000" dirty="0">
              <a:latin typeface="PoppinsDE Light" panose="02000000000000000000" pitchFamily="2" charset="0"/>
              <a:cs typeface="PoppinsDE Light" panose="02000000000000000000" pitchFamily="2" charset="0"/>
            </a:endParaRPr>
          </a:p>
        </p:txBody>
      </p:sp>
      <p:pic>
        <p:nvPicPr>
          <p:cNvPr id="9" name="Bildplatzhalt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891" b="5891"/>
          <a:stretch>
            <a:fillRect/>
          </a:stretch>
        </p:blipFill>
        <p:spPr/>
      </p:pic>
    </p:spTree>
    <p:extLst>
      <p:ext uri="{BB962C8B-B14F-4D97-AF65-F5344CB8AC3E}">
        <p14:creationId xmlns:p14="http://schemas.microsoft.com/office/powerpoint/2010/main" val="193171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Reading aloud and promoting reading early on – </a:t>
            </a:r>
            <a:br>
              <a:rPr lang="en-US" dirty="0"/>
            </a:br>
            <a:r>
              <a:rPr lang="en-US" dirty="0"/>
              <a:t>Escaping the vicious circle</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10</a:t>
            </a:fld>
            <a:endParaRPr lang="de-DE"/>
          </a:p>
        </p:txBody>
      </p:sp>
    </p:spTree>
    <p:extLst>
      <p:ext uri="{BB962C8B-B14F-4D97-AF65-F5344CB8AC3E}">
        <p14:creationId xmlns:p14="http://schemas.microsoft.com/office/powerpoint/2010/main" val="4141992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7"/>
          <p:cNvGraphicFramePr>
            <a:graphicFrameLocks noGrp="1"/>
          </p:cNvGraphicFramePr>
          <p:nvPr>
            <p:ph sz="half" idx="1"/>
            <p:extLst>
              <p:ext uri="{D42A27DB-BD31-4B8C-83A1-F6EECF244321}">
                <p14:modId xmlns:p14="http://schemas.microsoft.com/office/powerpoint/2010/main" val="2771332950"/>
              </p:ext>
            </p:extLst>
          </p:nvPr>
        </p:nvGraphicFramePr>
        <p:xfrm>
          <a:off x="468313" y="1484313"/>
          <a:ext cx="8424862"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31752" name="Textfeld 9"/>
          <p:cNvSpPr txBox="1">
            <a:spLocks noChangeArrowheads="1"/>
          </p:cNvSpPr>
          <p:nvPr/>
        </p:nvSpPr>
        <p:spPr bwMode="auto">
          <a:xfrm>
            <a:off x="1625599" y="1609075"/>
            <a:ext cx="1944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algn="ctr" eaLnBrk="1" hangingPunct="1">
              <a:lnSpc>
                <a:spcPct val="100000"/>
              </a:lnSpc>
              <a:spcBef>
                <a:spcPct val="0"/>
              </a:spcBef>
            </a:pPr>
            <a:r>
              <a:rPr lang="en-US" altLang="de-DE" sz="1000" b="1" dirty="0">
                <a:solidFill>
                  <a:srgbClr val="001871"/>
                </a:solidFill>
                <a:latin typeface="+mn-lt"/>
              </a:rPr>
              <a:t>1st Foreign </a:t>
            </a:r>
          </a:p>
          <a:p>
            <a:pPr algn="ctr" eaLnBrk="1" hangingPunct="1">
              <a:lnSpc>
                <a:spcPct val="100000"/>
              </a:lnSpc>
              <a:spcBef>
                <a:spcPct val="0"/>
              </a:spcBef>
            </a:pPr>
            <a:r>
              <a:rPr lang="en-US" altLang="de-DE" sz="1000" b="1" dirty="0">
                <a:solidFill>
                  <a:srgbClr val="001871"/>
                </a:solidFill>
                <a:latin typeface="+mn-lt"/>
              </a:rPr>
              <a:t>language</a:t>
            </a:r>
            <a:r>
              <a:rPr lang="de-DE" altLang="de-DE" sz="1000" b="1" dirty="0">
                <a:solidFill>
                  <a:srgbClr val="001871"/>
                </a:solidFill>
                <a:latin typeface="+mn-lt"/>
              </a:rPr>
              <a:t>**</a:t>
            </a:r>
          </a:p>
        </p:txBody>
      </p:sp>
      <p:sp>
        <p:nvSpPr>
          <p:cNvPr id="31753" name="Textfeld 10"/>
          <p:cNvSpPr txBox="1">
            <a:spLocks noChangeArrowheads="1"/>
          </p:cNvSpPr>
          <p:nvPr/>
        </p:nvSpPr>
        <p:spPr bwMode="auto">
          <a:xfrm>
            <a:off x="4067175" y="1625600"/>
            <a:ext cx="1728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algn="ctr" eaLnBrk="1" hangingPunct="1">
              <a:lnSpc>
                <a:spcPct val="100000"/>
              </a:lnSpc>
              <a:spcBef>
                <a:spcPct val="0"/>
              </a:spcBef>
            </a:pPr>
            <a:r>
              <a:rPr lang="en-US" altLang="de-DE" sz="1000" b="1" dirty="0">
                <a:solidFill>
                  <a:srgbClr val="001871"/>
                </a:solidFill>
                <a:latin typeface="+mn-lt"/>
              </a:rPr>
              <a:t>General Studies /</a:t>
            </a:r>
            <a:br>
              <a:rPr lang="en-US" altLang="de-DE" sz="1000" b="1" dirty="0">
                <a:solidFill>
                  <a:srgbClr val="001871"/>
                </a:solidFill>
                <a:latin typeface="+mn-lt"/>
              </a:rPr>
            </a:br>
            <a:r>
              <a:rPr lang="en-US" altLang="de-DE" sz="1000" b="1" dirty="0">
                <a:solidFill>
                  <a:srgbClr val="001871"/>
                </a:solidFill>
                <a:latin typeface="+mn-lt"/>
              </a:rPr>
              <a:t>Biology**</a:t>
            </a:r>
          </a:p>
        </p:txBody>
      </p:sp>
      <p:sp>
        <p:nvSpPr>
          <p:cNvPr id="31750" name="Titel 5"/>
          <p:cNvSpPr>
            <a:spLocks noGrp="1"/>
          </p:cNvSpPr>
          <p:nvPr>
            <p:ph type="title"/>
          </p:nvPr>
        </p:nvSpPr>
        <p:spPr>
          <a:xfrm>
            <a:off x="467544" y="381000"/>
            <a:ext cx="7348588" cy="946150"/>
          </a:xfrm>
        </p:spPr>
        <p:txBody>
          <a:bodyPr>
            <a:noAutofit/>
          </a:bodyPr>
          <a:lstStyle/>
          <a:p>
            <a:pPr eaLnBrk="1" hangingPunct="1"/>
            <a:r>
              <a:rPr lang="en-US" altLang="de-DE" dirty="0">
                <a:cs typeface="Calibri" pitchFamily="34" charset="0"/>
              </a:rPr>
              <a:t>Children who were read to earn better grades – </a:t>
            </a:r>
            <a:r>
              <a:rPr lang="en-US" altLang="de-DE" dirty="0" smtClean="0">
                <a:cs typeface="Calibri" pitchFamily="34" charset="0"/>
              </a:rPr>
              <a:t/>
            </a:r>
            <a:br>
              <a:rPr lang="en-US" altLang="de-DE" dirty="0" smtClean="0">
                <a:cs typeface="Calibri" pitchFamily="34" charset="0"/>
              </a:rPr>
            </a:br>
            <a:r>
              <a:rPr lang="en-US" altLang="de-DE" dirty="0" smtClean="0">
                <a:cs typeface="Calibri" pitchFamily="34" charset="0"/>
              </a:rPr>
              <a:t>not </a:t>
            </a:r>
            <a:r>
              <a:rPr lang="en-US" altLang="de-DE" dirty="0">
                <a:cs typeface="Calibri" pitchFamily="34" charset="0"/>
              </a:rPr>
              <a:t>just in German</a:t>
            </a:r>
          </a:p>
        </p:txBody>
      </p:sp>
      <p:sp>
        <p:nvSpPr>
          <p:cNvPr id="31751" name="Inhaltsplatzhalter 6"/>
          <p:cNvSpPr>
            <a:spLocks noGrp="1"/>
          </p:cNvSpPr>
          <p:nvPr>
            <p:ph idx="16"/>
          </p:nvPr>
        </p:nvSpPr>
        <p:spPr>
          <a:xfrm>
            <a:off x="442913" y="1263650"/>
            <a:ext cx="8243887" cy="376238"/>
          </a:xfrm>
        </p:spPr>
        <p:txBody>
          <a:bodyPr/>
          <a:lstStyle/>
          <a:p>
            <a:pPr>
              <a:spcBef>
                <a:spcPct val="0"/>
              </a:spcBef>
            </a:pPr>
            <a:r>
              <a:rPr lang="en-US" altLang="de-DE" sz="1000" dirty="0">
                <a:solidFill>
                  <a:srgbClr val="001871"/>
                </a:solidFill>
              </a:rPr>
              <a:t>Question for children (n=524): “Please tell me the grade you earned on your last report card </a:t>
            </a:r>
            <a:r>
              <a:rPr lang="en-US" altLang="de-DE" sz="1000" dirty="0"/>
              <a:t>for each subject</a:t>
            </a:r>
            <a:r>
              <a:rPr lang="en-US" altLang="de-DE" sz="1000" dirty="0">
                <a:solidFill>
                  <a:srgbClr val="001871"/>
                </a:solidFill>
              </a:rPr>
              <a:t>.“ | Average grades</a:t>
            </a:r>
          </a:p>
        </p:txBody>
      </p:sp>
      <p:sp>
        <p:nvSpPr>
          <p:cNvPr id="31754" name="Textfeld 11"/>
          <p:cNvSpPr txBox="1">
            <a:spLocks noChangeArrowheads="1"/>
          </p:cNvSpPr>
          <p:nvPr/>
        </p:nvSpPr>
        <p:spPr bwMode="auto">
          <a:xfrm>
            <a:off x="6732588" y="4797425"/>
            <a:ext cx="2232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en-US" altLang="de-DE" sz="1000" dirty="0">
                <a:solidFill>
                  <a:srgbClr val="001871"/>
                </a:solidFill>
                <a:latin typeface="PoppinsDE Light" panose="02000000000000000000" pitchFamily="2" charset="0"/>
                <a:ea typeface="Calibri" pitchFamily="34" charset="0"/>
                <a:cs typeface="PoppinsDE Light" panose="02000000000000000000" pitchFamily="2" charset="0"/>
              </a:rPr>
              <a:t>The groups differ in a statistically significant </a:t>
            </a:r>
            <a:r>
              <a:rPr lang="en-US" altLang="de-DE" sz="1000" dirty="0" smtClean="0">
                <a:solidFill>
                  <a:srgbClr val="001871"/>
                </a:solidFill>
                <a:latin typeface="PoppinsDE Light" panose="02000000000000000000" pitchFamily="2" charset="0"/>
                <a:ea typeface="Calibri" pitchFamily="34" charset="0"/>
                <a:cs typeface="PoppinsDE Light" panose="02000000000000000000" pitchFamily="2" charset="0"/>
              </a:rPr>
              <a:t>way</a:t>
            </a:r>
            <a:endParaRPr lang="en-US" altLang="de-DE" sz="1000" dirty="0">
              <a:solidFill>
                <a:srgbClr val="001871"/>
              </a:solidFill>
              <a:latin typeface="PoppinsDE Light" panose="02000000000000000000" pitchFamily="2" charset="0"/>
              <a:ea typeface="Calibri" pitchFamily="34" charset="0"/>
              <a:cs typeface="PoppinsDE Light" panose="02000000000000000000" pitchFamily="2" charset="0"/>
            </a:endParaRPr>
          </a:p>
          <a:p>
            <a:pPr eaLnBrk="1" hangingPunct="1">
              <a:lnSpc>
                <a:spcPct val="100000"/>
              </a:lnSpc>
              <a:spcBef>
                <a:spcPct val="0"/>
              </a:spcBef>
            </a:pPr>
            <a:r>
              <a:rPr lang="en-US" altLang="de-DE" sz="1000" dirty="0">
                <a:solidFill>
                  <a:srgbClr val="001871"/>
                </a:solidFill>
                <a:latin typeface="PoppinsDE Light" panose="02000000000000000000" pitchFamily="2" charset="0"/>
                <a:ea typeface="Calibri" pitchFamily="34" charset="0"/>
                <a:cs typeface="PoppinsDE Light" panose="02000000000000000000" pitchFamily="2" charset="0"/>
              </a:rPr>
              <a:t>*  p &lt; 0.05</a:t>
            </a:r>
          </a:p>
          <a:p>
            <a:pPr eaLnBrk="1" hangingPunct="1">
              <a:lnSpc>
                <a:spcPct val="100000"/>
              </a:lnSpc>
              <a:spcBef>
                <a:spcPct val="0"/>
              </a:spcBef>
            </a:pPr>
            <a:r>
              <a:rPr lang="en-US" altLang="de-DE" sz="1000" dirty="0">
                <a:solidFill>
                  <a:srgbClr val="001871"/>
                </a:solidFill>
                <a:latin typeface="PoppinsDE Light" panose="02000000000000000000" pitchFamily="2" charset="0"/>
                <a:ea typeface="Calibri" pitchFamily="34" charset="0"/>
                <a:cs typeface="PoppinsDE Light" panose="02000000000000000000" pitchFamily="2" charset="0"/>
              </a:rPr>
              <a:t>**p &lt; 0.01</a:t>
            </a:r>
          </a:p>
        </p:txBody>
      </p:sp>
      <p:sp>
        <p:nvSpPr>
          <p:cNvPr id="31755" name="Textfeld 1"/>
          <p:cNvSpPr txBox="1">
            <a:spLocks noChangeArrowheads="1"/>
          </p:cNvSpPr>
          <p:nvPr/>
        </p:nvSpPr>
        <p:spPr bwMode="auto">
          <a:xfrm>
            <a:off x="1084445" y="5853207"/>
            <a:ext cx="19753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800" dirty="0">
                <a:solidFill>
                  <a:srgbClr val="001871"/>
                </a:solidFill>
                <a:latin typeface="PoppinsDE Light" panose="02000000000000000000" pitchFamily="2" charset="0"/>
                <a:cs typeface="PoppinsDE Light" panose="02000000000000000000" pitchFamily="2" charset="0"/>
              </a:rPr>
              <a:t>Children ages 8 to 12 whose parents …</a:t>
            </a:r>
          </a:p>
        </p:txBody>
      </p:sp>
      <p:sp>
        <p:nvSpPr>
          <p:cNvPr id="12" name="Fußzeilenplatzhalter 4"/>
          <p:cNvSpPr txBox="1">
            <a:spLocks/>
          </p:cNvSpPr>
          <p:nvPr/>
        </p:nvSpPr>
        <p:spPr>
          <a:xfrm>
            <a:off x="468313" y="6078306"/>
            <a:ext cx="7775575" cy="247650"/>
          </a:xfrm>
          <a:prstGeom prst="rect">
            <a:avLst/>
          </a:prstGeom>
        </p:spPr>
        <p:txBody>
          <a:bodyPr lIns="0" tIns="0" rIns="0" bIns="0"/>
          <a:lstStyle>
            <a:defPPr>
              <a:defRPr lang="de-DE"/>
            </a:defPPr>
            <a:lvl1pPr marL="0" algn="l" defTabSz="914400" rtl="0" eaLnBrk="1" latinLnBrk="0" hangingPunct="1">
              <a:defRPr sz="1000" kern="1200">
                <a:ln>
                  <a:noFill/>
                </a:ln>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de-DE" sz="800" dirty="0">
                <a:solidFill>
                  <a:srgbClr val="001871"/>
                </a:solidFill>
              </a:rPr>
              <a:t>Source: German Reading Foundation | 2015 Reading Aloud Study</a:t>
            </a:r>
            <a:endParaRPr lang="en-US" sz="800" dirty="0">
              <a:solidFill>
                <a:srgbClr val="001871"/>
              </a:solidFill>
            </a:endParaRPr>
          </a:p>
        </p:txBody>
      </p:sp>
      <p:sp>
        <p:nvSpPr>
          <p:cNvPr id="13"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4"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5"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11</a:t>
            </a:fld>
            <a:endParaRPr lang="de-DE" dirty="0"/>
          </a:p>
        </p:txBody>
      </p:sp>
      <p:sp>
        <p:nvSpPr>
          <p:cNvPr id="16" name="Textfeld 15">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11</a:t>
            </a:r>
          </a:p>
        </p:txBody>
      </p:sp>
    </p:spTree>
    <p:extLst>
      <p:ext uri="{BB962C8B-B14F-4D97-AF65-F5344CB8AC3E}">
        <p14:creationId xmlns:p14="http://schemas.microsoft.com/office/powerpoint/2010/main" val="3336530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7"/>
          <p:cNvGraphicFramePr>
            <a:graphicFrameLocks/>
          </p:cNvGraphicFramePr>
          <p:nvPr>
            <p:extLst>
              <p:ext uri="{D42A27DB-BD31-4B8C-83A1-F6EECF244321}">
                <p14:modId xmlns:p14="http://schemas.microsoft.com/office/powerpoint/2010/main" val="450255315"/>
              </p:ext>
            </p:extLst>
          </p:nvPr>
        </p:nvGraphicFramePr>
        <p:xfrm>
          <a:off x="450850" y="1828800"/>
          <a:ext cx="8442325" cy="4192588"/>
        </p:xfrm>
        <a:graphic>
          <a:graphicData uri="http://schemas.openxmlformats.org/drawingml/2006/chart">
            <c:chart xmlns:c="http://schemas.openxmlformats.org/drawingml/2006/chart" xmlns:r="http://schemas.openxmlformats.org/officeDocument/2006/relationships" r:id="rId2"/>
          </a:graphicData>
        </a:graphic>
      </p:graphicFrame>
      <p:sp>
        <p:nvSpPr>
          <p:cNvPr id="45061" name="Titel 5"/>
          <p:cNvSpPr>
            <a:spLocks noGrp="1"/>
          </p:cNvSpPr>
          <p:nvPr>
            <p:ph type="title"/>
          </p:nvPr>
        </p:nvSpPr>
        <p:spPr>
          <a:xfrm>
            <a:off x="467544" y="381000"/>
            <a:ext cx="7097713" cy="946150"/>
          </a:xfrm>
        </p:spPr>
        <p:txBody>
          <a:bodyPr>
            <a:normAutofit/>
          </a:bodyPr>
          <a:lstStyle/>
          <a:p>
            <a:pPr eaLnBrk="1" hangingPunct="1"/>
            <a:r>
              <a:rPr lang="en-US" altLang="de-DE" dirty="0">
                <a:cs typeface="Calibri" pitchFamily="34" charset="0"/>
              </a:rPr>
              <a:t>The differences in school grades are</a:t>
            </a:r>
            <a:br>
              <a:rPr lang="en-US" altLang="de-DE" dirty="0">
                <a:cs typeface="Calibri" pitchFamily="34" charset="0"/>
              </a:rPr>
            </a:br>
            <a:r>
              <a:rPr lang="en-US" altLang="de-DE" dirty="0">
                <a:cs typeface="Calibri" pitchFamily="34" charset="0"/>
              </a:rPr>
              <a:t>independent of educational background</a:t>
            </a:r>
          </a:p>
        </p:txBody>
      </p:sp>
      <p:sp>
        <p:nvSpPr>
          <p:cNvPr id="45062" name="Inhaltsplatzhalter 6"/>
          <p:cNvSpPr>
            <a:spLocks noGrp="1"/>
          </p:cNvSpPr>
          <p:nvPr>
            <p:ph idx="16"/>
          </p:nvPr>
        </p:nvSpPr>
        <p:spPr>
          <a:xfrm>
            <a:off x="468313" y="1268413"/>
            <a:ext cx="8370887" cy="504825"/>
          </a:xfrm>
        </p:spPr>
        <p:txBody>
          <a:bodyPr/>
          <a:lstStyle/>
          <a:p>
            <a:pPr>
              <a:spcBef>
                <a:spcPct val="0"/>
              </a:spcBef>
            </a:pPr>
            <a:r>
              <a:rPr lang="en-US" altLang="de-DE" sz="1000" dirty="0">
                <a:solidFill>
                  <a:srgbClr val="001871"/>
                </a:solidFill>
              </a:rPr>
              <a:t>Question for the children (n=524</a:t>
            </a:r>
            <a:r>
              <a:rPr lang="en-US" altLang="de-DE" sz="1000" dirty="0"/>
              <a:t>): “Please tell me the grade you earned on your last report card for each subject.“| </a:t>
            </a:r>
            <a:r>
              <a:rPr lang="en-US" altLang="de-DE" sz="1000" dirty="0">
                <a:solidFill>
                  <a:srgbClr val="001871"/>
                </a:solidFill>
              </a:rPr>
              <a:t/>
            </a:r>
            <a:br>
              <a:rPr lang="en-US" altLang="de-DE" sz="1000" dirty="0">
                <a:solidFill>
                  <a:srgbClr val="001871"/>
                </a:solidFill>
              </a:rPr>
            </a:br>
            <a:r>
              <a:rPr lang="en-US" altLang="de-DE" sz="1000" dirty="0">
                <a:solidFill>
                  <a:srgbClr val="001871"/>
                </a:solidFill>
              </a:rPr>
              <a:t>Grade 1 </a:t>
            </a:r>
            <a:r>
              <a:rPr lang="en-US" altLang="de-DE" sz="1000" dirty="0"/>
              <a:t>a</a:t>
            </a:r>
            <a:r>
              <a:rPr lang="en-US" altLang="de-DE" sz="1000" dirty="0">
                <a:solidFill>
                  <a:srgbClr val="001871"/>
                </a:solidFill>
              </a:rPr>
              <a:t>nd 2 | Numbers given in percent</a:t>
            </a:r>
          </a:p>
        </p:txBody>
      </p:sp>
      <p:sp>
        <p:nvSpPr>
          <p:cNvPr id="45063" name="Textfeld 11"/>
          <p:cNvSpPr txBox="1">
            <a:spLocks noChangeArrowheads="1"/>
          </p:cNvSpPr>
          <p:nvPr/>
        </p:nvSpPr>
        <p:spPr bwMode="auto">
          <a:xfrm>
            <a:off x="539552" y="5756535"/>
            <a:ext cx="180979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900" dirty="0">
                <a:solidFill>
                  <a:srgbClr val="001871"/>
                </a:solidFill>
                <a:latin typeface="PoppinsDE Light" panose="02000000000000000000" pitchFamily="2" charset="0"/>
                <a:cs typeface="PoppinsDE Light" panose="02000000000000000000" pitchFamily="2" charset="0"/>
              </a:rPr>
              <a:t>Children ages 8 to 12 whose parents ...</a:t>
            </a:r>
          </a:p>
        </p:txBody>
      </p:sp>
      <p:sp>
        <p:nvSpPr>
          <p:cNvPr id="45064" name="Textfeld 1"/>
          <p:cNvSpPr txBox="1">
            <a:spLocks noChangeArrowheads="1"/>
          </p:cNvSpPr>
          <p:nvPr/>
        </p:nvSpPr>
        <p:spPr bwMode="auto">
          <a:xfrm>
            <a:off x="468313" y="1762125"/>
            <a:ext cx="77041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en-US" altLang="de-DE" sz="1000" dirty="0">
                <a:solidFill>
                  <a:srgbClr val="001871"/>
                </a:solidFill>
                <a:latin typeface="+mn-lt"/>
              </a:rPr>
              <a:t>Indicator: The grade for German in the last report card was 1 or 2</a:t>
            </a:r>
          </a:p>
        </p:txBody>
      </p:sp>
      <p:sp>
        <p:nvSpPr>
          <p:cNvPr id="45066" name="Textfeld 1"/>
          <p:cNvSpPr txBox="1">
            <a:spLocks noChangeArrowheads="1"/>
          </p:cNvSpPr>
          <p:nvPr/>
        </p:nvSpPr>
        <p:spPr bwMode="auto">
          <a:xfrm>
            <a:off x="2975455" y="2133600"/>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52)</a:t>
            </a:r>
          </a:p>
        </p:txBody>
      </p:sp>
      <p:sp>
        <p:nvSpPr>
          <p:cNvPr id="45067" name="Textfeld 10"/>
          <p:cNvSpPr txBox="1">
            <a:spLocks noChangeArrowheads="1"/>
          </p:cNvSpPr>
          <p:nvPr/>
        </p:nvSpPr>
        <p:spPr bwMode="auto">
          <a:xfrm>
            <a:off x="2975455" y="5187950"/>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44)</a:t>
            </a:r>
          </a:p>
        </p:txBody>
      </p:sp>
      <p:sp>
        <p:nvSpPr>
          <p:cNvPr id="45068" name="Textfeld 11"/>
          <p:cNvSpPr txBox="1">
            <a:spLocks noChangeArrowheads="1"/>
          </p:cNvSpPr>
          <p:nvPr/>
        </p:nvSpPr>
        <p:spPr bwMode="auto">
          <a:xfrm>
            <a:off x="2975455" y="4900613"/>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43)</a:t>
            </a:r>
          </a:p>
        </p:txBody>
      </p:sp>
      <p:sp>
        <p:nvSpPr>
          <p:cNvPr id="45069" name="Textfeld 12"/>
          <p:cNvSpPr txBox="1">
            <a:spLocks noChangeArrowheads="1"/>
          </p:cNvSpPr>
          <p:nvPr/>
        </p:nvSpPr>
        <p:spPr bwMode="auto">
          <a:xfrm>
            <a:off x="2975455" y="4633913"/>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30)</a:t>
            </a:r>
          </a:p>
        </p:txBody>
      </p:sp>
      <p:sp>
        <p:nvSpPr>
          <p:cNvPr id="45070" name="Textfeld 13"/>
          <p:cNvSpPr txBox="1">
            <a:spLocks noChangeArrowheads="1"/>
          </p:cNvSpPr>
          <p:nvPr/>
        </p:nvSpPr>
        <p:spPr bwMode="auto">
          <a:xfrm>
            <a:off x="2975455" y="3933825"/>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60)</a:t>
            </a:r>
          </a:p>
        </p:txBody>
      </p:sp>
      <p:sp>
        <p:nvSpPr>
          <p:cNvPr id="45071" name="Textfeld 14"/>
          <p:cNvSpPr txBox="1">
            <a:spLocks noChangeArrowheads="1"/>
          </p:cNvSpPr>
          <p:nvPr/>
        </p:nvSpPr>
        <p:spPr bwMode="auto">
          <a:xfrm>
            <a:off x="2975455" y="3654425"/>
            <a:ext cx="485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(n=100)</a:t>
            </a:r>
          </a:p>
        </p:txBody>
      </p:sp>
      <p:sp>
        <p:nvSpPr>
          <p:cNvPr id="45072" name="Textfeld 15"/>
          <p:cNvSpPr txBox="1">
            <a:spLocks noChangeArrowheads="1"/>
          </p:cNvSpPr>
          <p:nvPr/>
        </p:nvSpPr>
        <p:spPr bwMode="auto">
          <a:xfrm>
            <a:off x="2975455" y="3397250"/>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52)</a:t>
            </a:r>
          </a:p>
        </p:txBody>
      </p:sp>
      <p:sp>
        <p:nvSpPr>
          <p:cNvPr id="45073" name="Textfeld 16"/>
          <p:cNvSpPr txBox="1">
            <a:spLocks noChangeArrowheads="1"/>
          </p:cNvSpPr>
          <p:nvPr/>
        </p:nvSpPr>
        <p:spPr bwMode="auto">
          <a:xfrm>
            <a:off x="2975455" y="2401888"/>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88)</a:t>
            </a:r>
          </a:p>
        </p:txBody>
      </p:sp>
      <p:sp>
        <p:nvSpPr>
          <p:cNvPr id="45074" name="Textfeld 17"/>
          <p:cNvSpPr txBox="1">
            <a:spLocks noChangeArrowheads="1"/>
          </p:cNvSpPr>
          <p:nvPr/>
        </p:nvSpPr>
        <p:spPr bwMode="auto">
          <a:xfrm>
            <a:off x="2975455" y="2668588"/>
            <a:ext cx="4776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1200" dirty="0">
                <a:solidFill>
                  <a:schemeClr val="bg1"/>
                </a:solidFill>
              </a:rPr>
              <a:t>(n=  50)</a:t>
            </a:r>
          </a:p>
        </p:txBody>
      </p:sp>
      <p:sp>
        <p:nvSpPr>
          <p:cNvPr id="19"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20"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21"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21</a:t>
            </a:r>
          </a:p>
        </p:txBody>
      </p:sp>
      <p:sp>
        <p:nvSpPr>
          <p:cNvPr id="22" name="Fußzeilenplatzhalter 4"/>
          <p:cNvSpPr txBox="1">
            <a:spLocks/>
          </p:cNvSpPr>
          <p:nvPr/>
        </p:nvSpPr>
        <p:spPr>
          <a:xfrm>
            <a:off x="468313" y="6078306"/>
            <a:ext cx="7775575" cy="247650"/>
          </a:xfrm>
          <a:prstGeom prst="rect">
            <a:avLst/>
          </a:prstGeom>
        </p:spPr>
        <p:txBody>
          <a:bodyPr lIns="0" tIns="0" rIns="0" bIns="0"/>
          <a:lstStyle>
            <a:defPPr>
              <a:defRPr lang="de-DE"/>
            </a:defPPr>
            <a:lvl1pPr marL="0" algn="l" defTabSz="914400" rtl="0" eaLnBrk="1" latinLnBrk="0" hangingPunct="1">
              <a:defRPr sz="1000" kern="1200">
                <a:ln>
                  <a:noFill/>
                </a:ln>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de-DE" sz="800" dirty="0">
                <a:solidFill>
                  <a:srgbClr val="001871"/>
                </a:solidFill>
              </a:rPr>
              <a:t>Source: German Reading Foundation | 2015 Reading Aloud Study</a:t>
            </a:r>
            <a:r>
              <a:rPr lang="de-DE" altLang="de-DE" sz="800" dirty="0">
                <a:solidFill>
                  <a:srgbClr val="001871"/>
                </a:solidFill>
              </a:rPr>
              <a:t> </a:t>
            </a:r>
            <a:endParaRPr lang="de-DE" sz="800" dirty="0">
              <a:solidFill>
                <a:srgbClr val="001871"/>
              </a:solidFill>
            </a:endParaRPr>
          </a:p>
        </p:txBody>
      </p:sp>
      <p:sp>
        <p:nvSpPr>
          <p:cNvPr id="23" name="Textfeld 22">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12</a:t>
            </a:r>
          </a:p>
        </p:txBody>
      </p:sp>
    </p:spTree>
    <p:extLst>
      <p:ext uri="{BB962C8B-B14F-4D97-AF65-F5344CB8AC3E}">
        <p14:creationId xmlns:p14="http://schemas.microsoft.com/office/powerpoint/2010/main" val="147474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ChangeAspect="1"/>
          </p:cNvGraphicFramePr>
          <p:nvPr>
            <p:extLst>
              <p:ext uri="{D42A27DB-BD31-4B8C-83A1-F6EECF244321}">
                <p14:modId xmlns:p14="http://schemas.microsoft.com/office/powerpoint/2010/main" val="1766677909"/>
              </p:ext>
            </p:extLst>
          </p:nvPr>
        </p:nvGraphicFramePr>
        <p:xfrm>
          <a:off x="432000" y="1100613"/>
          <a:ext cx="8610600" cy="4548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1275104979"/>
              </p:ext>
            </p:extLst>
          </p:nvPr>
        </p:nvGraphicFramePr>
        <p:xfrm>
          <a:off x="432000" y="1252799"/>
          <a:ext cx="8610600" cy="468127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el 7"/>
          <p:cNvSpPr>
            <a:spLocks noGrp="1"/>
          </p:cNvSpPr>
          <p:nvPr>
            <p:ph type="title"/>
          </p:nvPr>
        </p:nvSpPr>
        <p:spPr>
          <a:xfrm>
            <a:off x="414000" y="334800"/>
            <a:ext cx="7447441" cy="679543"/>
          </a:xfrm>
        </p:spPr>
        <p:txBody>
          <a:bodyPr/>
          <a:lstStyle/>
          <a:p>
            <a:r>
              <a:rPr lang="en-US" dirty="0">
                <a:solidFill>
                  <a:srgbClr val="001871"/>
                </a:solidFill>
                <a:cs typeface="Calibri" pitchFamily="34" charset="0"/>
              </a:rPr>
              <a:t>Reading aloud is important for reading enjoyment – </a:t>
            </a:r>
            <a:br>
              <a:rPr lang="en-US" dirty="0">
                <a:solidFill>
                  <a:srgbClr val="001871"/>
                </a:solidFill>
                <a:cs typeface="Calibri" pitchFamily="34" charset="0"/>
              </a:rPr>
            </a:br>
            <a:r>
              <a:rPr lang="en-US" dirty="0">
                <a:solidFill>
                  <a:srgbClr val="001871"/>
                </a:solidFill>
                <a:cs typeface="Calibri" pitchFamily="34" charset="0"/>
              </a:rPr>
              <a:t>Indicator reading a book</a:t>
            </a:r>
            <a:br>
              <a:rPr lang="en-US" dirty="0">
                <a:solidFill>
                  <a:srgbClr val="001871"/>
                </a:solidFill>
                <a:cs typeface="Calibri" pitchFamily="34" charset="0"/>
              </a:rPr>
            </a:br>
            <a:r>
              <a:rPr lang="en-US" dirty="0">
                <a:solidFill>
                  <a:srgbClr val="001871"/>
                </a:solidFill>
              </a:rPr>
              <a:t/>
            </a:r>
            <a:br>
              <a:rPr lang="en-US" dirty="0">
                <a:solidFill>
                  <a:srgbClr val="001871"/>
                </a:solidFill>
              </a:rPr>
            </a:br>
            <a:endParaRPr lang="en-US" dirty="0">
              <a:solidFill>
                <a:srgbClr val="001871"/>
              </a:solidFill>
            </a:endParaRPr>
          </a:p>
        </p:txBody>
      </p:sp>
      <p:sp>
        <p:nvSpPr>
          <p:cNvPr id="11" name="Text Box 9"/>
          <p:cNvSpPr txBox="1">
            <a:spLocks noChangeArrowheads="1"/>
          </p:cNvSpPr>
          <p:nvPr/>
        </p:nvSpPr>
        <p:spPr bwMode="auto">
          <a:xfrm>
            <a:off x="365325" y="6043773"/>
            <a:ext cx="8475694" cy="2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000"/>
              </a:lnSpc>
              <a:spcBef>
                <a:spcPct val="50000"/>
              </a:spcBef>
            </a:pPr>
            <a:r>
              <a:rPr lang="en-US" sz="800" dirty="0">
                <a:solidFill>
                  <a:srgbClr val="001871"/>
                </a:solidFill>
              </a:rPr>
              <a:t>Source: </a:t>
            </a:r>
            <a:r>
              <a:rPr lang="en-US" altLang="de-DE" sz="800" dirty="0">
                <a:solidFill>
                  <a:srgbClr val="001871"/>
                </a:solidFill>
              </a:rPr>
              <a:t>German Reading Foundation | 2011 Reading Aloud Study</a:t>
            </a:r>
            <a:endParaRPr lang="en-US" sz="800" dirty="0">
              <a:solidFill>
                <a:srgbClr val="001871"/>
              </a:solidFill>
            </a:endParaRPr>
          </a:p>
        </p:txBody>
      </p:sp>
      <p:sp>
        <p:nvSpPr>
          <p:cNvPr id="14" name="Textfeld 13"/>
          <p:cNvSpPr txBox="1"/>
          <p:nvPr/>
        </p:nvSpPr>
        <p:spPr>
          <a:xfrm>
            <a:off x="-1" y="1770041"/>
            <a:ext cx="2691103"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 </a:t>
            </a:r>
            <a:br>
              <a:rPr lang="de-DE" sz="1000" dirty="0">
                <a:solidFill>
                  <a:srgbClr val="001871"/>
                </a:solidFill>
                <a:latin typeface="PoppinsDE Light" panose="02000000000000000000" pitchFamily="2" charset="0"/>
                <a:cs typeface="PoppinsDE Light" panose="02000000000000000000" pitchFamily="2" charset="0"/>
              </a:rPr>
            </a:br>
            <a:r>
              <a:rPr lang="en-US" sz="1000" dirty="0">
                <a:solidFill>
                  <a:srgbClr val="001871"/>
                </a:solidFill>
                <a:latin typeface="PoppinsDE Light" panose="02000000000000000000" pitchFamily="2" charset="0"/>
                <a:cs typeface="PoppinsDE Light" panose="02000000000000000000" pitchFamily="2" charset="0"/>
              </a:rPr>
              <a:t>Respondents (in %) who say</a:t>
            </a:r>
          </a:p>
          <a:p>
            <a:pPr algn="r"/>
            <a:r>
              <a:rPr lang="en-US" sz="1000" dirty="0">
                <a:solidFill>
                  <a:srgbClr val="001871"/>
                </a:solidFill>
                <a:latin typeface="PoppinsDE Light" panose="02000000000000000000" pitchFamily="2" charset="0"/>
                <a:cs typeface="PoppinsDE Light" panose="02000000000000000000" pitchFamily="2" charset="0"/>
              </a:rPr>
              <a:t> “Reading a book is fun“ </a:t>
            </a:r>
          </a:p>
        </p:txBody>
      </p:sp>
      <p:sp>
        <p:nvSpPr>
          <p:cNvPr id="15" name="Textfeld 14"/>
          <p:cNvSpPr txBox="1"/>
          <p:nvPr/>
        </p:nvSpPr>
        <p:spPr>
          <a:xfrm>
            <a:off x="0" y="3122581"/>
            <a:ext cx="2691797" cy="400110"/>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Respondents </a:t>
            </a:r>
            <a:r>
              <a:rPr lang="en-US" sz="1000" dirty="0">
                <a:solidFill>
                  <a:srgbClr val="001871"/>
                </a:solidFill>
                <a:latin typeface="PoppinsDE Light" panose="02000000000000000000" pitchFamily="2" charset="0"/>
                <a:cs typeface="PoppinsDE Light" panose="02000000000000000000" pitchFamily="2" charset="0"/>
              </a:rPr>
              <a:t>(in %) </a:t>
            </a:r>
            <a:r>
              <a:rPr lang="de-DE" sz="1000" dirty="0">
                <a:solidFill>
                  <a:srgbClr val="001871"/>
                </a:solidFill>
                <a:latin typeface="PoppinsDE Light" panose="02000000000000000000" pitchFamily="2" charset="0"/>
                <a:cs typeface="PoppinsDE Light" panose="02000000000000000000" pitchFamily="2" charset="0"/>
              </a:rPr>
              <a:t>who </a:t>
            </a:r>
            <a:r>
              <a:rPr lang="de-DE" sz="1000" dirty="0" err="1">
                <a:solidFill>
                  <a:srgbClr val="001871"/>
                </a:solidFill>
                <a:latin typeface="PoppinsDE Light" panose="02000000000000000000" pitchFamily="2" charset="0"/>
                <a:cs typeface="PoppinsDE Light" panose="02000000000000000000" pitchFamily="2" charset="0"/>
              </a:rPr>
              <a:t>read</a:t>
            </a:r>
            <a:r>
              <a:rPr lang="de-DE" sz="1000" dirty="0">
                <a:solidFill>
                  <a:srgbClr val="001871"/>
                </a:solidFill>
                <a:latin typeface="PoppinsDE Light" panose="02000000000000000000" pitchFamily="2" charset="0"/>
                <a:cs typeface="PoppinsDE Light" panose="02000000000000000000" pitchFamily="2" charset="0"/>
              </a:rPr>
              <a:t> </a:t>
            </a:r>
            <a:r>
              <a:rPr lang="de-DE" sz="1000" dirty="0" smtClean="0">
                <a:solidFill>
                  <a:srgbClr val="001871"/>
                </a:solidFill>
                <a:latin typeface="PoppinsDE Light" panose="02000000000000000000" pitchFamily="2" charset="0"/>
                <a:cs typeface="PoppinsDE Light" panose="02000000000000000000" pitchFamily="2" charset="0"/>
              </a:rPr>
              <a:t/>
            </a:r>
            <a:br>
              <a:rPr lang="de-DE" sz="1000" dirty="0" smtClean="0">
                <a:solidFill>
                  <a:srgbClr val="001871"/>
                </a:solidFill>
                <a:latin typeface="PoppinsDE Light" panose="02000000000000000000" pitchFamily="2" charset="0"/>
                <a:cs typeface="PoppinsDE Light" panose="02000000000000000000" pitchFamily="2" charset="0"/>
              </a:rPr>
            </a:br>
            <a:r>
              <a:rPr lang="de-DE" sz="1000" dirty="0" smtClean="0">
                <a:solidFill>
                  <a:srgbClr val="001871"/>
                </a:solidFill>
                <a:latin typeface="PoppinsDE Light" panose="02000000000000000000" pitchFamily="2" charset="0"/>
                <a:cs typeface="PoppinsDE Light" panose="02000000000000000000" pitchFamily="2" charset="0"/>
              </a:rPr>
              <a:t>in </a:t>
            </a:r>
            <a:r>
              <a:rPr lang="de-DE" sz="1000" dirty="0">
                <a:solidFill>
                  <a:srgbClr val="001871"/>
                </a:solidFill>
                <a:latin typeface="PoppinsDE Light" panose="02000000000000000000" pitchFamily="2" charset="0"/>
                <a:cs typeface="PoppinsDE Light" panose="02000000000000000000" pitchFamily="2" charset="0"/>
              </a:rPr>
              <a:t>a </a:t>
            </a:r>
            <a:r>
              <a:rPr lang="de-DE" sz="1000" dirty="0" err="1">
                <a:solidFill>
                  <a:srgbClr val="001871"/>
                </a:solidFill>
                <a:latin typeface="PoppinsDE Light" panose="02000000000000000000" pitchFamily="2" charset="0"/>
                <a:cs typeface="PoppinsDE Light" panose="02000000000000000000" pitchFamily="2" charset="0"/>
              </a:rPr>
              <a:t>book</a:t>
            </a:r>
            <a:r>
              <a:rPr lang="de-DE" sz="1000" dirty="0">
                <a:solidFill>
                  <a:srgbClr val="001871"/>
                </a:solidFill>
                <a:latin typeface="PoppinsDE Light" panose="02000000000000000000" pitchFamily="2" charset="0"/>
                <a:cs typeface="PoppinsDE Light" panose="02000000000000000000" pitchFamily="2" charset="0"/>
              </a:rPr>
              <a:t> </a:t>
            </a:r>
            <a:r>
              <a:rPr lang="de-DE" sz="1000" dirty="0" smtClean="0">
                <a:solidFill>
                  <a:srgbClr val="001871"/>
                </a:solidFill>
                <a:latin typeface="PoppinsDE Light" panose="02000000000000000000" pitchFamily="2" charset="0"/>
                <a:cs typeface="PoppinsDE Light" panose="02000000000000000000" pitchFamily="2" charset="0"/>
              </a:rPr>
              <a:t>at </a:t>
            </a:r>
            <a:r>
              <a:rPr lang="de-DE" sz="1000" dirty="0">
                <a:solidFill>
                  <a:srgbClr val="001871"/>
                </a:solidFill>
                <a:latin typeface="PoppinsDE Light" panose="02000000000000000000" pitchFamily="2" charset="0"/>
                <a:cs typeface="PoppinsDE Light" panose="02000000000000000000" pitchFamily="2" charset="0"/>
              </a:rPr>
              <a:t>least once a week  </a:t>
            </a:r>
          </a:p>
        </p:txBody>
      </p:sp>
      <p:sp>
        <p:nvSpPr>
          <p:cNvPr id="16" name="Textfeld 15"/>
          <p:cNvSpPr txBox="1"/>
          <p:nvPr/>
        </p:nvSpPr>
        <p:spPr>
          <a:xfrm>
            <a:off x="241589" y="4482916"/>
            <a:ext cx="2449513" cy="400110"/>
          </a:xfrm>
          <a:prstGeom prst="rect">
            <a:avLst/>
          </a:prstGeom>
          <a:noFill/>
        </p:spPr>
        <p:txBody>
          <a:bodyPr wrap="square" rtlCol="0">
            <a:spAutoFit/>
          </a:bodyPr>
          <a:lstStyle/>
          <a:p>
            <a:pPr algn="r"/>
            <a:r>
              <a:rPr lang="en-US" sz="1000" dirty="0">
                <a:solidFill>
                  <a:srgbClr val="001871"/>
                </a:solidFill>
                <a:latin typeface="PoppinsDE Light" panose="02000000000000000000" pitchFamily="2" charset="0"/>
                <a:cs typeface="PoppinsDE Light" panose="02000000000000000000" pitchFamily="2" charset="0"/>
              </a:rPr>
              <a:t>Average time spent reading a book on a weekday (Mon.- Fri.)</a:t>
            </a:r>
          </a:p>
        </p:txBody>
      </p:sp>
      <p:sp>
        <p:nvSpPr>
          <p:cNvPr id="18" name="Textfeld 17"/>
          <p:cNvSpPr txBox="1"/>
          <p:nvPr/>
        </p:nvSpPr>
        <p:spPr>
          <a:xfrm>
            <a:off x="414000" y="5653092"/>
            <a:ext cx="2448272" cy="369332"/>
          </a:xfrm>
          <a:prstGeom prst="rect">
            <a:avLst/>
          </a:prstGeom>
          <a:noFill/>
        </p:spPr>
        <p:txBody>
          <a:bodyPr wrap="square" rtlCol="0">
            <a:spAutoFit/>
          </a:bodyPr>
          <a:lstStyle/>
          <a:p>
            <a:r>
              <a:rPr lang="en-US" sz="900" dirty="0">
                <a:solidFill>
                  <a:srgbClr val="001871"/>
                </a:solidFill>
                <a:latin typeface="PoppinsDE Light" panose="02000000000000000000" pitchFamily="2" charset="0"/>
                <a:cs typeface="PoppinsDE Light" panose="02000000000000000000" pitchFamily="2" charset="0"/>
              </a:rPr>
              <a:t>Children and adolescents between the ages of 10-19 who …</a:t>
            </a:r>
          </a:p>
        </p:txBody>
      </p:sp>
      <p:sp>
        <p:nvSpPr>
          <p:cNvPr id="22" name="Textfeld 21"/>
          <p:cNvSpPr txBox="1"/>
          <p:nvPr/>
        </p:nvSpPr>
        <p:spPr>
          <a:xfrm>
            <a:off x="7411675" y="4406915"/>
            <a:ext cx="904741" cy="246221"/>
          </a:xfrm>
          <a:prstGeom prst="rect">
            <a:avLst/>
          </a:prstGeom>
          <a:noFill/>
        </p:spPr>
        <p:txBody>
          <a:bodyPr wrap="square" rtlCol="0">
            <a:spAutoFit/>
          </a:bodyPr>
          <a:lstStyle/>
          <a:p>
            <a:r>
              <a:rPr lang="de-DE" sz="1000" dirty="0">
                <a:solidFill>
                  <a:srgbClr val="003770"/>
                </a:solidFill>
                <a:latin typeface="PoppinsDE Light" panose="02000000000000000000" pitchFamily="2" charset="0"/>
                <a:cs typeface="PoppinsDE Light" panose="02000000000000000000" pitchFamily="2" charset="0"/>
              </a:rPr>
              <a:t>45,9 min</a:t>
            </a:r>
          </a:p>
        </p:txBody>
      </p:sp>
      <p:sp>
        <p:nvSpPr>
          <p:cNvPr id="23" name="Textfeld 22"/>
          <p:cNvSpPr txBox="1"/>
          <p:nvPr/>
        </p:nvSpPr>
        <p:spPr>
          <a:xfrm>
            <a:off x="6201687" y="4816478"/>
            <a:ext cx="904741" cy="246221"/>
          </a:xfrm>
          <a:prstGeom prst="rect">
            <a:avLst/>
          </a:prstGeom>
          <a:noFill/>
        </p:spPr>
        <p:txBody>
          <a:bodyPr wrap="square" rtlCol="0">
            <a:spAutoFit/>
          </a:bodyPr>
          <a:lstStyle/>
          <a:p>
            <a:r>
              <a:rPr lang="de-DE" sz="1000" dirty="0">
                <a:solidFill>
                  <a:srgbClr val="003770"/>
                </a:solidFill>
                <a:latin typeface="PoppinsDE Light" panose="02000000000000000000" pitchFamily="2" charset="0"/>
                <a:cs typeface="PoppinsDE Light" panose="02000000000000000000" pitchFamily="2" charset="0"/>
              </a:rPr>
              <a:t>33,9 min</a:t>
            </a:r>
          </a:p>
        </p:txBody>
      </p:sp>
      <p:sp>
        <p:nvSpPr>
          <p:cNvPr id="26" name="Ellipse 25"/>
          <p:cNvSpPr/>
          <p:nvPr/>
        </p:nvSpPr>
        <p:spPr bwMode="auto">
          <a:xfrm>
            <a:off x="8112862" y="1679228"/>
            <a:ext cx="794832" cy="688708"/>
          </a:xfrm>
          <a:prstGeom prst="ellipse">
            <a:avLst/>
          </a:prstGeom>
          <a:solidFill>
            <a:srgbClr val="FFC000"/>
          </a:solidFill>
          <a:ln w="9525">
            <a:solidFill>
              <a:srgbClr val="FFC000"/>
            </a:solidFill>
            <a:round/>
            <a:headEnd/>
            <a:tailEnd/>
          </a:ln>
          <a:effectLs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27" name="Textfeld 26"/>
          <p:cNvSpPr txBox="1"/>
          <p:nvPr/>
        </p:nvSpPr>
        <p:spPr>
          <a:xfrm>
            <a:off x="8192711" y="1915944"/>
            <a:ext cx="601127" cy="276999"/>
          </a:xfrm>
          <a:prstGeom prst="rect">
            <a:avLst/>
          </a:prstGeom>
          <a:solidFill>
            <a:srgbClr val="FFC000"/>
          </a:solidFill>
          <a:ln>
            <a:solidFill>
              <a:srgbClr val="FFC000"/>
            </a:solidFill>
          </a:ln>
          <a:extLst/>
        </p:spPr>
        <p:txBody>
          <a:bodyPr vert="horz" wrap="none" lIns="0" tIns="0" rIns="0" bIns="0" numCol="1" rtlCol="0" anchor="t" anchorCtr="0" compatLnSpc="1">
            <a:prstTxWarp prst="textNoShape">
              <a:avLst/>
            </a:prstTxWarp>
            <a:spAutoFit/>
          </a:bodyPr>
          <a:lstStyle/>
          <a:p>
            <a:r>
              <a:rPr lang="de-DE" b="1" dirty="0">
                <a:solidFill>
                  <a:srgbClr val="003770"/>
                </a:solidFill>
                <a:latin typeface="PoppinsDE Light" panose="02000000000000000000" pitchFamily="2" charset="0"/>
                <a:cs typeface="PoppinsDE Light" panose="02000000000000000000" pitchFamily="2" charset="0"/>
              </a:rPr>
              <a:t>+16 %</a:t>
            </a:r>
          </a:p>
        </p:txBody>
      </p:sp>
      <p:sp>
        <p:nvSpPr>
          <p:cNvPr id="32"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33"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13</a:t>
            </a:fld>
            <a:endParaRPr lang="de-DE" dirty="0"/>
          </a:p>
        </p:txBody>
      </p:sp>
      <p:sp>
        <p:nvSpPr>
          <p:cNvPr id="34"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24" name="Ellipse 23"/>
          <p:cNvSpPr/>
          <p:nvPr/>
        </p:nvSpPr>
        <p:spPr bwMode="auto">
          <a:xfrm>
            <a:off x="8115382" y="4540492"/>
            <a:ext cx="794832" cy="688708"/>
          </a:xfrm>
          <a:prstGeom prst="ellipse">
            <a:avLst/>
          </a:prstGeom>
          <a:solidFill>
            <a:srgbClr val="FFC000"/>
          </a:solidFill>
          <a:ln w="9525">
            <a:solidFill>
              <a:srgbClr val="FFC000"/>
            </a:solidFill>
            <a:round/>
            <a:headEnd/>
            <a:tailEnd/>
          </a:ln>
          <a:effectLs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25" name="Textfeld 24"/>
          <p:cNvSpPr txBox="1"/>
          <p:nvPr/>
        </p:nvSpPr>
        <p:spPr>
          <a:xfrm>
            <a:off x="8135271" y="4784703"/>
            <a:ext cx="755015" cy="230832"/>
          </a:xfrm>
          <a:prstGeom prst="rect">
            <a:avLst/>
          </a:prstGeom>
          <a:solidFill>
            <a:srgbClr val="FFC000"/>
          </a:solidFill>
          <a:ln>
            <a:solidFill>
              <a:srgbClr val="FFC000"/>
            </a:solidFill>
          </a:ln>
          <a:extLst/>
        </p:spPr>
        <p:txBody>
          <a:bodyPr vert="horz" wrap="none" lIns="0" tIns="0" rIns="0" bIns="0" numCol="1" rtlCol="0" anchor="t" anchorCtr="0" compatLnSpc="1">
            <a:prstTxWarp prst="textNoShape">
              <a:avLst/>
            </a:prstTxWarp>
            <a:spAutoFit/>
          </a:bodyPr>
          <a:lstStyle/>
          <a:p>
            <a:r>
              <a:rPr lang="de-DE" sz="1500" b="1" dirty="0">
                <a:solidFill>
                  <a:srgbClr val="003770"/>
                </a:solidFill>
                <a:latin typeface="PoppinsDE Light" panose="02000000000000000000" pitchFamily="2" charset="0"/>
                <a:cs typeface="PoppinsDE Light" panose="02000000000000000000" pitchFamily="2" charset="0"/>
              </a:rPr>
              <a:t>+12 min.</a:t>
            </a:r>
          </a:p>
        </p:txBody>
      </p:sp>
      <p:sp>
        <p:nvSpPr>
          <p:cNvPr id="35" name="Ellipse 34"/>
          <p:cNvSpPr/>
          <p:nvPr/>
        </p:nvSpPr>
        <p:spPr bwMode="auto">
          <a:xfrm>
            <a:off x="8107887" y="3043314"/>
            <a:ext cx="794832" cy="688708"/>
          </a:xfrm>
          <a:prstGeom prst="ellipse">
            <a:avLst/>
          </a:prstGeom>
          <a:solidFill>
            <a:srgbClr val="FFC000"/>
          </a:solidFill>
          <a:ln w="9525">
            <a:solidFill>
              <a:srgbClr val="FFC000"/>
            </a:solidFill>
            <a:round/>
            <a:headEnd/>
            <a:tailEnd/>
          </a:ln>
          <a:effectLs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36" name="Textfeld 35"/>
          <p:cNvSpPr txBox="1"/>
          <p:nvPr/>
        </p:nvSpPr>
        <p:spPr>
          <a:xfrm>
            <a:off x="8195231" y="3302515"/>
            <a:ext cx="601127" cy="276999"/>
          </a:xfrm>
          <a:prstGeom prst="rect">
            <a:avLst/>
          </a:prstGeom>
          <a:solidFill>
            <a:srgbClr val="FFC000"/>
          </a:solidFill>
          <a:ln>
            <a:solidFill>
              <a:srgbClr val="FFC000"/>
            </a:solidFill>
          </a:ln>
          <a:extLst/>
        </p:spPr>
        <p:txBody>
          <a:bodyPr vert="horz" wrap="none" lIns="0" tIns="0" rIns="0" bIns="0" numCol="1" rtlCol="0" anchor="t" anchorCtr="0" compatLnSpc="1">
            <a:prstTxWarp prst="textNoShape">
              <a:avLst/>
            </a:prstTxWarp>
            <a:spAutoFit/>
          </a:bodyPr>
          <a:lstStyle/>
          <a:p>
            <a:r>
              <a:rPr lang="de-DE" b="1" dirty="0">
                <a:solidFill>
                  <a:srgbClr val="003770"/>
                </a:solidFill>
                <a:latin typeface="PoppinsDE Light" panose="02000000000000000000" pitchFamily="2" charset="0"/>
                <a:cs typeface="PoppinsDE Light" panose="02000000000000000000" pitchFamily="2" charset="0"/>
              </a:rPr>
              <a:t>+10 %</a:t>
            </a:r>
          </a:p>
        </p:txBody>
      </p:sp>
      <p:sp>
        <p:nvSpPr>
          <p:cNvPr id="21" name="Textfeld 20">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13</a:t>
            </a:r>
          </a:p>
        </p:txBody>
      </p:sp>
    </p:spTree>
    <p:extLst>
      <p:ext uri="{BB962C8B-B14F-4D97-AF65-F5344CB8AC3E}">
        <p14:creationId xmlns:p14="http://schemas.microsoft.com/office/powerpoint/2010/main" val="253386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
          <p:cNvGraphicFramePr>
            <a:graphicFrameLocks noChangeAspect="1"/>
          </p:cNvGraphicFramePr>
          <p:nvPr>
            <p:extLst>
              <p:ext uri="{D42A27DB-BD31-4B8C-83A1-F6EECF244321}">
                <p14:modId xmlns:p14="http://schemas.microsoft.com/office/powerpoint/2010/main" val="1547406821"/>
              </p:ext>
            </p:extLst>
          </p:nvPr>
        </p:nvGraphicFramePr>
        <p:xfrm>
          <a:off x="727275" y="1710014"/>
          <a:ext cx="8610600" cy="2106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2987192964"/>
              </p:ext>
            </p:extLst>
          </p:nvPr>
        </p:nvGraphicFramePr>
        <p:xfrm>
          <a:off x="727275" y="1699990"/>
          <a:ext cx="8610600" cy="21062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2444794919"/>
              </p:ext>
            </p:extLst>
          </p:nvPr>
        </p:nvGraphicFramePr>
        <p:xfrm>
          <a:off x="690414" y="3803198"/>
          <a:ext cx="8647461" cy="210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Object 2"/>
          <p:cNvGraphicFramePr>
            <a:graphicFrameLocks noChangeAspect="1"/>
          </p:cNvGraphicFramePr>
          <p:nvPr>
            <p:extLst>
              <p:ext uri="{D42A27DB-BD31-4B8C-83A1-F6EECF244321}">
                <p14:modId xmlns:p14="http://schemas.microsoft.com/office/powerpoint/2010/main" val="4137297292"/>
              </p:ext>
            </p:extLst>
          </p:nvPr>
        </p:nvGraphicFramePr>
        <p:xfrm>
          <a:off x="630089" y="3496623"/>
          <a:ext cx="8444734" cy="2106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itel 7"/>
          <p:cNvSpPr>
            <a:spLocks noGrp="1"/>
          </p:cNvSpPr>
          <p:nvPr>
            <p:ph type="title"/>
          </p:nvPr>
        </p:nvSpPr>
        <p:spPr>
          <a:xfrm>
            <a:off x="414000" y="334800"/>
            <a:ext cx="7447441" cy="679543"/>
          </a:xfrm>
        </p:spPr>
        <p:txBody>
          <a:bodyPr/>
          <a:lstStyle/>
          <a:p>
            <a:r>
              <a:rPr lang="de-DE" dirty="0">
                <a:solidFill>
                  <a:srgbClr val="001871"/>
                </a:solidFill>
                <a:cs typeface="Calibri" pitchFamily="34" charset="0"/>
              </a:rPr>
              <a:t>Reading aloud increases reading enjoyment - particularly for boys</a:t>
            </a:r>
            <a:br>
              <a:rPr lang="de-DE" dirty="0">
                <a:solidFill>
                  <a:srgbClr val="001871"/>
                </a:solidFill>
                <a:cs typeface="Calibri" pitchFamily="34" charset="0"/>
              </a:rPr>
            </a:br>
            <a:r>
              <a:rPr lang="de-DE" dirty="0">
                <a:solidFill>
                  <a:srgbClr val="001871"/>
                </a:solidFill>
                <a:cs typeface="Calibri" pitchFamily="34" charset="0"/>
              </a:rPr>
              <a:t/>
            </a:r>
            <a:br>
              <a:rPr lang="de-DE" dirty="0">
                <a:solidFill>
                  <a:srgbClr val="001871"/>
                </a:solidFill>
                <a:cs typeface="Calibri" pitchFamily="34" charset="0"/>
              </a:rPr>
            </a:br>
            <a:r>
              <a:rPr lang="de-DE" dirty="0">
                <a:solidFill>
                  <a:srgbClr val="001871"/>
                </a:solidFill>
              </a:rPr>
              <a:t/>
            </a:r>
            <a:br>
              <a:rPr lang="de-DE" dirty="0">
                <a:solidFill>
                  <a:srgbClr val="001871"/>
                </a:solidFill>
              </a:rPr>
            </a:br>
            <a:r>
              <a:rPr lang="de-DE" dirty="0">
                <a:solidFill>
                  <a:srgbClr val="001871"/>
                </a:solidFill>
                <a:cs typeface="Calibri" pitchFamily="34" charset="0"/>
              </a:rPr>
              <a:t/>
            </a:r>
            <a:br>
              <a:rPr lang="de-DE" dirty="0">
                <a:solidFill>
                  <a:srgbClr val="001871"/>
                </a:solidFill>
                <a:cs typeface="Calibri" pitchFamily="34" charset="0"/>
              </a:rPr>
            </a:br>
            <a:r>
              <a:rPr lang="de-DE" dirty="0">
                <a:solidFill>
                  <a:srgbClr val="001871"/>
                </a:solidFill>
              </a:rPr>
              <a:t/>
            </a:r>
            <a:br>
              <a:rPr lang="de-DE" dirty="0">
                <a:solidFill>
                  <a:srgbClr val="001871"/>
                </a:solidFill>
              </a:rPr>
            </a:br>
            <a:endParaRPr lang="de-DE" dirty="0">
              <a:solidFill>
                <a:srgbClr val="001871"/>
              </a:solidFill>
            </a:endParaRPr>
          </a:p>
        </p:txBody>
      </p:sp>
      <p:sp>
        <p:nvSpPr>
          <p:cNvPr id="17" name="Rechteck 16"/>
          <p:cNvSpPr/>
          <p:nvPr/>
        </p:nvSpPr>
        <p:spPr bwMode="auto">
          <a:xfrm>
            <a:off x="397895" y="3811604"/>
            <a:ext cx="8641501" cy="1966650"/>
          </a:xfrm>
          <a:prstGeom prst="rect">
            <a:avLst/>
          </a:prstGeom>
          <a:noFill/>
          <a:ln w="12700" cap="flat" cmpd="sng" algn="ctr">
            <a:solidFill>
              <a:srgbClr val="D4004F"/>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3" name="Textfeld 12"/>
          <p:cNvSpPr txBox="1"/>
          <p:nvPr/>
        </p:nvSpPr>
        <p:spPr>
          <a:xfrm>
            <a:off x="360000" y="1795068"/>
            <a:ext cx="2449513"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Respondents who say</a:t>
            </a:r>
          </a:p>
          <a:p>
            <a:pPr algn="r"/>
            <a:r>
              <a:rPr lang="de-DE" sz="1000" dirty="0">
                <a:solidFill>
                  <a:srgbClr val="001871"/>
                </a:solidFill>
                <a:latin typeface="PoppinsDE Light" panose="02000000000000000000" pitchFamily="2" charset="0"/>
                <a:cs typeface="PoppinsDE Light" panose="02000000000000000000" pitchFamily="2" charset="0"/>
              </a:rPr>
              <a:t> “Reading a book is fun“ (in %)</a:t>
            </a:r>
          </a:p>
          <a:p>
            <a:pPr algn="r"/>
            <a:endParaRPr lang="de-DE" sz="1000" dirty="0">
              <a:solidFill>
                <a:srgbClr val="003770"/>
              </a:solidFill>
              <a:latin typeface="PoppinsDE Light" panose="02000000000000000000" pitchFamily="2" charset="0"/>
              <a:cs typeface="PoppinsDE Light" panose="02000000000000000000" pitchFamily="2" charset="0"/>
            </a:endParaRPr>
          </a:p>
        </p:txBody>
      </p:sp>
      <p:sp>
        <p:nvSpPr>
          <p:cNvPr id="15" name="Textfeld 14"/>
          <p:cNvSpPr txBox="1"/>
          <p:nvPr/>
        </p:nvSpPr>
        <p:spPr>
          <a:xfrm>
            <a:off x="360695" y="2383499"/>
            <a:ext cx="2449513"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Respondents who read in a book </a:t>
            </a:r>
          </a:p>
          <a:p>
            <a:pPr algn="r"/>
            <a:r>
              <a:rPr lang="de-DE" sz="1000" dirty="0">
                <a:solidFill>
                  <a:srgbClr val="001871"/>
                </a:solidFill>
                <a:latin typeface="PoppinsDE Light" panose="02000000000000000000" pitchFamily="2" charset="0"/>
                <a:cs typeface="PoppinsDE Light" panose="02000000000000000000" pitchFamily="2" charset="0"/>
              </a:rPr>
              <a:t>at least once a week (in %) </a:t>
            </a:r>
          </a:p>
          <a:p>
            <a:pPr algn="r"/>
            <a:endParaRPr lang="de-DE" sz="1000" dirty="0">
              <a:solidFill>
                <a:srgbClr val="003770"/>
              </a:solidFill>
              <a:latin typeface="PoppinsDE Light" panose="02000000000000000000" pitchFamily="2" charset="0"/>
              <a:cs typeface="PoppinsDE Light" panose="02000000000000000000" pitchFamily="2" charset="0"/>
            </a:endParaRPr>
          </a:p>
        </p:txBody>
      </p:sp>
      <p:sp>
        <p:nvSpPr>
          <p:cNvPr id="16" name="Textfeld 15"/>
          <p:cNvSpPr txBox="1"/>
          <p:nvPr/>
        </p:nvSpPr>
        <p:spPr>
          <a:xfrm>
            <a:off x="360695" y="2962419"/>
            <a:ext cx="2449513"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Average time spent reading a book on a weekday (Mon.- Fri.)</a:t>
            </a:r>
          </a:p>
          <a:p>
            <a:pPr algn="r"/>
            <a:endParaRPr lang="de-DE" sz="1000" dirty="0">
              <a:solidFill>
                <a:srgbClr val="003770"/>
              </a:solidFill>
              <a:latin typeface="PoppinsDE Light" panose="02000000000000000000" pitchFamily="2" charset="0"/>
              <a:cs typeface="PoppinsDE Light" panose="02000000000000000000" pitchFamily="2" charset="0"/>
            </a:endParaRPr>
          </a:p>
        </p:txBody>
      </p:sp>
      <p:sp>
        <p:nvSpPr>
          <p:cNvPr id="18" name="Textfeld 17"/>
          <p:cNvSpPr txBox="1"/>
          <p:nvPr/>
        </p:nvSpPr>
        <p:spPr>
          <a:xfrm>
            <a:off x="216679" y="3839299"/>
            <a:ext cx="2587219"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Respondents who say</a:t>
            </a:r>
          </a:p>
          <a:p>
            <a:pPr algn="r"/>
            <a:r>
              <a:rPr lang="de-DE" sz="1000" dirty="0">
                <a:solidFill>
                  <a:srgbClr val="001871"/>
                </a:solidFill>
                <a:latin typeface="PoppinsDE Light" panose="02000000000000000000" pitchFamily="2" charset="0"/>
                <a:cs typeface="PoppinsDE Light" panose="02000000000000000000" pitchFamily="2" charset="0"/>
              </a:rPr>
              <a:t> “Reading a book is fun“ (in %)</a:t>
            </a:r>
          </a:p>
          <a:p>
            <a:pPr algn="r"/>
            <a:endParaRPr lang="de-DE" sz="1000" dirty="0">
              <a:solidFill>
                <a:srgbClr val="003770"/>
              </a:solidFill>
              <a:latin typeface="PoppinsDE Light" panose="02000000000000000000" pitchFamily="2" charset="0"/>
              <a:cs typeface="PoppinsDE Light" panose="02000000000000000000" pitchFamily="2" charset="0"/>
            </a:endParaRPr>
          </a:p>
        </p:txBody>
      </p:sp>
      <p:sp>
        <p:nvSpPr>
          <p:cNvPr id="19" name="Textfeld 18"/>
          <p:cNvSpPr txBox="1"/>
          <p:nvPr/>
        </p:nvSpPr>
        <p:spPr>
          <a:xfrm>
            <a:off x="216679" y="4424598"/>
            <a:ext cx="2587219"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Respondents who read in a book </a:t>
            </a:r>
          </a:p>
          <a:p>
            <a:pPr algn="r"/>
            <a:r>
              <a:rPr lang="de-DE" sz="1000" dirty="0">
                <a:solidFill>
                  <a:srgbClr val="001871"/>
                </a:solidFill>
                <a:latin typeface="PoppinsDE Light" panose="02000000000000000000" pitchFamily="2" charset="0"/>
                <a:cs typeface="PoppinsDE Light" panose="02000000000000000000" pitchFamily="2" charset="0"/>
              </a:rPr>
              <a:t>at least once a week (in %) </a:t>
            </a:r>
          </a:p>
          <a:p>
            <a:pPr algn="r"/>
            <a:endParaRPr lang="de-DE" sz="1000" dirty="0">
              <a:solidFill>
                <a:srgbClr val="003770"/>
              </a:solidFill>
              <a:latin typeface="PoppinsDE Light" panose="02000000000000000000" pitchFamily="2" charset="0"/>
              <a:cs typeface="PoppinsDE Light" panose="02000000000000000000" pitchFamily="2" charset="0"/>
            </a:endParaRPr>
          </a:p>
        </p:txBody>
      </p:sp>
      <p:sp>
        <p:nvSpPr>
          <p:cNvPr id="20" name="Textfeld 19"/>
          <p:cNvSpPr txBox="1"/>
          <p:nvPr/>
        </p:nvSpPr>
        <p:spPr>
          <a:xfrm>
            <a:off x="225915" y="5006650"/>
            <a:ext cx="2587219" cy="553998"/>
          </a:xfrm>
          <a:prstGeom prst="rect">
            <a:avLst/>
          </a:prstGeom>
          <a:noFill/>
        </p:spPr>
        <p:txBody>
          <a:bodyPr wrap="square" rtlCol="0">
            <a:spAutoFit/>
          </a:bodyPr>
          <a:lstStyle/>
          <a:p>
            <a:pPr algn="r"/>
            <a:r>
              <a:rPr lang="de-DE" sz="1000" dirty="0">
                <a:solidFill>
                  <a:srgbClr val="001871"/>
                </a:solidFill>
                <a:latin typeface="PoppinsDE Light" panose="02000000000000000000" pitchFamily="2" charset="0"/>
                <a:cs typeface="PoppinsDE Light" panose="02000000000000000000" pitchFamily="2" charset="0"/>
              </a:rPr>
              <a:t>Average time spent reading a book on a weekday (Mon.- Fri.)</a:t>
            </a:r>
          </a:p>
          <a:p>
            <a:pPr algn="r"/>
            <a:endParaRPr lang="de-DE" sz="1000" dirty="0">
              <a:solidFill>
                <a:srgbClr val="003770"/>
              </a:solidFill>
              <a:latin typeface="PoppinsDE Light" panose="02000000000000000000" pitchFamily="2" charset="0"/>
              <a:cs typeface="PoppinsDE Light" panose="02000000000000000000" pitchFamily="2" charset="0"/>
            </a:endParaRPr>
          </a:p>
        </p:txBody>
      </p:sp>
      <p:sp>
        <p:nvSpPr>
          <p:cNvPr id="21" name="Textfeld 20"/>
          <p:cNvSpPr txBox="1"/>
          <p:nvPr/>
        </p:nvSpPr>
        <p:spPr>
          <a:xfrm>
            <a:off x="6922651" y="1699990"/>
            <a:ext cx="2160935" cy="323165"/>
          </a:xfrm>
          <a:prstGeom prst="rect">
            <a:avLst/>
          </a:prstGeom>
          <a:noFill/>
        </p:spPr>
        <p:txBody>
          <a:bodyPr wrap="square" rtlCol="0">
            <a:spAutoFit/>
          </a:bodyPr>
          <a:lstStyle/>
          <a:p>
            <a:pPr algn="r"/>
            <a:r>
              <a:rPr lang="de-DE" sz="1500" dirty="0">
                <a:solidFill>
                  <a:srgbClr val="001871"/>
                </a:solidFill>
                <a:latin typeface="PoppinsDE Light" panose="02000000000000000000" pitchFamily="2" charset="0"/>
                <a:cs typeface="PoppinsDE Light" panose="02000000000000000000" pitchFamily="2" charset="0"/>
              </a:rPr>
              <a:t>Boys</a:t>
            </a:r>
          </a:p>
        </p:txBody>
      </p:sp>
      <p:sp>
        <p:nvSpPr>
          <p:cNvPr id="22" name="Textfeld 21"/>
          <p:cNvSpPr txBox="1"/>
          <p:nvPr/>
        </p:nvSpPr>
        <p:spPr>
          <a:xfrm>
            <a:off x="6801168" y="3816248"/>
            <a:ext cx="2282418" cy="323165"/>
          </a:xfrm>
          <a:prstGeom prst="rect">
            <a:avLst/>
          </a:prstGeom>
          <a:noFill/>
        </p:spPr>
        <p:txBody>
          <a:bodyPr wrap="square" rtlCol="0">
            <a:spAutoFit/>
          </a:bodyPr>
          <a:lstStyle/>
          <a:p>
            <a:pPr algn="r"/>
            <a:r>
              <a:rPr lang="de-DE" sz="1500" dirty="0">
                <a:solidFill>
                  <a:srgbClr val="D4004F"/>
                </a:solidFill>
                <a:latin typeface="PoppinsDE Light" panose="02000000000000000000" pitchFamily="2" charset="0"/>
                <a:cs typeface="PoppinsDE Light" panose="02000000000000000000" pitchFamily="2" charset="0"/>
              </a:rPr>
              <a:t>Girls</a:t>
            </a:r>
          </a:p>
        </p:txBody>
      </p:sp>
      <p:sp>
        <p:nvSpPr>
          <p:cNvPr id="25" name="Textfeld 24"/>
          <p:cNvSpPr txBox="1"/>
          <p:nvPr/>
        </p:nvSpPr>
        <p:spPr>
          <a:xfrm>
            <a:off x="3059832" y="3501588"/>
            <a:ext cx="762189" cy="215444"/>
          </a:xfrm>
          <a:prstGeom prst="rect">
            <a:avLst/>
          </a:prstGeom>
          <a:noFill/>
        </p:spPr>
        <p:txBody>
          <a:bodyPr wrap="square" rtlCol="0">
            <a:spAutoFit/>
          </a:bodyPr>
          <a:lstStyle/>
          <a:p>
            <a:r>
              <a:rPr lang="de-DE" sz="800" dirty="0">
                <a:solidFill>
                  <a:srgbClr val="003770"/>
                </a:solidFill>
                <a:latin typeface="PoppinsDE Light" panose="02000000000000000000" pitchFamily="2" charset="0"/>
                <a:cs typeface="PoppinsDE Light" panose="02000000000000000000" pitchFamily="2" charset="0"/>
              </a:rPr>
              <a:t>Boys who ...</a:t>
            </a:r>
          </a:p>
        </p:txBody>
      </p:sp>
      <p:sp>
        <p:nvSpPr>
          <p:cNvPr id="28" name="Textfeld 27"/>
          <p:cNvSpPr txBox="1"/>
          <p:nvPr/>
        </p:nvSpPr>
        <p:spPr>
          <a:xfrm>
            <a:off x="2962870" y="5560648"/>
            <a:ext cx="869293" cy="215444"/>
          </a:xfrm>
          <a:prstGeom prst="rect">
            <a:avLst/>
          </a:prstGeom>
          <a:noFill/>
        </p:spPr>
        <p:txBody>
          <a:bodyPr wrap="square" rtlCol="0">
            <a:spAutoFit/>
          </a:bodyPr>
          <a:lstStyle/>
          <a:p>
            <a:r>
              <a:rPr lang="de-DE" sz="800" dirty="0">
                <a:solidFill>
                  <a:srgbClr val="003770"/>
                </a:solidFill>
                <a:latin typeface="PoppinsDE Light" panose="02000000000000000000" pitchFamily="2" charset="0"/>
                <a:cs typeface="PoppinsDE Light" panose="02000000000000000000" pitchFamily="2" charset="0"/>
              </a:rPr>
              <a:t>Girls who ...</a:t>
            </a:r>
          </a:p>
        </p:txBody>
      </p:sp>
      <p:sp>
        <p:nvSpPr>
          <p:cNvPr id="30" name="Textfeld 29"/>
          <p:cNvSpPr txBox="1"/>
          <p:nvPr/>
        </p:nvSpPr>
        <p:spPr>
          <a:xfrm>
            <a:off x="8597653" y="5249298"/>
            <a:ext cx="477170" cy="215444"/>
          </a:xfrm>
          <a:prstGeom prst="rect">
            <a:avLst/>
          </a:prstGeom>
          <a:noFill/>
        </p:spPr>
        <p:txBody>
          <a:bodyPr wrap="square" rtlCol="0">
            <a:spAutoFit/>
          </a:bodyPr>
          <a:lstStyle/>
          <a:p>
            <a:r>
              <a:rPr lang="de-DE" sz="800" dirty="0">
                <a:solidFill>
                  <a:srgbClr val="003770"/>
                </a:solidFill>
                <a:latin typeface="PoppinsDE Light" panose="02000000000000000000" pitchFamily="2" charset="0"/>
                <a:cs typeface="PoppinsDE Light" panose="02000000000000000000" pitchFamily="2" charset="0"/>
              </a:rPr>
              <a:t>min</a:t>
            </a:r>
          </a:p>
        </p:txBody>
      </p:sp>
      <p:sp>
        <p:nvSpPr>
          <p:cNvPr id="35" name="Ellipse 34"/>
          <p:cNvSpPr/>
          <p:nvPr/>
        </p:nvSpPr>
        <p:spPr bwMode="auto">
          <a:xfrm>
            <a:off x="7228801" y="1735341"/>
            <a:ext cx="794832" cy="688708"/>
          </a:xfrm>
          <a:prstGeom prst="ellipse">
            <a:avLst/>
          </a:prstGeom>
          <a:solidFill>
            <a:srgbClr val="FFC000"/>
          </a:solidFill>
          <a:ln w="9525">
            <a:solidFill>
              <a:srgbClr val="FFC000"/>
            </a:solidFill>
            <a:round/>
            <a:headEnd/>
            <a:tailEnd/>
          </a:ln>
          <a:effectLs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36" name="Textfeld 35"/>
          <p:cNvSpPr txBox="1"/>
          <p:nvPr/>
        </p:nvSpPr>
        <p:spPr>
          <a:xfrm>
            <a:off x="7293660" y="1949572"/>
            <a:ext cx="681277" cy="276999"/>
          </a:xfrm>
          <a:prstGeom prst="rect">
            <a:avLst/>
          </a:prstGeom>
          <a:solidFill>
            <a:srgbClr val="FFC000"/>
          </a:solidFill>
          <a:ln>
            <a:solidFill>
              <a:srgbClr val="FFC000"/>
            </a:solidFill>
          </a:ln>
          <a:extLst/>
        </p:spPr>
        <p:txBody>
          <a:bodyPr vert="horz" wrap="none" lIns="0" tIns="0" rIns="0" bIns="0" numCol="1" rtlCol="0" anchor="t" anchorCtr="0" compatLnSpc="1">
            <a:prstTxWarp prst="textNoShape">
              <a:avLst/>
            </a:prstTxWarp>
            <a:spAutoFit/>
          </a:bodyPr>
          <a:lstStyle/>
          <a:p>
            <a:r>
              <a:rPr lang="de-DE" dirty="0">
                <a:solidFill>
                  <a:srgbClr val="003770"/>
                </a:solidFill>
                <a:latin typeface="PoppinsDE Light" panose="02000000000000000000" pitchFamily="2" charset="0"/>
                <a:cs typeface="PoppinsDE Light" panose="02000000000000000000" pitchFamily="2" charset="0"/>
              </a:rPr>
              <a:t>+20 %</a:t>
            </a:r>
          </a:p>
        </p:txBody>
      </p:sp>
      <p:sp>
        <p:nvSpPr>
          <p:cNvPr id="37" name="Ellipse 36"/>
          <p:cNvSpPr/>
          <p:nvPr/>
        </p:nvSpPr>
        <p:spPr bwMode="auto">
          <a:xfrm>
            <a:off x="7236296" y="3816078"/>
            <a:ext cx="794832" cy="688708"/>
          </a:xfrm>
          <a:prstGeom prst="ellipse">
            <a:avLst/>
          </a:prstGeom>
          <a:solidFill>
            <a:srgbClr val="FFC000"/>
          </a:solidFill>
          <a:ln w="9525">
            <a:solidFill>
              <a:srgbClr val="FFC000"/>
            </a:solidFill>
            <a:round/>
            <a:headEnd/>
            <a:tailEnd/>
          </a:ln>
          <a:effectLs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a:p>
        </p:txBody>
      </p:sp>
      <p:sp>
        <p:nvSpPr>
          <p:cNvPr id="38" name="Textfeld 37"/>
          <p:cNvSpPr txBox="1"/>
          <p:nvPr/>
        </p:nvSpPr>
        <p:spPr>
          <a:xfrm>
            <a:off x="7301155" y="4030309"/>
            <a:ext cx="610745" cy="276999"/>
          </a:xfrm>
          <a:prstGeom prst="rect">
            <a:avLst/>
          </a:prstGeom>
          <a:solidFill>
            <a:srgbClr val="FFC000"/>
          </a:solidFill>
          <a:ln>
            <a:solidFill>
              <a:srgbClr val="FFC000"/>
            </a:solidFill>
          </a:ln>
          <a:extLst/>
        </p:spPr>
        <p:txBody>
          <a:bodyPr vert="horz" wrap="none" lIns="0" tIns="0" rIns="0" bIns="0" numCol="1" rtlCol="0" anchor="t" anchorCtr="0" compatLnSpc="1">
            <a:prstTxWarp prst="textNoShape">
              <a:avLst/>
            </a:prstTxWarp>
            <a:spAutoFit/>
          </a:bodyPr>
          <a:lstStyle/>
          <a:p>
            <a:r>
              <a:rPr lang="de-DE" dirty="0">
                <a:solidFill>
                  <a:srgbClr val="003770"/>
                </a:solidFill>
                <a:latin typeface="PoppinsDE Light" panose="02000000000000000000" pitchFamily="2" charset="0"/>
                <a:cs typeface="PoppinsDE Light" panose="02000000000000000000" pitchFamily="2" charset="0"/>
              </a:rPr>
              <a:t>+ 9 %</a:t>
            </a:r>
          </a:p>
        </p:txBody>
      </p:sp>
      <p:sp>
        <p:nvSpPr>
          <p:cNvPr id="42" name="Text Box 9"/>
          <p:cNvSpPr txBox="1">
            <a:spLocks noChangeArrowheads="1"/>
          </p:cNvSpPr>
          <p:nvPr/>
        </p:nvSpPr>
        <p:spPr bwMode="auto">
          <a:xfrm>
            <a:off x="365325" y="6036278"/>
            <a:ext cx="8475694" cy="2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000"/>
              </a:lnSpc>
              <a:spcBef>
                <a:spcPct val="50000"/>
              </a:spcBef>
            </a:pPr>
            <a:r>
              <a:rPr lang="en-US" sz="800" dirty="0">
                <a:solidFill>
                  <a:srgbClr val="001871"/>
                </a:solidFill>
              </a:rPr>
              <a:t>Source: </a:t>
            </a:r>
            <a:r>
              <a:rPr lang="en-US" altLang="de-DE" sz="800" dirty="0">
                <a:solidFill>
                  <a:srgbClr val="001871"/>
                </a:solidFill>
              </a:rPr>
              <a:t>German Reading Foundation | 2011 Reading Aloud Study</a:t>
            </a:r>
            <a:endParaRPr lang="en-US" sz="800" dirty="0">
              <a:solidFill>
                <a:srgbClr val="001871"/>
              </a:solidFill>
            </a:endParaRPr>
          </a:p>
        </p:txBody>
      </p:sp>
      <p:sp>
        <p:nvSpPr>
          <p:cNvPr id="29"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31"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14</a:t>
            </a:fld>
            <a:endParaRPr lang="de-DE" dirty="0"/>
          </a:p>
        </p:txBody>
      </p:sp>
      <p:sp>
        <p:nvSpPr>
          <p:cNvPr id="32"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4" name="Rechteck 13"/>
          <p:cNvSpPr/>
          <p:nvPr/>
        </p:nvSpPr>
        <p:spPr bwMode="auto">
          <a:xfrm>
            <a:off x="389271" y="1744054"/>
            <a:ext cx="8659480" cy="1974516"/>
          </a:xfrm>
          <a:prstGeom prst="rect">
            <a:avLst/>
          </a:prstGeom>
          <a:noFill/>
          <a:ln w="12700" cap="flat" cmpd="sng" algn="ctr">
            <a:solidFill>
              <a:srgbClr val="00377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33" name="Textfeld 32">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14</a:t>
            </a:r>
          </a:p>
        </p:txBody>
      </p:sp>
    </p:spTree>
    <p:extLst>
      <p:ext uri="{BB962C8B-B14F-4D97-AF65-F5344CB8AC3E}">
        <p14:creationId xmlns:p14="http://schemas.microsoft.com/office/powerpoint/2010/main" val="86515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4" name="Object 30"/>
          <p:cNvGraphicFramePr>
            <a:graphicFrameLocks noChangeAspect="1"/>
          </p:cNvGraphicFramePr>
          <p:nvPr>
            <p:extLst>
              <p:ext uri="{D42A27DB-BD31-4B8C-83A1-F6EECF244321}">
                <p14:modId xmlns:p14="http://schemas.microsoft.com/office/powerpoint/2010/main" val="2175764968"/>
              </p:ext>
            </p:extLst>
          </p:nvPr>
        </p:nvGraphicFramePr>
        <p:xfrm>
          <a:off x="2503893" y="1448037"/>
          <a:ext cx="5121275" cy="4521200"/>
        </p:xfrm>
        <a:graphic>
          <a:graphicData uri="http://schemas.openxmlformats.org/presentationml/2006/ole">
            <mc:AlternateContent xmlns:mc="http://schemas.openxmlformats.org/markup-compatibility/2006">
              <mc:Choice xmlns:v="urn:schemas-microsoft-com:vml" Requires="v">
                <p:oleObj spid="_x0000_s1311" name="Diagramm" r:id="rId4" imgW="5715135" imgH="5048366" progId="MSGraph.Chart.8">
                  <p:embed/>
                </p:oleObj>
              </mc:Choice>
              <mc:Fallback>
                <p:oleObj name="Diagramm" r:id="rId4" imgW="5715135" imgH="5048366" progId="MSGraph.Chart.8">
                  <p:embed/>
                  <p:pic>
                    <p:nvPicPr>
                      <p:cNvPr id="24" name="Object 30"/>
                      <p:cNvPicPr>
                        <a:picLocks noChangeAspect="1" noChangeArrowheads="1"/>
                      </p:cNvPicPr>
                      <p:nvPr/>
                    </p:nvPicPr>
                    <p:blipFill>
                      <a:blip r:embed="rId5"/>
                      <a:srcRect/>
                      <a:stretch>
                        <a:fillRect/>
                      </a:stretch>
                    </p:blipFill>
                    <p:spPr bwMode="auto">
                      <a:xfrm>
                        <a:off x="2503893" y="1448037"/>
                        <a:ext cx="5121275"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68392" dir="20291915" algn="ctr" rotWithShape="0">
                                <a:schemeClr val="bg2"/>
                              </a:outerShdw>
                            </a:effectLst>
                          </a14:hiddenEffects>
                        </a:ext>
                      </a:extLst>
                    </p:spPr>
                  </p:pic>
                </p:oleObj>
              </mc:Fallback>
            </mc:AlternateContent>
          </a:graphicData>
        </a:graphic>
      </p:graphicFrame>
      <p:sp>
        <p:nvSpPr>
          <p:cNvPr id="26" name="Rectangle 28"/>
          <p:cNvSpPr>
            <a:spLocks noChangeArrowheads="1"/>
          </p:cNvSpPr>
          <p:nvPr/>
        </p:nvSpPr>
        <p:spPr bwMode="auto">
          <a:xfrm>
            <a:off x="5034810" y="3564174"/>
            <a:ext cx="2304000" cy="2016125"/>
          </a:xfrm>
          <a:prstGeom prst="rect">
            <a:avLst/>
          </a:prstGeom>
          <a:solidFill>
            <a:srgbClr val="99AFC6">
              <a:alpha val="10196"/>
            </a:srgbClr>
          </a:solidFill>
          <a:ln>
            <a:solidFill>
              <a:srgbClr val="99AFC6"/>
            </a:solidFill>
          </a:ln>
          <a:effectLst/>
          <a:extLst/>
        </p:spPr>
        <p:txBody>
          <a:bodyPr wrap="none" anchor="ctr"/>
          <a:lstStyle/>
          <a:p>
            <a:pPr algn="ctr"/>
            <a:endParaRPr lang="de-DE">
              <a:solidFill>
                <a:srgbClr val="000000"/>
              </a:solidFill>
            </a:endParaRPr>
          </a:p>
        </p:txBody>
      </p:sp>
      <p:sp>
        <p:nvSpPr>
          <p:cNvPr id="21" name="Rectangle 2"/>
          <p:cNvSpPr>
            <a:spLocks noChangeArrowheads="1"/>
          </p:cNvSpPr>
          <p:nvPr/>
        </p:nvSpPr>
        <p:spPr bwMode="auto">
          <a:xfrm>
            <a:off x="487585" y="1619044"/>
            <a:ext cx="4536000" cy="1944688"/>
          </a:xfrm>
          <a:prstGeom prst="rect">
            <a:avLst/>
          </a:prstGeom>
          <a:solidFill>
            <a:srgbClr val="99AFC6">
              <a:alpha val="10196"/>
            </a:srgbClr>
          </a:solidFill>
          <a:ln>
            <a:solidFill>
              <a:srgbClr val="99AFC6"/>
            </a:solidFill>
          </a:ln>
          <a:effectLst/>
          <a:extLst/>
        </p:spPr>
        <p:txBody>
          <a:bodyPr wrap="none" anchor="ctr"/>
          <a:lstStyle/>
          <a:p>
            <a:pPr algn="ctr"/>
            <a:endParaRPr lang="de-DE">
              <a:solidFill>
                <a:srgbClr val="000000"/>
              </a:solidFill>
            </a:endParaRPr>
          </a:p>
        </p:txBody>
      </p:sp>
      <p:sp>
        <p:nvSpPr>
          <p:cNvPr id="3" name="Titel 2"/>
          <p:cNvSpPr>
            <a:spLocks noGrp="1"/>
          </p:cNvSpPr>
          <p:nvPr>
            <p:ph type="title"/>
          </p:nvPr>
        </p:nvSpPr>
        <p:spPr>
          <a:xfrm>
            <a:off x="438149" y="326313"/>
            <a:ext cx="7336465" cy="945021"/>
          </a:xfrm>
        </p:spPr>
        <p:txBody>
          <a:bodyPr>
            <a:noAutofit/>
          </a:bodyPr>
          <a:lstStyle/>
          <a:p>
            <a:pPr>
              <a:lnSpc>
                <a:spcPct val="100000"/>
              </a:lnSpc>
            </a:pPr>
            <a:r>
              <a:rPr lang="de-DE" dirty="0">
                <a:solidFill>
                  <a:srgbClr val="001871"/>
                </a:solidFill>
              </a:rPr>
              <a:t>Adolescents with an affinity for reading really see the value of reading</a:t>
            </a:r>
            <a:br>
              <a:rPr lang="de-DE" dirty="0">
                <a:solidFill>
                  <a:srgbClr val="001871"/>
                </a:solidFill>
              </a:rPr>
            </a:br>
            <a:endParaRPr lang="de-DE" dirty="0">
              <a:solidFill>
                <a:srgbClr val="001871"/>
              </a:solidFill>
            </a:endParaRPr>
          </a:p>
        </p:txBody>
      </p:sp>
      <p:sp>
        <p:nvSpPr>
          <p:cNvPr id="20"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22"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15</a:t>
            </a:fld>
            <a:endParaRPr lang="de-DE" dirty="0"/>
          </a:p>
        </p:txBody>
      </p:sp>
      <p:sp>
        <p:nvSpPr>
          <p:cNvPr id="25" name="Rectangle 29"/>
          <p:cNvSpPr>
            <a:spLocks noChangeArrowheads="1"/>
          </p:cNvSpPr>
          <p:nvPr/>
        </p:nvSpPr>
        <p:spPr bwMode="auto">
          <a:xfrm>
            <a:off x="5033925" y="1619487"/>
            <a:ext cx="2304000" cy="1944687"/>
          </a:xfrm>
          <a:prstGeom prst="rect">
            <a:avLst/>
          </a:prstGeom>
          <a:solidFill>
            <a:srgbClr val="EE99B9">
              <a:alpha val="10196"/>
            </a:srgbClr>
          </a:solidFill>
          <a:ln w="9525" algn="ctr">
            <a:solidFill>
              <a:srgbClr val="EE99B9"/>
            </a:solidFill>
            <a:miter lim="800000"/>
            <a:headEnd/>
            <a:tailEnd/>
          </a:ln>
          <a:effectLst/>
          <a:extLst/>
        </p:spPr>
        <p:txBody>
          <a:bodyPr wrap="none" anchor="ctr"/>
          <a:lstStyle/>
          <a:p>
            <a:pPr algn="ctr"/>
            <a:endParaRPr lang="de-DE">
              <a:solidFill>
                <a:srgbClr val="000000"/>
              </a:solidFill>
            </a:endParaRPr>
          </a:p>
        </p:txBody>
      </p:sp>
      <p:sp>
        <p:nvSpPr>
          <p:cNvPr id="27" name="Rectangle 27"/>
          <p:cNvSpPr>
            <a:spLocks noChangeArrowheads="1"/>
          </p:cNvSpPr>
          <p:nvPr/>
        </p:nvSpPr>
        <p:spPr bwMode="auto">
          <a:xfrm>
            <a:off x="489355" y="3564174"/>
            <a:ext cx="4537075" cy="2016125"/>
          </a:xfrm>
          <a:prstGeom prst="rect">
            <a:avLst/>
          </a:prstGeom>
          <a:solidFill>
            <a:srgbClr val="EE99B9">
              <a:alpha val="10196"/>
            </a:srgbClr>
          </a:solidFill>
          <a:ln>
            <a:solidFill>
              <a:srgbClr val="EE99B9"/>
            </a:solidFill>
          </a:ln>
          <a:effectLst/>
          <a:extLst/>
        </p:spPr>
        <p:txBody>
          <a:bodyPr wrap="none" anchor="ctr"/>
          <a:lstStyle/>
          <a:p>
            <a:pPr algn="ctr"/>
            <a:endParaRPr lang="de-DE">
              <a:solidFill>
                <a:srgbClr val="000000"/>
              </a:solidFill>
            </a:endParaRPr>
          </a:p>
        </p:txBody>
      </p:sp>
      <p:sp>
        <p:nvSpPr>
          <p:cNvPr id="28" name="Text Box 7"/>
          <p:cNvSpPr txBox="1">
            <a:spLocks noChangeArrowheads="1"/>
          </p:cNvSpPr>
          <p:nvPr/>
        </p:nvSpPr>
        <p:spPr bwMode="auto">
          <a:xfrm>
            <a:off x="1857780" y="5773194"/>
            <a:ext cx="16573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solidFill>
                  <a:srgbClr val="001871"/>
                </a:solidFill>
                <a:latin typeface="PoppinsDE Light" panose="02000000000000000000" pitchFamily="2" charset="0"/>
                <a:cs typeface="PoppinsDE Light" panose="02000000000000000000" pitchFamily="2" charset="0"/>
              </a:rPr>
              <a:t>“Strongly agree “</a:t>
            </a:r>
          </a:p>
        </p:txBody>
      </p:sp>
      <p:sp>
        <p:nvSpPr>
          <p:cNvPr id="29" name="Text Box 8"/>
          <p:cNvSpPr txBox="1">
            <a:spLocks noChangeArrowheads="1"/>
          </p:cNvSpPr>
          <p:nvPr/>
        </p:nvSpPr>
        <p:spPr bwMode="auto">
          <a:xfrm>
            <a:off x="6537730" y="5773194"/>
            <a:ext cx="16573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dirty="0">
                <a:solidFill>
                  <a:srgbClr val="001871"/>
                </a:solidFill>
                <a:latin typeface="PoppinsDE Light" panose="02000000000000000000" pitchFamily="2" charset="0"/>
                <a:cs typeface="PoppinsDE Light" panose="02000000000000000000" pitchFamily="2" charset="0"/>
              </a:rPr>
              <a:t>“</a:t>
            </a:r>
            <a:r>
              <a:rPr lang="en-US" sz="1000" dirty="0">
                <a:solidFill>
                  <a:srgbClr val="001871"/>
                </a:solidFill>
                <a:latin typeface="PoppinsDE Light" panose="02000000000000000000" pitchFamily="2" charset="0"/>
                <a:cs typeface="PoppinsDE Light" panose="02000000000000000000" pitchFamily="2" charset="0"/>
              </a:rPr>
              <a:t>Strongly disagree“</a:t>
            </a:r>
          </a:p>
        </p:txBody>
      </p:sp>
      <p:graphicFrame>
        <p:nvGraphicFramePr>
          <p:cNvPr id="30" name="Group 10"/>
          <p:cNvGraphicFramePr>
            <a:graphicFrameLocks noGrp="1"/>
          </p:cNvGraphicFramePr>
          <p:nvPr>
            <p:extLst>
              <p:ext uri="{D42A27DB-BD31-4B8C-83A1-F6EECF244321}">
                <p14:modId xmlns:p14="http://schemas.microsoft.com/office/powerpoint/2010/main" val="487441418"/>
              </p:ext>
            </p:extLst>
          </p:nvPr>
        </p:nvGraphicFramePr>
        <p:xfrm>
          <a:off x="417918" y="1555987"/>
          <a:ext cx="2247900" cy="3952878"/>
        </p:xfrm>
        <a:graphic>
          <a:graphicData uri="http://schemas.openxmlformats.org/drawingml/2006/table">
            <a:tbl>
              <a:tblPr/>
              <a:tblGrid>
                <a:gridCol w="2247900">
                  <a:extLst>
                    <a:ext uri="{9D8B030D-6E8A-4147-A177-3AD203B41FA5}">
                      <a16:colId xmlns:a16="http://schemas.microsoft.com/office/drawing/2014/main" val="20000"/>
                    </a:ext>
                  </a:extLst>
                </a:gridCol>
              </a:tblGrid>
              <a:tr h="330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makes you smart</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86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helpful to me later in life</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a good way to relax</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86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excitung</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entertaining</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86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cool  </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boring</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86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exhausting</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a waste of time</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86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what keeners do</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0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is out  </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86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rPr>
                        <a:t>makes you lonely</a:t>
                      </a:r>
                      <a:endParaRPr kumimoji="0" lang="en-US" sz="1800" b="0" i="0" u="none" strike="noStrike" cap="none" normalizeH="0" baseline="0" noProof="0" dirty="0">
                        <a:ln>
                          <a:noFill/>
                        </a:ln>
                        <a:solidFill>
                          <a:srgbClr val="001871"/>
                        </a:solidFill>
                        <a:effectLst/>
                        <a:latin typeface="PoppinsDE Light" panose="02000000000000000000" pitchFamily="2" charset="0"/>
                        <a:cs typeface="PoppinsDE Light" panose="02000000000000000000" pitchFamily="2" charset="0"/>
                      </a:endParaRPr>
                    </a:p>
                  </a:txBody>
                  <a:tcPr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1" name="Text Box 5"/>
          <p:cNvSpPr txBox="1">
            <a:spLocks noChangeArrowheads="1"/>
          </p:cNvSpPr>
          <p:nvPr/>
        </p:nvSpPr>
        <p:spPr bwMode="auto">
          <a:xfrm>
            <a:off x="4810530" y="5290744"/>
            <a:ext cx="10081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200" b="1" dirty="0">
                <a:solidFill>
                  <a:srgbClr val="D4004F"/>
                </a:solidFill>
                <a:latin typeface="Calibri" pitchFamily="34" charset="0"/>
              </a:rPr>
              <a:t>Poor readers</a:t>
            </a:r>
          </a:p>
        </p:txBody>
      </p:sp>
      <p:sp>
        <p:nvSpPr>
          <p:cNvPr id="32" name="Text Box 31"/>
          <p:cNvSpPr txBox="1">
            <a:spLocks noChangeArrowheads="1"/>
          </p:cNvSpPr>
          <p:nvPr/>
        </p:nvSpPr>
        <p:spPr bwMode="auto">
          <a:xfrm>
            <a:off x="2578282" y="1331926"/>
            <a:ext cx="18722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200" dirty="0">
                <a:solidFill>
                  <a:srgbClr val="003770"/>
                </a:solidFill>
                <a:latin typeface="PoppinsDE Light" panose="02000000000000000000" pitchFamily="2" charset="0"/>
                <a:cs typeface="PoppinsDE Light" panose="02000000000000000000" pitchFamily="2" charset="0"/>
              </a:rPr>
              <a:t> Good readers vs.</a:t>
            </a:r>
          </a:p>
        </p:txBody>
      </p:sp>
      <p:sp>
        <p:nvSpPr>
          <p:cNvPr id="33" name="Text Box 5"/>
          <p:cNvSpPr txBox="1">
            <a:spLocks noChangeArrowheads="1"/>
          </p:cNvSpPr>
          <p:nvPr/>
        </p:nvSpPr>
        <p:spPr bwMode="auto">
          <a:xfrm>
            <a:off x="3995936" y="1331926"/>
            <a:ext cx="12050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solidFill>
                  <a:srgbClr val="D4004F"/>
                </a:solidFill>
                <a:latin typeface="PoppinsDE Light" panose="02000000000000000000" pitchFamily="2" charset="0"/>
                <a:cs typeface="PoppinsDE Light" panose="02000000000000000000" pitchFamily="2" charset="0"/>
              </a:rPr>
              <a:t>Poor </a:t>
            </a:r>
            <a:r>
              <a:rPr lang="en-US" sz="1200" dirty="0" smtClean="0">
                <a:solidFill>
                  <a:srgbClr val="D4004F"/>
                </a:solidFill>
                <a:latin typeface="PoppinsDE Light" panose="02000000000000000000" pitchFamily="2" charset="0"/>
                <a:cs typeface="PoppinsDE Light" panose="02000000000000000000" pitchFamily="2" charset="0"/>
              </a:rPr>
              <a:t>readers</a:t>
            </a:r>
            <a:endParaRPr lang="de-DE" sz="1200" dirty="0">
              <a:solidFill>
                <a:srgbClr val="D4004F"/>
              </a:solidFill>
              <a:latin typeface="PoppinsDE Light" panose="02000000000000000000" pitchFamily="2" charset="0"/>
              <a:cs typeface="PoppinsDE Light" panose="02000000000000000000" pitchFamily="2" charset="0"/>
            </a:endParaRPr>
          </a:p>
        </p:txBody>
      </p:sp>
      <p:sp>
        <p:nvSpPr>
          <p:cNvPr id="34" name="Text Box 31"/>
          <p:cNvSpPr txBox="1">
            <a:spLocks noChangeArrowheads="1"/>
          </p:cNvSpPr>
          <p:nvPr/>
        </p:nvSpPr>
        <p:spPr bwMode="auto">
          <a:xfrm>
            <a:off x="6508824" y="5301891"/>
            <a:ext cx="12209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200" b="1" dirty="0">
                <a:solidFill>
                  <a:srgbClr val="001871"/>
                </a:solidFill>
                <a:latin typeface="Calibri" pitchFamily="34" charset="0"/>
              </a:rPr>
              <a:t> Good readers</a:t>
            </a:r>
          </a:p>
        </p:txBody>
      </p:sp>
      <p:sp>
        <p:nvSpPr>
          <p:cNvPr id="35" name="Text Box 31"/>
          <p:cNvSpPr txBox="1">
            <a:spLocks noChangeArrowheads="1"/>
          </p:cNvSpPr>
          <p:nvPr/>
        </p:nvSpPr>
        <p:spPr bwMode="auto">
          <a:xfrm>
            <a:off x="439308" y="1340768"/>
            <a:ext cx="12209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dirty="0">
                <a:solidFill>
                  <a:srgbClr val="001871"/>
                </a:solidFill>
                <a:latin typeface="+mn-lt"/>
              </a:rPr>
              <a:t> </a:t>
            </a:r>
            <a:r>
              <a:rPr lang="en-US" sz="1000" dirty="0">
                <a:solidFill>
                  <a:srgbClr val="001871"/>
                </a:solidFill>
                <a:latin typeface="+mn-lt"/>
              </a:rPr>
              <a:t>Reading </a:t>
            </a:r>
            <a:r>
              <a:rPr lang="de-DE" sz="1000" dirty="0">
                <a:solidFill>
                  <a:srgbClr val="001871"/>
                </a:solidFill>
                <a:latin typeface="+mn-lt"/>
              </a:rPr>
              <a:t>…</a:t>
            </a:r>
          </a:p>
        </p:txBody>
      </p:sp>
      <p:sp>
        <p:nvSpPr>
          <p:cNvPr id="36" name="Text Box 7"/>
          <p:cNvSpPr txBox="1">
            <a:spLocks noChangeArrowheads="1"/>
          </p:cNvSpPr>
          <p:nvPr/>
        </p:nvSpPr>
        <p:spPr bwMode="auto">
          <a:xfrm>
            <a:off x="410048" y="6036278"/>
            <a:ext cx="83534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sz="800" dirty="0">
                <a:solidFill>
                  <a:srgbClr val="001871"/>
                </a:solidFill>
              </a:rPr>
              <a:t>Source: German Reading Foudnation: Zeitschriftenlektüre und Diversität. Mainz 2011.</a:t>
            </a:r>
          </a:p>
        </p:txBody>
      </p:sp>
      <p:sp>
        <p:nvSpPr>
          <p:cNvPr id="37" name="Textfeld 36">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15</a:t>
            </a:r>
          </a:p>
        </p:txBody>
      </p:sp>
      <p:sp>
        <p:nvSpPr>
          <p:cNvPr id="2" name="Textfeld 1"/>
          <p:cNvSpPr txBox="1"/>
          <p:nvPr/>
        </p:nvSpPr>
        <p:spPr>
          <a:xfrm>
            <a:off x="418304" y="918206"/>
            <a:ext cx="7311436" cy="369332"/>
          </a:xfrm>
          <a:prstGeom prst="rect">
            <a:avLst/>
          </a:prstGeom>
          <a:noFill/>
        </p:spPr>
        <p:txBody>
          <a:bodyPr wrap="square" lIns="0" tIns="0" rIns="0" bIns="0" rtlCol="0">
            <a:spAutoFit/>
          </a:bodyPr>
          <a:lstStyle/>
          <a:p>
            <a:r>
              <a:rPr lang="en-US" sz="1200" dirty="0" smtClean="0">
                <a:solidFill>
                  <a:srgbClr val="003770"/>
                </a:solidFill>
                <a:cs typeface="PoppinsDE Light" panose="02000000000000000000" pitchFamily="2" charset="0"/>
              </a:rPr>
              <a:t>Adolescents </a:t>
            </a:r>
            <a:r>
              <a:rPr lang="en-US" sz="1200" dirty="0">
                <a:solidFill>
                  <a:srgbClr val="001871"/>
                </a:solidFill>
                <a:cs typeface="PoppinsDE Light" panose="02000000000000000000" pitchFamily="2" charset="0"/>
              </a:rPr>
              <a:t>in comprehensive schools (</a:t>
            </a:r>
            <a:r>
              <a:rPr lang="en-US" sz="1200" dirty="0" err="1">
                <a:solidFill>
                  <a:srgbClr val="001871"/>
                </a:solidFill>
                <a:cs typeface="PoppinsDE Light" panose="02000000000000000000" pitchFamily="2" charset="0"/>
              </a:rPr>
              <a:t>Gesamtschule</a:t>
            </a:r>
            <a:r>
              <a:rPr lang="en-US" sz="1200" dirty="0">
                <a:solidFill>
                  <a:srgbClr val="001871"/>
                </a:solidFill>
                <a:cs typeface="PoppinsDE Light" panose="02000000000000000000" pitchFamily="2" charset="0"/>
              </a:rPr>
              <a:t>) </a:t>
            </a:r>
            <a:r>
              <a:rPr lang="en-US" sz="1200" dirty="0" smtClean="0">
                <a:solidFill>
                  <a:srgbClr val="001871"/>
                </a:solidFill>
                <a:cs typeface="PoppinsDE Light" panose="02000000000000000000" pitchFamily="2" charset="0"/>
              </a:rPr>
              <a:t>at the </a:t>
            </a:r>
            <a:r>
              <a:rPr lang="en-US" sz="1200" dirty="0">
                <a:solidFill>
                  <a:srgbClr val="001871"/>
                </a:solidFill>
                <a:cs typeface="PoppinsDE Light" panose="02000000000000000000" pitchFamily="2" charset="0"/>
              </a:rPr>
              <a:t>level of a general school (</a:t>
            </a:r>
            <a:r>
              <a:rPr lang="en-US" sz="1200" dirty="0" err="1" smtClean="0">
                <a:solidFill>
                  <a:srgbClr val="001871"/>
                </a:solidFill>
                <a:cs typeface="PoppinsDE Light" panose="02000000000000000000" pitchFamily="2" charset="0"/>
              </a:rPr>
              <a:t>Hauptschule</a:t>
            </a:r>
            <a:r>
              <a:rPr lang="de-DE" sz="1200" dirty="0">
                <a:solidFill>
                  <a:srgbClr val="001871"/>
                </a:solidFill>
                <a:cs typeface="PoppinsDE Light" panose="02000000000000000000" pitchFamily="2" charset="0"/>
              </a:rPr>
              <a:t>)</a:t>
            </a:r>
            <a:br>
              <a:rPr lang="de-DE" sz="1200" dirty="0">
                <a:solidFill>
                  <a:srgbClr val="001871"/>
                </a:solidFill>
                <a:cs typeface="PoppinsDE Light" panose="02000000000000000000" pitchFamily="2" charset="0"/>
              </a:rPr>
            </a:br>
            <a:endParaRPr lang="de-DE" sz="1200" dirty="0" smtClean="0"/>
          </a:p>
        </p:txBody>
      </p:sp>
    </p:spTree>
    <p:extLst>
      <p:ext uri="{BB962C8B-B14F-4D97-AF65-F5344CB8AC3E}">
        <p14:creationId xmlns:p14="http://schemas.microsoft.com/office/powerpoint/2010/main" val="246057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
          <p:cNvGraphicFramePr>
            <a:graphicFrameLocks noChangeAspect="1"/>
          </p:cNvGraphicFramePr>
          <p:nvPr>
            <p:extLst>
              <p:ext uri="{D42A27DB-BD31-4B8C-83A1-F6EECF244321}">
                <p14:modId xmlns:p14="http://schemas.microsoft.com/office/powerpoint/2010/main" val="2875870886"/>
              </p:ext>
            </p:extLst>
          </p:nvPr>
        </p:nvGraphicFramePr>
        <p:xfrm>
          <a:off x="402220" y="1412776"/>
          <a:ext cx="8610600" cy="440386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feld 25"/>
          <p:cNvSpPr txBox="1"/>
          <p:nvPr/>
        </p:nvSpPr>
        <p:spPr>
          <a:xfrm>
            <a:off x="8102910" y="1692234"/>
            <a:ext cx="861133" cy="3708708"/>
          </a:xfrm>
          <a:prstGeom prst="rect">
            <a:avLst/>
          </a:prstGeom>
          <a:solidFill>
            <a:srgbClr val="FFC000"/>
          </a:solidFill>
          <a:ln cap="rnd">
            <a:solidFill>
              <a:srgbClr val="FFC000"/>
            </a:solidFill>
          </a:ln>
        </p:spPr>
        <p:txBody>
          <a:bodyPr wrap="none" rtlCol="0">
            <a:spAutoFit/>
          </a:bodyPr>
          <a:lstStyle/>
          <a:p>
            <a:pPr>
              <a:lnSpc>
                <a:spcPct val="150000"/>
              </a:lnSpc>
              <a:spcAft>
                <a:spcPts val="3000"/>
              </a:spcAft>
            </a:pPr>
            <a:r>
              <a:rPr lang="de-DE" dirty="0">
                <a:solidFill>
                  <a:srgbClr val="003770"/>
                </a:solidFill>
                <a:latin typeface="PoppinsDE Light" panose="02000000000000000000" pitchFamily="2" charset="0"/>
                <a:cs typeface="PoppinsDE Light" panose="02000000000000000000" pitchFamily="2" charset="0"/>
              </a:rPr>
              <a:t>+25 %</a:t>
            </a:r>
          </a:p>
          <a:p>
            <a:pPr>
              <a:lnSpc>
                <a:spcPct val="150000"/>
              </a:lnSpc>
              <a:spcAft>
                <a:spcPts val="3000"/>
              </a:spcAft>
            </a:pPr>
            <a:r>
              <a:rPr lang="de-DE" dirty="0">
                <a:solidFill>
                  <a:srgbClr val="003770"/>
                </a:solidFill>
                <a:latin typeface="PoppinsDE Light" panose="02000000000000000000" pitchFamily="2" charset="0"/>
                <a:cs typeface="PoppinsDE Light" panose="02000000000000000000" pitchFamily="2" charset="0"/>
              </a:rPr>
              <a:t>+19 %</a:t>
            </a:r>
          </a:p>
          <a:p>
            <a:pPr>
              <a:lnSpc>
                <a:spcPct val="150000"/>
              </a:lnSpc>
              <a:spcAft>
                <a:spcPts val="3000"/>
              </a:spcAft>
            </a:pPr>
            <a:r>
              <a:rPr lang="de-DE" dirty="0">
                <a:solidFill>
                  <a:srgbClr val="003770"/>
                </a:solidFill>
                <a:latin typeface="PoppinsDE Light" panose="02000000000000000000" pitchFamily="2" charset="0"/>
                <a:cs typeface="PoppinsDE Light" panose="02000000000000000000" pitchFamily="2" charset="0"/>
              </a:rPr>
              <a:t>+18 %</a:t>
            </a:r>
          </a:p>
          <a:p>
            <a:pPr>
              <a:lnSpc>
                <a:spcPct val="150000"/>
              </a:lnSpc>
              <a:spcAft>
                <a:spcPts val="3000"/>
              </a:spcAft>
            </a:pPr>
            <a:r>
              <a:rPr lang="de-DE" dirty="0">
                <a:solidFill>
                  <a:srgbClr val="003770"/>
                </a:solidFill>
                <a:latin typeface="PoppinsDE Light" panose="02000000000000000000" pitchFamily="2" charset="0"/>
                <a:cs typeface="PoppinsDE Light" panose="02000000000000000000" pitchFamily="2" charset="0"/>
              </a:rPr>
              <a:t>+19 %</a:t>
            </a:r>
          </a:p>
          <a:p>
            <a:pPr>
              <a:lnSpc>
                <a:spcPct val="150000"/>
              </a:lnSpc>
            </a:pPr>
            <a:r>
              <a:rPr lang="de-DE" dirty="0">
                <a:solidFill>
                  <a:srgbClr val="003770"/>
                </a:solidFill>
                <a:latin typeface="PoppinsDE Light" panose="02000000000000000000" pitchFamily="2" charset="0"/>
                <a:cs typeface="PoppinsDE Light" panose="02000000000000000000" pitchFamily="2" charset="0"/>
              </a:rPr>
              <a:t>- 12 %</a:t>
            </a:r>
          </a:p>
        </p:txBody>
      </p:sp>
      <p:sp>
        <p:nvSpPr>
          <p:cNvPr id="8" name="Titel 7"/>
          <p:cNvSpPr>
            <a:spLocks noGrp="1"/>
          </p:cNvSpPr>
          <p:nvPr>
            <p:ph type="title"/>
          </p:nvPr>
        </p:nvSpPr>
        <p:spPr>
          <a:xfrm>
            <a:off x="414000" y="334800"/>
            <a:ext cx="7447441" cy="679543"/>
          </a:xfrm>
        </p:spPr>
        <p:txBody>
          <a:bodyPr/>
          <a:lstStyle/>
          <a:p>
            <a:r>
              <a:rPr lang="en-US" dirty="0">
                <a:solidFill>
                  <a:srgbClr val="001871"/>
                </a:solidFill>
              </a:rPr>
              <a:t>Reading aloud is important </a:t>
            </a:r>
            <a:br>
              <a:rPr lang="en-US" dirty="0">
                <a:solidFill>
                  <a:srgbClr val="001871"/>
                </a:solidFill>
              </a:rPr>
            </a:br>
            <a:r>
              <a:rPr lang="en-US" dirty="0">
                <a:solidFill>
                  <a:srgbClr val="001871"/>
                </a:solidFill>
              </a:rPr>
              <a:t>for reading enjoyment into adulthood</a:t>
            </a:r>
            <a:br>
              <a:rPr lang="en-US" dirty="0">
                <a:solidFill>
                  <a:srgbClr val="001871"/>
                </a:solidFill>
              </a:rPr>
            </a:br>
            <a:r>
              <a:rPr lang="en-US" dirty="0">
                <a:solidFill>
                  <a:srgbClr val="001871"/>
                </a:solidFill>
              </a:rPr>
              <a:t/>
            </a:r>
            <a:br>
              <a:rPr lang="en-US" dirty="0">
                <a:solidFill>
                  <a:srgbClr val="001871"/>
                </a:solidFill>
              </a:rPr>
            </a:br>
            <a:r>
              <a:rPr lang="en-US" dirty="0">
                <a:solidFill>
                  <a:srgbClr val="001871"/>
                </a:solidFill>
                <a:cs typeface="Calibri" pitchFamily="34" charset="0"/>
              </a:rPr>
              <a:t/>
            </a:r>
            <a:br>
              <a:rPr lang="en-US" dirty="0">
                <a:solidFill>
                  <a:srgbClr val="001871"/>
                </a:solidFill>
                <a:cs typeface="Calibri" pitchFamily="34" charset="0"/>
              </a:rPr>
            </a:br>
            <a:r>
              <a:rPr lang="en-US" dirty="0">
                <a:solidFill>
                  <a:srgbClr val="001871"/>
                </a:solidFill>
              </a:rPr>
              <a:t/>
            </a:r>
            <a:br>
              <a:rPr lang="en-US" dirty="0">
                <a:solidFill>
                  <a:srgbClr val="001871"/>
                </a:solidFill>
              </a:rPr>
            </a:br>
            <a:endParaRPr lang="en-US" dirty="0">
              <a:solidFill>
                <a:srgbClr val="001871"/>
              </a:solidFill>
            </a:endParaRPr>
          </a:p>
        </p:txBody>
      </p:sp>
      <p:sp>
        <p:nvSpPr>
          <p:cNvPr id="11" name="Text Box 9"/>
          <p:cNvSpPr txBox="1">
            <a:spLocks noChangeArrowheads="1"/>
          </p:cNvSpPr>
          <p:nvPr/>
        </p:nvSpPr>
        <p:spPr bwMode="auto">
          <a:xfrm>
            <a:off x="365324" y="6051268"/>
            <a:ext cx="65829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sz="800" dirty="0">
                <a:solidFill>
                  <a:srgbClr val="001871"/>
                </a:solidFill>
              </a:rPr>
              <a:t>Source: German Reading Foundation: Lesesozialisation in der Familie.  Representative survey of 1,960 individuals 2010</a:t>
            </a:r>
          </a:p>
        </p:txBody>
      </p:sp>
      <p:cxnSp>
        <p:nvCxnSpPr>
          <p:cNvPr id="23" name="Gerade Verbindung 22"/>
          <p:cNvCxnSpPr/>
          <p:nvPr/>
        </p:nvCxnSpPr>
        <p:spPr>
          <a:xfrm>
            <a:off x="441325" y="4708444"/>
            <a:ext cx="8424936" cy="0"/>
          </a:xfrm>
          <a:prstGeom prst="line">
            <a:avLst/>
          </a:prstGeom>
          <a:ln w="38100">
            <a:solidFill>
              <a:srgbClr val="D4004F"/>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755576" y="5437729"/>
            <a:ext cx="8047326" cy="361637"/>
          </a:xfrm>
          <a:prstGeom prst="rect">
            <a:avLst/>
          </a:prstGeom>
          <a:noFill/>
        </p:spPr>
        <p:txBody>
          <a:bodyPr wrap="square" rtlCol="0">
            <a:spAutoFit/>
          </a:bodyPr>
          <a:lstStyle/>
          <a:p>
            <a:pPr>
              <a:lnSpc>
                <a:spcPts val="600"/>
              </a:lnSpc>
              <a:spcAft>
                <a:spcPts val="300"/>
              </a:spcAft>
            </a:pPr>
            <a:r>
              <a:rPr lang="en-US" sz="1200" baseline="-10000" dirty="0">
                <a:solidFill>
                  <a:srgbClr val="001871"/>
                </a:solidFill>
                <a:latin typeface="PoppinsDE Light" panose="02000000000000000000" pitchFamily="2" charset="0"/>
                <a:cs typeface="PoppinsDE Light" panose="02000000000000000000" pitchFamily="2" charset="0"/>
              </a:rPr>
              <a:t>Adults who were read to often as small children (n=524)</a:t>
            </a:r>
          </a:p>
          <a:p>
            <a:pPr>
              <a:lnSpc>
                <a:spcPts val="1200"/>
              </a:lnSpc>
              <a:spcAft>
                <a:spcPts val="300"/>
              </a:spcAft>
            </a:pPr>
            <a:r>
              <a:rPr lang="en-US" sz="1200" baseline="-10000" dirty="0">
                <a:solidFill>
                  <a:srgbClr val="001871"/>
                </a:solidFill>
                <a:latin typeface="PoppinsDE Light" panose="02000000000000000000" pitchFamily="2" charset="0"/>
                <a:cs typeface="PoppinsDE Light" panose="02000000000000000000" pitchFamily="2" charset="0"/>
              </a:rPr>
              <a:t>Adults who were read to now and then, seldom, or </a:t>
            </a:r>
            <a:r>
              <a:rPr lang="en-US" sz="1200" baseline="-10000" dirty="0" smtClean="0">
                <a:solidFill>
                  <a:srgbClr val="001871"/>
                </a:solidFill>
                <a:latin typeface="PoppinsDE Light" panose="02000000000000000000" pitchFamily="2" charset="0"/>
                <a:cs typeface="PoppinsDE Light" panose="02000000000000000000" pitchFamily="2" charset="0"/>
              </a:rPr>
              <a:t>never </a:t>
            </a:r>
            <a:r>
              <a:rPr lang="en-US" sz="1200" baseline="-10000" dirty="0">
                <a:solidFill>
                  <a:srgbClr val="001871"/>
                </a:solidFill>
                <a:latin typeface="PoppinsDE Light" panose="02000000000000000000" pitchFamily="2" charset="0"/>
                <a:cs typeface="PoppinsDE Light" panose="02000000000000000000" pitchFamily="2" charset="0"/>
              </a:rPr>
              <a:t>(n=1,436</a:t>
            </a:r>
            <a:r>
              <a:rPr lang="de-DE" sz="1200" baseline="-10000" dirty="0">
                <a:solidFill>
                  <a:srgbClr val="001871"/>
                </a:solidFill>
                <a:latin typeface="PoppinsDE Light" panose="02000000000000000000" pitchFamily="2" charset="0"/>
                <a:cs typeface="PoppinsDE Light" panose="02000000000000000000" pitchFamily="2" charset="0"/>
              </a:rPr>
              <a:t>)</a:t>
            </a:r>
          </a:p>
        </p:txBody>
      </p:sp>
      <p:sp>
        <p:nvSpPr>
          <p:cNvPr id="12" name="Rectangle 4"/>
          <p:cNvSpPr>
            <a:spLocks noChangeArrowheads="1"/>
          </p:cNvSpPr>
          <p:nvPr/>
        </p:nvSpPr>
        <p:spPr bwMode="auto">
          <a:xfrm>
            <a:off x="402220" y="1412777"/>
            <a:ext cx="19885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tabLst>
                <a:tab pos="539750" algn="l"/>
              </a:tabLst>
            </a:pPr>
            <a:r>
              <a:rPr lang="en-US" sz="1000" dirty="0">
                <a:solidFill>
                  <a:srgbClr val="001871"/>
                </a:solidFill>
              </a:rPr>
              <a:t>Adults say …</a:t>
            </a:r>
            <a:endParaRPr lang="en-US" sz="1000" dirty="0">
              <a:solidFill>
                <a:srgbClr val="001871"/>
              </a:solidFill>
              <a:cs typeface="Calibri" pitchFamily="34" charset="0"/>
            </a:endParaRPr>
          </a:p>
        </p:txBody>
      </p:sp>
      <p:sp>
        <p:nvSpPr>
          <p:cNvPr id="16"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7"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16</a:t>
            </a:fld>
            <a:endParaRPr lang="de-DE" dirty="0"/>
          </a:p>
        </p:txBody>
      </p:sp>
      <p:sp>
        <p:nvSpPr>
          <p:cNvPr id="18"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3" name="Textfeld 12">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16</a:t>
            </a:r>
          </a:p>
        </p:txBody>
      </p:sp>
    </p:spTree>
    <p:extLst>
      <p:ext uri="{BB962C8B-B14F-4D97-AF65-F5344CB8AC3E}">
        <p14:creationId xmlns:p14="http://schemas.microsoft.com/office/powerpoint/2010/main" val="2439296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14000" y="334800"/>
            <a:ext cx="7447441" cy="679543"/>
          </a:xfrm>
        </p:spPr>
        <p:txBody>
          <a:bodyPr/>
          <a:lstStyle/>
          <a:p>
            <a:pPr>
              <a:lnSpc>
                <a:spcPts val="3000"/>
              </a:lnSpc>
            </a:pPr>
            <a:r>
              <a:rPr lang="en-US" dirty="0">
                <a:solidFill>
                  <a:srgbClr val="001871"/>
                </a:solidFill>
                <a:cs typeface="Calibri" pitchFamily="34" charset="0"/>
              </a:rPr>
              <a:t>Reading aloud in childhood prevents a drop in reading levels in puberty </a:t>
            </a:r>
            <a:br>
              <a:rPr lang="en-US" dirty="0">
                <a:solidFill>
                  <a:srgbClr val="001871"/>
                </a:solidFill>
                <a:cs typeface="Calibri" pitchFamily="34" charset="0"/>
              </a:rPr>
            </a:br>
            <a:r>
              <a:rPr lang="en-US" dirty="0">
                <a:solidFill>
                  <a:srgbClr val="001871"/>
                </a:solidFill>
                <a:cs typeface="Calibri" pitchFamily="34" charset="0"/>
              </a:rPr>
              <a:t/>
            </a:r>
            <a:br>
              <a:rPr lang="en-US" dirty="0">
                <a:solidFill>
                  <a:srgbClr val="001871"/>
                </a:solidFill>
                <a:cs typeface="Calibri" pitchFamily="34" charset="0"/>
              </a:rPr>
            </a:br>
            <a:r>
              <a:rPr lang="en-US" dirty="0">
                <a:solidFill>
                  <a:srgbClr val="001871"/>
                </a:solidFill>
                <a:cs typeface="Calibri" pitchFamily="34" charset="0"/>
              </a:rPr>
              <a:t/>
            </a:r>
            <a:br>
              <a:rPr lang="en-US" dirty="0">
                <a:solidFill>
                  <a:srgbClr val="001871"/>
                </a:solidFill>
                <a:cs typeface="Calibri" pitchFamily="34" charset="0"/>
              </a:rPr>
            </a:br>
            <a:r>
              <a:rPr lang="en-US" dirty="0">
                <a:solidFill>
                  <a:srgbClr val="001871"/>
                </a:solidFill>
                <a:cs typeface="Calibri" pitchFamily="34" charset="0"/>
              </a:rPr>
              <a:t/>
            </a:r>
            <a:br>
              <a:rPr lang="en-US" dirty="0">
                <a:solidFill>
                  <a:srgbClr val="001871"/>
                </a:solidFill>
                <a:cs typeface="Calibri" pitchFamily="34" charset="0"/>
              </a:rPr>
            </a:br>
            <a:r>
              <a:rPr lang="en-US" dirty="0">
                <a:solidFill>
                  <a:srgbClr val="001871"/>
                </a:solidFill>
              </a:rPr>
              <a:t/>
            </a:r>
            <a:br>
              <a:rPr lang="en-US" dirty="0">
                <a:solidFill>
                  <a:srgbClr val="001871"/>
                </a:solidFill>
              </a:rPr>
            </a:br>
            <a:r>
              <a:rPr lang="en-US" dirty="0">
                <a:solidFill>
                  <a:srgbClr val="001871"/>
                </a:solidFill>
                <a:cs typeface="Calibri" pitchFamily="34" charset="0"/>
              </a:rPr>
              <a:t/>
            </a:r>
            <a:br>
              <a:rPr lang="en-US" dirty="0">
                <a:solidFill>
                  <a:srgbClr val="001871"/>
                </a:solidFill>
                <a:cs typeface="Calibri" pitchFamily="34" charset="0"/>
              </a:rPr>
            </a:br>
            <a:r>
              <a:rPr lang="en-US" dirty="0">
                <a:solidFill>
                  <a:srgbClr val="001871"/>
                </a:solidFill>
              </a:rPr>
              <a:t/>
            </a:r>
            <a:br>
              <a:rPr lang="en-US" dirty="0">
                <a:solidFill>
                  <a:srgbClr val="001871"/>
                </a:solidFill>
              </a:rPr>
            </a:br>
            <a:endParaRPr lang="en-US" dirty="0">
              <a:solidFill>
                <a:srgbClr val="001871"/>
              </a:solidFill>
            </a:endParaRPr>
          </a:p>
        </p:txBody>
      </p:sp>
      <p:sp>
        <p:nvSpPr>
          <p:cNvPr id="15" name="Textfeld 14"/>
          <p:cNvSpPr txBox="1"/>
          <p:nvPr/>
        </p:nvSpPr>
        <p:spPr>
          <a:xfrm>
            <a:off x="337515" y="1094547"/>
            <a:ext cx="8641655" cy="246221"/>
          </a:xfrm>
          <a:prstGeom prst="rect">
            <a:avLst/>
          </a:prstGeom>
          <a:noFill/>
        </p:spPr>
        <p:txBody>
          <a:bodyPr wrap="square" rtlCol="0">
            <a:spAutoFit/>
          </a:bodyPr>
          <a:lstStyle/>
          <a:p>
            <a:r>
              <a:rPr lang="en-US" sz="1000" dirty="0">
                <a:solidFill>
                  <a:srgbClr val="001871"/>
                </a:solidFill>
                <a:cs typeface="Calibri" pitchFamily="34" charset="0"/>
              </a:rPr>
              <a:t>Percentage of children and adolescents between the ages of 10 and 19 who say “Reading a book is fun“ (in %) </a:t>
            </a:r>
          </a:p>
        </p:txBody>
      </p:sp>
      <p:graphicFrame>
        <p:nvGraphicFramePr>
          <p:cNvPr id="16" name="Diagramm 15"/>
          <p:cNvGraphicFramePr/>
          <p:nvPr>
            <p:extLst>
              <p:ext uri="{D42A27DB-BD31-4B8C-83A1-F6EECF244321}">
                <p14:modId xmlns:p14="http://schemas.microsoft.com/office/powerpoint/2010/main" val="364392540"/>
              </p:ext>
            </p:extLst>
          </p:nvPr>
        </p:nvGraphicFramePr>
        <p:xfrm>
          <a:off x="432000" y="1702498"/>
          <a:ext cx="8642350" cy="302459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Gerade Verbindung mit Pfeil 16"/>
          <p:cNvCxnSpPr/>
          <p:nvPr/>
        </p:nvCxnSpPr>
        <p:spPr bwMode="auto">
          <a:xfrm>
            <a:off x="1303230" y="2088056"/>
            <a:ext cx="945340" cy="198701"/>
          </a:xfrm>
          <a:prstGeom prst="straightConnector1">
            <a:avLst/>
          </a:prstGeom>
          <a:solidFill>
            <a:schemeClr val="accent1"/>
          </a:solidFill>
          <a:ln w="254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1303230" y="1886635"/>
            <a:ext cx="1224682" cy="246221"/>
          </a:xfrm>
          <a:prstGeom prst="rect">
            <a:avLst/>
          </a:prstGeom>
          <a:noFill/>
        </p:spPr>
        <p:txBody>
          <a:bodyPr wrap="square" rtlCol="0">
            <a:spAutoFit/>
          </a:bodyPr>
          <a:lstStyle/>
          <a:p>
            <a:r>
              <a:rPr lang="de-DE" sz="1000" b="1" dirty="0">
                <a:solidFill>
                  <a:schemeClr val="accent1"/>
                </a:solidFill>
                <a:cs typeface="Calibri" pitchFamily="34" charset="0"/>
              </a:rPr>
              <a:t>- </a:t>
            </a:r>
            <a:r>
              <a:rPr lang="en-US" sz="1000" b="1" dirty="0">
                <a:solidFill>
                  <a:schemeClr val="accent1"/>
                </a:solidFill>
                <a:cs typeface="Calibri" pitchFamily="34" charset="0"/>
              </a:rPr>
              <a:t>7 % points</a:t>
            </a:r>
          </a:p>
        </p:txBody>
      </p:sp>
      <p:sp>
        <p:nvSpPr>
          <p:cNvPr id="21" name="Textfeld 20"/>
          <p:cNvSpPr txBox="1"/>
          <p:nvPr/>
        </p:nvSpPr>
        <p:spPr>
          <a:xfrm>
            <a:off x="5791200" y="3414830"/>
            <a:ext cx="2690543" cy="338554"/>
          </a:xfrm>
          <a:prstGeom prst="rect">
            <a:avLst/>
          </a:prstGeom>
          <a:solidFill>
            <a:schemeClr val="bg1"/>
          </a:solidFill>
          <a:ln>
            <a:solidFill>
              <a:srgbClr val="C00000"/>
            </a:solidFill>
          </a:ln>
        </p:spPr>
        <p:txBody>
          <a:bodyPr wrap="square" rtlCol="0">
            <a:spAutoFit/>
          </a:bodyPr>
          <a:lstStyle/>
          <a:p>
            <a:pPr algn="ctr"/>
            <a:r>
              <a:rPr lang="en-US" sz="1600" dirty="0">
                <a:solidFill>
                  <a:srgbClr val="D4004F"/>
                </a:solidFill>
                <a:latin typeface="Calibri" pitchFamily="34" charset="0"/>
                <a:cs typeface="Calibri" pitchFamily="34" charset="0"/>
              </a:rPr>
              <a:t>relative loss: </a:t>
            </a:r>
            <a:r>
              <a:rPr lang="en-US" sz="1600" b="1" dirty="0">
                <a:solidFill>
                  <a:srgbClr val="D4004F"/>
                </a:solidFill>
                <a:latin typeface="Calibri" pitchFamily="34" charset="0"/>
                <a:cs typeface="Calibri" pitchFamily="34" charset="0"/>
              </a:rPr>
              <a:t>24 %</a:t>
            </a:r>
          </a:p>
        </p:txBody>
      </p:sp>
      <p:sp>
        <p:nvSpPr>
          <p:cNvPr id="24" name="Textfeld 23"/>
          <p:cNvSpPr txBox="1"/>
          <p:nvPr/>
        </p:nvSpPr>
        <p:spPr>
          <a:xfrm>
            <a:off x="1101497" y="3421799"/>
            <a:ext cx="2438490" cy="338554"/>
          </a:xfrm>
          <a:prstGeom prst="rect">
            <a:avLst/>
          </a:prstGeom>
          <a:solidFill>
            <a:schemeClr val="bg1"/>
          </a:solidFill>
          <a:ln>
            <a:solidFill>
              <a:srgbClr val="333399"/>
            </a:solidFill>
          </a:ln>
        </p:spPr>
        <p:txBody>
          <a:bodyPr wrap="square" rtlCol="0">
            <a:spAutoFit/>
          </a:bodyPr>
          <a:lstStyle/>
          <a:p>
            <a:pPr algn="ctr"/>
            <a:r>
              <a:rPr lang="en-US" sz="1600" dirty="0">
                <a:solidFill>
                  <a:srgbClr val="003770"/>
                </a:solidFill>
                <a:latin typeface="Calibri" pitchFamily="34" charset="0"/>
                <a:cs typeface="Calibri" pitchFamily="34" charset="0"/>
              </a:rPr>
              <a:t>relative loss: </a:t>
            </a:r>
            <a:r>
              <a:rPr lang="de-DE" sz="1600" b="1" dirty="0">
                <a:solidFill>
                  <a:srgbClr val="003770"/>
                </a:solidFill>
                <a:latin typeface="Calibri" pitchFamily="34" charset="0"/>
                <a:cs typeface="Calibri" pitchFamily="34" charset="0"/>
              </a:rPr>
              <a:t>9 %</a:t>
            </a:r>
          </a:p>
        </p:txBody>
      </p:sp>
      <p:cxnSp>
        <p:nvCxnSpPr>
          <p:cNvPr id="31" name="Gerade Verbindung mit Pfeil 30"/>
          <p:cNvCxnSpPr/>
          <p:nvPr/>
        </p:nvCxnSpPr>
        <p:spPr bwMode="auto">
          <a:xfrm>
            <a:off x="6110317" y="2549372"/>
            <a:ext cx="878808" cy="249291"/>
          </a:xfrm>
          <a:prstGeom prst="straightConnector1">
            <a:avLst/>
          </a:prstGeom>
          <a:solidFill>
            <a:schemeClr val="accent1"/>
          </a:solidFill>
          <a:ln w="25400" cap="flat" cmpd="sng" algn="ctr">
            <a:solidFill>
              <a:srgbClr val="D4004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p:cNvCxnSpPr/>
          <p:nvPr/>
        </p:nvCxnSpPr>
        <p:spPr bwMode="auto">
          <a:xfrm>
            <a:off x="7269940" y="2806157"/>
            <a:ext cx="950816" cy="108012"/>
          </a:xfrm>
          <a:prstGeom prst="straightConnector1">
            <a:avLst/>
          </a:prstGeom>
          <a:solidFill>
            <a:schemeClr val="accent1"/>
          </a:solidFill>
          <a:ln w="25400" cap="flat" cmpd="sng" algn="ctr">
            <a:solidFill>
              <a:srgbClr val="D4004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feld 32"/>
          <p:cNvSpPr txBox="1"/>
          <p:nvPr/>
        </p:nvSpPr>
        <p:spPr>
          <a:xfrm>
            <a:off x="6084168" y="2348880"/>
            <a:ext cx="1224682" cy="246221"/>
          </a:xfrm>
          <a:prstGeom prst="rect">
            <a:avLst/>
          </a:prstGeom>
          <a:noFill/>
        </p:spPr>
        <p:txBody>
          <a:bodyPr wrap="square" rtlCol="0">
            <a:spAutoFit/>
          </a:bodyPr>
          <a:lstStyle/>
          <a:p>
            <a:r>
              <a:rPr lang="en-US" sz="1000" b="1" dirty="0">
                <a:solidFill>
                  <a:srgbClr val="D4004F"/>
                </a:solidFill>
                <a:cs typeface="Calibri" pitchFamily="34" charset="0"/>
              </a:rPr>
              <a:t>- 8 % points</a:t>
            </a:r>
          </a:p>
        </p:txBody>
      </p:sp>
      <p:sp>
        <p:nvSpPr>
          <p:cNvPr id="34" name="Textfeld 33"/>
          <p:cNvSpPr txBox="1"/>
          <p:nvPr/>
        </p:nvSpPr>
        <p:spPr>
          <a:xfrm>
            <a:off x="7307758" y="2564904"/>
            <a:ext cx="1224682" cy="246221"/>
          </a:xfrm>
          <a:prstGeom prst="rect">
            <a:avLst/>
          </a:prstGeom>
          <a:noFill/>
        </p:spPr>
        <p:txBody>
          <a:bodyPr wrap="square" rtlCol="0">
            <a:spAutoFit/>
          </a:bodyPr>
          <a:lstStyle/>
          <a:p>
            <a:r>
              <a:rPr lang="de-DE" sz="1000" b="1" dirty="0" smtClean="0">
                <a:solidFill>
                  <a:srgbClr val="D4004F"/>
                </a:solidFill>
                <a:cs typeface="Calibri" pitchFamily="34" charset="0"/>
              </a:rPr>
              <a:t>- 3 </a:t>
            </a:r>
            <a:r>
              <a:rPr lang="de-DE" sz="1000" b="1" dirty="0">
                <a:solidFill>
                  <a:srgbClr val="D4004F"/>
                </a:solidFill>
                <a:cs typeface="Calibri" pitchFamily="34" charset="0"/>
              </a:rPr>
              <a:t>% points</a:t>
            </a:r>
          </a:p>
        </p:txBody>
      </p:sp>
      <p:sp>
        <p:nvSpPr>
          <p:cNvPr id="35" name="Runde Klammer rechts 34"/>
          <p:cNvSpPr/>
          <p:nvPr/>
        </p:nvSpPr>
        <p:spPr bwMode="auto">
          <a:xfrm>
            <a:off x="8730538" y="2530371"/>
            <a:ext cx="233950" cy="594066"/>
          </a:xfrm>
          <a:prstGeom prst="rightBracket">
            <a:avLst/>
          </a:prstGeom>
          <a:noFill/>
          <a:ln w="19050" cap="flat" cmpd="sng" algn="ctr">
            <a:solidFill>
              <a:srgbClr val="D4004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36" name="Textfeld 35"/>
          <p:cNvSpPr txBox="1"/>
          <p:nvPr/>
        </p:nvSpPr>
        <p:spPr>
          <a:xfrm>
            <a:off x="8388424" y="2524834"/>
            <a:ext cx="590746" cy="400110"/>
          </a:xfrm>
          <a:prstGeom prst="rect">
            <a:avLst/>
          </a:prstGeom>
          <a:noFill/>
        </p:spPr>
        <p:txBody>
          <a:bodyPr wrap="square" rtlCol="0">
            <a:spAutoFit/>
          </a:bodyPr>
          <a:lstStyle/>
          <a:p>
            <a:r>
              <a:rPr lang="de-DE" sz="1000" b="1" dirty="0" smtClean="0">
                <a:solidFill>
                  <a:srgbClr val="D4004F"/>
                </a:solidFill>
                <a:cs typeface="Calibri" pitchFamily="34" charset="0"/>
              </a:rPr>
              <a:t>-11 </a:t>
            </a:r>
            <a:r>
              <a:rPr lang="de-DE" sz="1000" b="1" dirty="0">
                <a:solidFill>
                  <a:srgbClr val="D4004F"/>
                </a:solidFill>
                <a:cs typeface="Calibri" pitchFamily="34" charset="0"/>
              </a:rPr>
              <a:t>% </a:t>
            </a:r>
          </a:p>
          <a:p>
            <a:r>
              <a:rPr lang="de-DE" sz="1000" b="1" dirty="0">
                <a:solidFill>
                  <a:srgbClr val="D4004F"/>
                </a:solidFill>
                <a:cs typeface="Calibri" pitchFamily="34" charset="0"/>
              </a:rPr>
              <a:t>points</a:t>
            </a:r>
          </a:p>
        </p:txBody>
      </p:sp>
      <p:sp>
        <p:nvSpPr>
          <p:cNvPr id="39" name="Textfeld 38"/>
          <p:cNvSpPr txBox="1"/>
          <p:nvPr/>
        </p:nvSpPr>
        <p:spPr>
          <a:xfrm>
            <a:off x="449974" y="4715659"/>
            <a:ext cx="3672408" cy="280077"/>
          </a:xfrm>
          <a:prstGeom prst="rect">
            <a:avLst/>
          </a:prstGeom>
          <a:noFill/>
        </p:spPr>
        <p:txBody>
          <a:bodyPr wrap="square" rtlCol="0">
            <a:spAutoFit/>
          </a:bodyPr>
          <a:lstStyle/>
          <a:p>
            <a:pPr algn="ctr">
              <a:lnSpc>
                <a:spcPts val="1600"/>
              </a:lnSpc>
            </a:pPr>
            <a:r>
              <a:rPr lang="en-US" sz="1000" dirty="0">
                <a:solidFill>
                  <a:srgbClr val="003770"/>
                </a:solidFill>
                <a:latin typeface="PoppinsDE Light" panose="02000000000000000000" pitchFamily="2" charset="0"/>
                <a:cs typeface="PoppinsDE Light" panose="02000000000000000000" pitchFamily="2" charset="0"/>
              </a:rPr>
              <a:t>Children and adolescents who were read to</a:t>
            </a:r>
          </a:p>
        </p:txBody>
      </p:sp>
      <p:sp>
        <p:nvSpPr>
          <p:cNvPr id="40" name="Textfeld 39"/>
          <p:cNvSpPr txBox="1"/>
          <p:nvPr/>
        </p:nvSpPr>
        <p:spPr>
          <a:xfrm>
            <a:off x="5265978" y="4715659"/>
            <a:ext cx="3672408" cy="280077"/>
          </a:xfrm>
          <a:prstGeom prst="rect">
            <a:avLst/>
          </a:prstGeom>
          <a:noFill/>
        </p:spPr>
        <p:txBody>
          <a:bodyPr wrap="square" rtlCol="0">
            <a:spAutoFit/>
          </a:bodyPr>
          <a:lstStyle/>
          <a:p>
            <a:pPr algn="ctr">
              <a:lnSpc>
                <a:spcPts val="1600"/>
              </a:lnSpc>
            </a:pPr>
            <a:r>
              <a:rPr lang="en-US" sz="1000" dirty="0">
                <a:solidFill>
                  <a:srgbClr val="003770"/>
                </a:solidFill>
                <a:latin typeface="PoppinsDE Light" panose="02000000000000000000" pitchFamily="2" charset="0"/>
                <a:cs typeface="PoppinsDE Light" panose="02000000000000000000" pitchFamily="2" charset="0"/>
              </a:rPr>
              <a:t>Children and adolescents who were not read to</a:t>
            </a:r>
          </a:p>
        </p:txBody>
      </p:sp>
      <p:cxnSp>
        <p:nvCxnSpPr>
          <p:cNvPr id="22" name="Gerade Verbindung mit Pfeil 21"/>
          <p:cNvCxnSpPr/>
          <p:nvPr/>
        </p:nvCxnSpPr>
        <p:spPr bwMode="auto">
          <a:xfrm>
            <a:off x="2500598" y="2286757"/>
            <a:ext cx="936104" cy="0"/>
          </a:xfrm>
          <a:prstGeom prst="straightConnector1">
            <a:avLst/>
          </a:prstGeom>
          <a:solidFill>
            <a:schemeClr val="accent1"/>
          </a:solidFill>
          <a:ln w="25400" cap="flat" cmpd="sng" algn="ctr">
            <a:solidFill>
              <a:srgbClr val="00377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9"/>
          <p:cNvSpPr txBox="1">
            <a:spLocks noChangeArrowheads="1"/>
          </p:cNvSpPr>
          <p:nvPr/>
        </p:nvSpPr>
        <p:spPr bwMode="auto">
          <a:xfrm>
            <a:off x="365325" y="6036278"/>
            <a:ext cx="8475694" cy="2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000"/>
              </a:lnSpc>
              <a:spcBef>
                <a:spcPct val="50000"/>
              </a:spcBef>
            </a:pPr>
            <a:r>
              <a:rPr lang="en-US" sz="800" dirty="0">
                <a:solidFill>
                  <a:srgbClr val="003770"/>
                </a:solidFill>
              </a:rPr>
              <a:t>Source: </a:t>
            </a:r>
            <a:r>
              <a:rPr lang="en-US" altLang="de-DE" sz="800" dirty="0">
                <a:solidFill>
                  <a:srgbClr val="001871"/>
                </a:solidFill>
              </a:rPr>
              <a:t>German Reading Foundation | 2011 Reading Aloud Study</a:t>
            </a:r>
            <a:endParaRPr lang="en-US" sz="800" dirty="0">
              <a:solidFill>
                <a:srgbClr val="003770"/>
              </a:solidFill>
            </a:endParaRPr>
          </a:p>
        </p:txBody>
      </p:sp>
      <p:sp>
        <p:nvSpPr>
          <p:cNvPr id="26"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28"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17</a:t>
            </a:fld>
            <a:endParaRPr lang="de-DE" dirty="0"/>
          </a:p>
        </p:txBody>
      </p:sp>
      <p:sp>
        <p:nvSpPr>
          <p:cNvPr id="30"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23" name="Textfeld 22">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17</a:t>
            </a:r>
          </a:p>
        </p:txBody>
      </p:sp>
    </p:spTree>
    <p:extLst>
      <p:ext uri="{BB962C8B-B14F-4D97-AF65-F5344CB8AC3E}">
        <p14:creationId xmlns:p14="http://schemas.microsoft.com/office/powerpoint/2010/main" val="1120318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nhaltsplatzhalter 7"/>
          <p:cNvGraphicFramePr>
            <a:graphicFrameLocks/>
          </p:cNvGraphicFramePr>
          <p:nvPr>
            <p:extLst>
              <p:ext uri="{D42A27DB-BD31-4B8C-83A1-F6EECF244321}">
                <p14:modId xmlns:p14="http://schemas.microsoft.com/office/powerpoint/2010/main" val="1738236862"/>
              </p:ext>
            </p:extLst>
          </p:nvPr>
        </p:nvGraphicFramePr>
        <p:xfrm>
          <a:off x="450850" y="1700213"/>
          <a:ext cx="8442325"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5"/>
          <p:cNvSpPr>
            <a:spLocks noGrp="1"/>
          </p:cNvSpPr>
          <p:nvPr>
            <p:ph type="title"/>
          </p:nvPr>
        </p:nvSpPr>
        <p:spPr>
          <a:xfrm>
            <a:off x="463699" y="381000"/>
            <a:ext cx="7097713" cy="946150"/>
          </a:xfrm>
        </p:spPr>
        <p:txBody>
          <a:bodyPr>
            <a:normAutofit/>
          </a:bodyPr>
          <a:lstStyle/>
          <a:p>
            <a:pPr eaLnBrk="1" hangingPunct="1"/>
            <a:r>
              <a:rPr lang="en-US" altLang="de-DE" dirty="0">
                <a:cs typeface="Calibri" pitchFamily="34" charset="0"/>
              </a:rPr>
              <a:t>Children who were read to </a:t>
            </a:r>
            <a:r>
              <a:rPr lang="en-US" altLang="de-DE" dirty="0" smtClean="0">
                <a:cs typeface="Calibri" pitchFamily="34" charset="0"/>
              </a:rPr>
              <a:t>benefit when </a:t>
            </a:r>
            <a:r>
              <a:rPr lang="en-US" altLang="de-DE" dirty="0">
                <a:cs typeface="Calibri" pitchFamily="34" charset="0"/>
              </a:rPr>
              <a:t>it comes </a:t>
            </a:r>
            <a:r>
              <a:rPr lang="en-US" altLang="de-DE" dirty="0" smtClean="0">
                <a:cs typeface="Calibri" pitchFamily="34" charset="0"/>
              </a:rPr>
              <a:t/>
            </a:r>
            <a:br>
              <a:rPr lang="en-US" altLang="de-DE" dirty="0" smtClean="0">
                <a:cs typeface="Calibri" pitchFamily="34" charset="0"/>
              </a:rPr>
            </a:br>
            <a:r>
              <a:rPr lang="en-US" altLang="de-DE" dirty="0" smtClean="0">
                <a:cs typeface="Calibri" pitchFamily="34" charset="0"/>
              </a:rPr>
              <a:t>to </a:t>
            </a:r>
            <a:r>
              <a:rPr lang="en-US" altLang="de-DE" dirty="0">
                <a:cs typeface="Calibri" pitchFamily="34" charset="0"/>
              </a:rPr>
              <a:t>the development of their personality</a:t>
            </a:r>
          </a:p>
        </p:txBody>
      </p:sp>
      <p:sp>
        <p:nvSpPr>
          <p:cNvPr id="37894" name="Inhaltsplatzhalter 6"/>
          <p:cNvSpPr>
            <a:spLocks noGrp="1"/>
          </p:cNvSpPr>
          <p:nvPr>
            <p:ph idx="16"/>
          </p:nvPr>
        </p:nvSpPr>
        <p:spPr>
          <a:xfrm>
            <a:off x="454025" y="1263650"/>
            <a:ext cx="8243888" cy="376238"/>
          </a:xfrm>
        </p:spPr>
        <p:txBody>
          <a:bodyPr/>
          <a:lstStyle/>
          <a:p>
            <a:pPr eaLnBrk="1" hangingPunct="1">
              <a:spcBef>
                <a:spcPct val="0"/>
              </a:spcBef>
            </a:pPr>
            <a:r>
              <a:rPr lang="en-US" altLang="de-DE" sz="1000" dirty="0">
                <a:solidFill>
                  <a:srgbClr val="001871"/>
                </a:solidFill>
              </a:rPr>
              <a:t>Question for mothers (n=524): “How would you describe your child? Which of the following characteristics applies to your child?“ | </a:t>
            </a:r>
            <a:br>
              <a:rPr lang="en-US" altLang="de-DE" sz="1000" dirty="0">
                <a:solidFill>
                  <a:srgbClr val="001871"/>
                </a:solidFill>
              </a:rPr>
            </a:br>
            <a:r>
              <a:rPr lang="en-US" altLang="de-DE" sz="1000" dirty="0">
                <a:solidFill>
                  <a:srgbClr val="001871"/>
                </a:solidFill>
              </a:rPr>
              <a:t>Points 4 </a:t>
            </a:r>
            <a:r>
              <a:rPr lang="en-US" altLang="de-DE" sz="1000" dirty="0"/>
              <a:t>a</a:t>
            </a:r>
            <a:r>
              <a:rPr lang="en-US" altLang="de-DE" sz="1000" dirty="0">
                <a:solidFill>
                  <a:srgbClr val="001871"/>
                </a:solidFill>
              </a:rPr>
              <a:t>nd 5 on a scale of 1: “strongly disagree “ to 5: “strongly agree “| Numbers given in percent</a:t>
            </a:r>
          </a:p>
        </p:txBody>
      </p:sp>
      <p:sp>
        <p:nvSpPr>
          <p:cNvPr id="37896" name="Textfeld 12"/>
          <p:cNvSpPr txBox="1">
            <a:spLocks noChangeArrowheads="1"/>
          </p:cNvSpPr>
          <p:nvPr/>
        </p:nvSpPr>
        <p:spPr bwMode="auto">
          <a:xfrm>
            <a:off x="539552" y="5703059"/>
            <a:ext cx="19540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de-DE" altLang="de-DE" sz="800" dirty="0">
                <a:solidFill>
                  <a:srgbClr val="001871"/>
                </a:solidFill>
                <a:latin typeface="PoppinsDE Light" panose="02000000000000000000" pitchFamily="2" charset="0"/>
                <a:cs typeface="PoppinsDE Light" panose="02000000000000000000" pitchFamily="2" charset="0"/>
              </a:rPr>
              <a:t>Children between the ages of 8 and 12 </a:t>
            </a:r>
            <a:r>
              <a:rPr lang="de-DE" altLang="de-DE" sz="800" dirty="0" smtClean="0">
                <a:solidFill>
                  <a:srgbClr val="001871"/>
                </a:solidFill>
                <a:latin typeface="PoppinsDE Light" panose="02000000000000000000" pitchFamily="2" charset="0"/>
                <a:cs typeface="PoppinsDE Light" panose="02000000000000000000" pitchFamily="2" charset="0"/>
              </a:rPr>
              <a:t/>
            </a:r>
            <a:br>
              <a:rPr lang="de-DE" altLang="de-DE" sz="800" dirty="0" smtClean="0">
                <a:solidFill>
                  <a:srgbClr val="001871"/>
                </a:solidFill>
                <a:latin typeface="PoppinsDE Light" panose="02000000000000000000" pitchFamily="2" charset="0"/>
                <a:cs typeface="PoppinsDE Light" panose="02000000000000000000" pitchFamily="2" charset="0"/>
              </a:rPr>
            </a:br>
            <a:r>
              <a:rPr lang="de-DE" altLang="de-DE" sz="800" dirty="0" err="1" smtClean="0">
                <a:solidFill>
                  <a:srgbClr val="001871"/>
                </a:solidFill>
                <a:latin typeface="PoppinsDE Light" panose="02000000000000000000" pitchFamily="2" charset="0"/>
                <a:cs typeface="PoppinsDE Light" panose="02000000000000000000" pitchFamily="2" charset="0"/>
              </a:rPr>
              <a:t>whose</a:t>
            </a:r>
            <a:r>
              <a:rPr lang="de-DE" altLang="de-DE" sz="800" dirty="0" smtClean="0">
                <a:solidFill>
                  <a:srgbClr val="001871"/>
                </a:solidFill>
                <a:latin typeface="PoppinsDE Light" panose="02000000000000000000" pitchFamily="2" charset="0"/>
                <a:cs typeface="PoppinsDE Light" panose="02000000000000000000" pitchFamily="2" charset="0"/>
              </a:rPr>
              <a:t> </a:t>
            </a:r>
            <a:r>
              <a:rPr lang="de-DE" altLang="de-DE" sz="800" dirty="0">
                <a:solidFill>
                  <a:srgbClr val="001871"/>
                </a:solidFill>
                <a:latin typeface="PoppinsDE Light" panose="02000000000000000000" pitchFamily="2" charset="0"/>
                <a:cs typeface="PoppinsDE Light" panose="02000000000000000000" pitchFamily="2" charset="0"/>
              </a:rPr>
              <a:t>prarents …</a:t>
            </a:r>
          </a:p>
        </p:txBody>
      </p:sp>
      <p:sp>
        <p:nvSpPr>
          <p:cNvPr id="9" name="Fußzeilenplatzhalter 4"/>
          <p:cNvSpPr txBox="1">
            <a:spLocks/>
          </p:cNvSpPr>
          <p:nvPr/>
        </p:nvSpPr>
        <p:spPr>
          <a:xfrm>
            <a:off x="468313" y="6051268"/>
            <a:ext cx="7775575" cy="247650"/>
          </a:xfrm>
          <a:prstGeom prst="rect">
            <a:avLst/>
          </a:prstGeom>
        </p:spPr>
        <p:txBody>
          <a:bodyPr lIns="0" tIns="0" rIns="0" bIns="0"/>
          <a:lstStyle>
            <a:defPPr>
              <a:defRPr lang="de-DE"/>
            </a:defPPr>
            <a:lvl1pPr marL="0" algn="l" defTabSz="914400" rtl="0" eaLnBrk="1" latinLnBrk="0" hangingPunct="1">
              <a:defRPr sz="1000" kern="1200">
                <a:ln>
                  <a:noFill/>
                </a:ln>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de-DE" sz="800" dirty="0">
                <a:solidFill>
                  <a:srgbClr val="001871"/>
                </a:solidFill>
              </a:rPr>
              <a:t>Source: German Reading Foundation | 2015 Reading Aloud Study</a:t>
            </a:r>
            <a:endParaRPr lang="de-DE" sz="800" dirty="0">
              <a:solidFill>
                <a:srgbClr val="001871"/>
              </a:solidFill>
            </a:endParaRPr>
          </a:p>
        </p:txBody>
      </p:sp>
      <p:sp>
        <p:nvSpPr>
          <p:cNvPr id="10"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1"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27</a:t>
            </a:r>
          </a:p>
        </p:txBody>
      </p:sp>
      <p:sp>
        <p:nvSpPr>
          <p:cNvPr id="12"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3" name="Textfeld 12">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18</a:t>
            </a:r>
          </a:p>
        </p:txBody>
      </p:sp>
    </p:spTree>
    <p:extLst>
      <p:ext uri="{BB962C8B-B14F-4D97-AF65-F5344CB8AC3E}">
        <p14:creationId xmlns:p14="http://schemas.microsoft.com/office/powerpoint/2010/main" val="136853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7"/>
          <p:cNvGraphicFramePr>
            <a:graphicFrameLocks/>
          </p:cNvGraphicFramePr>
          <p:nvPr>
            <p:extLst>
              <p:ext uri="{D42A27DB-BD31-4B8C-83A1-F6EECF244321}">
                <p14:modId xmlns:p14="http://schemas.microsoft.com/office/powerpoint/2010/main" val="1393475272"/>
              </p:ext>
            </p:extLst>
          </p:nvPr>
        </p:nvGraphicFramePr>
        <p:xfrm>
          <a:off x="450850" y="1988145"/>
          <a:ext cx="8442325"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40966" name="Titel 5"/>
          <p:cNvSpPr>
            <a:spLocks noGrp="1"/>
          </p:cNvSpPr>
          <p:nvPr>
            <p:ph type="title"/>
          </p:nvPr>
        </p:nvSpPr>
        <p:spPr>
          <a:xfrm>
            <a:off x="458019" y="381000"/>
            <a:ext cx="7205465" cy="946150"/>
          </a:xfrm>
        </p:spPr>
        <p:txBody>
          <a:bodyPr>
            <a:normAutofit/>
          </a:bodyPr>
          <a:lstStyle/>
          <a:p>
            <a:pPr eaLnBrk="1" hangingPunct="1"/>
            <a:r>
              <a:rPr lang="en-US" altLang="de-DE" dirty="0">
                <a:cs typeface="Calibri" pitchFamily="34" charset="0"/>
              </a:rPr>
              <a:t>Social behavior of children who were read to </a:t>
            </a:r>
            <a:br>
              <a:rPr lang="en-US" altLang="de-DE" dirty="0">
                <a:cs typeface="Calibri" pitchFamily="34" charset="0"/>
              </a:rPr>
            </a:br>
            <a:r>
              <a:rPr lang="en-US" altLang="de-DE" dirty="0">
                <a:cs typeface="Calibri" pitchFamily="34" charset="0"/>
              </a:rPr>
              <a:t>creates a win-win situation</a:t>
            </a:r>
          </a:p>
        </p:txBody>
      </p:sp>
      <p:sp>
        <p:nvSpPr>
          <p:cNvPr id="40967" name="Inhaltsplatzhalter 6"/>
          <p:cNvSpPr>
            <a:spLocks noGrp="1"/>
          </p:cNvSpPr>
          <p:nvPr>
            <p:ph idx="16"/>
          </p:nvPr>
        </p:nvSpPr>
        <p:spPr>
          <a:xfrm>
            <a:off x="463550" y="1263650"/>
            <a:ext cx="8245475" cy="376238"/>
          </a:xfrm>
        </p:spPr>
        <p:txBody>
          <a:bodyPr/>
          <a:lstStyle/>
          <a:p>
            <a:pPr eaLnBrk="1" hangingPunct="1">
              <a:spcBef>
                <a:spcPct val="0"/>
              </a:spcBef>
            </a:pPr>
            <a:r>
              <a:rPr lang="en-US" altLang="de-DE" sz="1000" dirty="0"/>
              <a:t>Question for mothers </a:t>
            </a:r>
            <a:r>
              <a:rPr lang="en-US" altLang="de-DE" sz="1000" dirty="0">
                <a:solidFill>
                  <a:srgbClr val="001871"/>
                </a:solidFill>
              </a:rPr>
              <a:t>(n=524): </a:t>
            </a:r>
            <a:r>
              <a:rPr lang="en-US" altLang="de-DE" sz="1000" dirty="0"/>
              <a:t>“</a:t>
            </a:r>
            <a:r>
              <a:rPr lang="en-US" altLang="de-DE" sz="1000" dirty="0">
                <a:solidFill>
                  <a:srgbClr val="001871"/>
                </a:solidFill>
              </a:rPr>
              <a:t>I am going to read a few excerpts from other parents who have children similar in age to yours. Which of these applies to ... ? Tell me with the help of this list.“ </a:t>
            </a:r>
            <a:r>
              <a:rPr lang="en-US" altLang="de-DE" sz="1000" dirty="0" smtClean="0">
                <a:solidFill>
                  <a:srgbClr val="001871"/>
                </a:solidFill>
              </a:rPr>
              <a:t>| Mothers </a:t>
            </a:r>
            <a:r>
              <a:rPr lang="en-US" altLang="de-DE" sz="1000" dirty="0">
                <a:solidFill>
                  <a:srgbClr val="001871"/>
                </a:solidFill>
              </a:rPr>
              <a:t>who respond with “I experience this often, happens often“ and “I sometimes experience this“| Numbers given in percent</a:t>
            </a:r>
          </a:p>
        </p:txBody>
      </p:sp>
      <p:sp>
        <p:nvSpPr>
          <p:cNvPr id="40969" name="Textfeld 8"/>
          <p:cNvSpPr txBox="1">
            <a:spLocks noChangeArrowheads="1"/>
          </p:cNvSpPr>
          <p:nvPr/>
        </p:nvSpPr>
        <p:spPr bwMode="auto">
          <a:xfrm>
            <a:off x="1033763" y="5820254"/>
            <a:ext cx="19540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en-US" altLang="de-DE" sz="800" dirty="0">
                <a:solidFill>
                  <a:srgbClr val="001871"/>
                </a:solidFill>
                <a:latin typeface="PoppinsDE Light" panose="02000000000000000000" pitchFamily="2" charset="0"/>
                <a:cs typeface="PoppinsDE Light" panose="02000000000000000000" pitchFamily="2" charset="0"/>
              </a:rPr>
              <a:t>Children between the ages of 8 and 12 </a:t>
            </a:r>
            <a:r>
              <a:rPr lang="en-US" altLang="de-DE" sz="800" dirty="0" smtClean="0">
                <a:solidFill>
                  <a:srgbClr val="001871"/>
                </a:solidFill>
                <a:latin typeface="PoppinsDE Light" panose="02000000000000000000" pitchFamily="2" charset="0"/>
                <a:cs typeface="PoppinsDE Light" panose="02000000000000000000" pitchFamily="2" charset="0"/>
              </a:rPr>
              <a:t/>
            </a:r>
            <a:br>
              <a:rPr lang="en-US" altLang="de-DE" sz="800" dirty="0" smtClean="0">
                <a:solidFill>
                  <a:srgbClr val="001871"/>
                </a:solidFill>
                <a:latin typeface="PoppinsDE Light" panose="02000000000000000000" pitchFamily="2" charset="0"/>
                <a:cs typeface="PoppinsDE Light" panose="02000000000000000000" pitchFamily="2" charset="0"/>
              </a:rPr>
            </a:br>
            <a:r>
              <a:rPr lang="en-US" altLang="de-DE" sz="800" dirty="0" smtClean="0">
                <a:solidFill>
                  <a:srgbClr val="001871"/>
                </a:solidFill>
                <a:latin typeface="PoppinsDE Light" panose="02000000000000000000" pitchFamily="2" charset="0"/>
                <a:cs typeface="PoppinsDE Light" panose="02000000000000000000" pitchFamily="2" charset="0"/>
              </a:rPr>
              <a:t>who </a:t>
            </a:r>
            <a:r>
              <a:rPr lang="en-US" altLang="de-DE" sz="800" dirty="0">
                <a:solidFill>
                  <a:srgbClr val="001871"/>
                </a:solidFill>
                <a:latin typeface="PoppinsDE Light" panose="02000000000000000000" pitchFamily="2" charset="0"/>
                <a:cs typeface="PoppinsDE Light" panose="02000000000000000000" pitchFamily="2" charset="0"/>
              </a:rPr>
              <a:t>were</a:t>
            </a:r>
            <a:r>
              <a:rPr lang="de-DE" altLang="de-DE" sz="800" dirty="0">
                <a:solidFill>
                  <a:srgbClr val="001871"/>
                </a:solidFill>
                <a:latin typeface="PoppinsDE Light" panose="02000000000000000000" pitchFamily="2" charset="0"/>
                <a:cs typeface="PoppinsDE Light" panose="02000000000000000000" pitchFamily="2" charset="0"/>
              </a:rPr>
              <a:t>...</a:t>
            </a:r>
          </a:p>
        </p:txBody>
      </p:sp>
      <p:sp>
        <p:nvSpPr>
          <p:cNvPr id="4" name="Textfeld 3"/>
          <p:cNvSpPr txBox="1"/>
          <p:nvPr/>
        </p:nvSpPr>
        <p:spPr>
          <a:xfrm>
            <a:off x="465616" y="1758430"/>
            <a:ext cx="8426863" cy="20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nSpc>
                <a:spcPts val="1700"/>
              </a:lnSpc>
            </a:pPr>
            <a:r>
              <a:rPr lang="en-US" sz="1200" b="1" dirty="0">
                <a:solidFill>
                  <a:srgbClr val="001871"/>
                </a:solidFill>
              </a:rPr>
              <a:t>The </a:t>
            </a:r>
            <a:r>
              <a:rPr lang="en-US" sz="1200" b="1" dirty="0">
                <a:solidFill>
                  <a:srgbClr val="D4004F"/>
                </a:solidFill>
              </a:rPr>
              <a:t>environment </a:t>
            </a:r>
            <a:r>
              <a:rPr lang="en-US" sz="1200" b="1" dirty="0">
                <a:solidFill>
                  <a:srgbClr val="001871"/>
                </a:solidFill>
              </a:rPr>
              <a:t>clearly benefits from the involvement of children who were read to…</a:t>
            </a:r>
          </a:p>
        </p:txBody>
      </p:sp>
      <p:sp>
        <p:nvSpPr>
          <p:cNvPr id="13" name="Textfeld 12"/>
          <p:cNvSpPr txBox="1"/>
          <p:nvPr/>
        </p:nvSpPr>
        <p:spPr>
          <a:xfrm>
            <a:off x="465617" y="4509559"/>
            <a:ext cx="7696150"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nSpc>
                <a:spcPts val="1700"/>
              </a:lnSpc>
            </a:pPr>
            <a:r>
              <a:rPr lang="de-DE" sz="1200" b="1" dirty="0">
                <a:solidFill>
                  <a:srgbClr val="001871"/>
                </a:solidFill>
              </a:rPr>
              <a:t>… </a:t>
            </a:r>
            <a:r>
              <a:rPr lang="en-US" sz="1200" b="1" dirty="0">
                <a:solidFill>
                  <a:srgbClr val="001871"/>
                </a:solidFill>
              </a:rPr>
              <a:t>and </a:t>
            </a:r>
            <a:r>
              <a:rPr lang="en-US" sz="1200" b="1" dirty="0">
                <a:solidFill>
                  <a:srgbClr val="D4004F"/>
                </a:solidFill>
              </a:rPr>
              <a:t>children </a:t>
            </a:r>
            <a:r>
              <a:rPr lang="en-US" sz="1200" b="1" dirty="0">
                <a:solidFill>
                  <a:srgbClr val="001871"/>
                </a:solidFill>
              </a:rPr>
              <a:t>benefit from what their environment gives back to them.</a:t>
            </a:r>
          </a:p>
        </p:txBody>
      </p:sp>
      <p:sp>
        <p:nvSpPr>
          <p:cNvPr id="11" name="Fußzeilenplatzhalter 4"/>
          <p:cNvSpPr txBox="1">
            <a:spLocks/>
          </p:cNvSpPr>
          <p:nvPr/>
        </p:nvSpPr>
        <p:spPr>
          <a:xfrm>
            <a:off x="468313" y="6085801"/>
            <a:ext cx="7775575" cy="247650"/>
          </a:xfrm>
          <a:prstGeom prst="rect">
            <a:avLst/>
          </a:prstGeom>
        </p:spPr>
        <p:txBody>
          <a:bodyPr lIns="0" tIns="0" rIns="0" bIns="0"/>
          <a:lstStyle>
            <a:defPPr>
              <a:defRPr lang="de-DE"/>
            </a:defPPr>
            <a:lvl1pPr marL="0" algn="l" defTabSz="914400" rtl="0" eaLnBrk="1" latinLnBrk="0" hangingPunct="1">
              <a:defRPr sz="1000" kern="1200">
                <a:ln>
                  <a:noFill/>
                </a:ln>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de-DE" sz="800" dirty="0">
                <a:solidFill>
                  <a:srgbClr val="001871"/>
                </a:solidFill>
              </a:rPr>
              <a:t>Source: German Reading Foundation | 2015 Reading Aloud Study</a:t>
            </a:r>
            <a:endParaRPr lang="en-US" sz="800" dirty="0">
              <a:solidFill>
                <a:srgbClr val="001871"/>
              </a:solidFill>
            </a:endParaRPr>
          </a:p>
        </p:txBody>
      </p:sp>
      <p:sp>
        <p:nvSpPr>
          <p:cNvPr id="12"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4"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28</a:t>
            </a:r>
          </a:p>
        </p:txBody>
      </p:sp>
      <p:sp>
        <p:nvSpPr>
          <p:cNvPr id="15"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6" name="Textfeld 15">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19</a:t>
            </a:r>
          </a:p>
        </p:txBody>
      </p:sp>
    </p:spTree>
    <p:extLst>
      <p:ext uri="{BB962C8B-B14F-4D97-AF65-F5344CB8AC3E}">
        <p14:creationId xmlns:p14="http://schemas.microsoft.com/office/powerpoint/2010/main" val="46786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Why do we </a:t>
            </a:r>
            <a:r>
              <a:rPr lang="en-US" dirty="0" smtClean="0"/>
              <a:t>need </a:t>
            </a:r>
            <a:r>
              <a:rPr lang="en-US" dirty="0"/>
              <a:t>campaigns to promote reading aloud?</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2</a:t>
            </a:fld>
            <a:endParaRPr lang="de-DE"/>
          </a:p>
        </p:txBody>
      </p:sp>
    </p:spTree>
    <p:extLst>
      <p:ext uri="{BB962C8B-B14F-4D97-AF65-F5344CB8AC3E}">
        <p14:creationId xmlns:p14="http://schemas.microsoft.com/office/powerpoint/2010/main" val="301272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7"/>
          <p:cNvGraphicFramePr>
            <a:graphicFrameLocks/>
          </p:cNvGraphicFramePr>
          <p:nvPr>
            <p:extLst>
              <p:ext uri="{D42A27DB-BD31-4B8C-83A1-F6EECF244321}">
                <p14:modId xmlns:p14="http://schemas.microsoft.com/office/powerpoint/2010/main" val="2332132756"/>
              </p:ext>
            </p:extLst>
          </p:nvPr>
        </p:nvGraphicFramePr>
        <p:xfrm>
          <a:off x="450850" y="1700213"/>
          <a:ext cx="8442325"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59398" name="Titel 5"/>
          <p:cNvSpPr>
            <a:spLocks noGrp="1"/>
          </p:cNvSpPr>
          <p:nvPr>
            <p:ph type="title"/>
          </p:nvPr>
        </p:nvSpPr>
        <p:spPr>
          <a:xfrm>
            <a:off x="467544" y="381000"/>
            <a:ext cx="7097713" cy="946150"/>
          </a:xfrm>
        </p:spPr>
        <p:txBody>
          <a:bodyPr>
            <a:normAutofit/>
          </a:bodyPr>
          <a:lstStyle/>
          <a:p>
            <a:pPr eaLnBrk="1" hangingPunct="1"/>
            <a:r>
              <a:rPr lang="en-US" altLang="de-DE" dirty="0">
                <a:cs typeface="Calibri" pitchFamily="34" charset="0"/>
              </a:rPr>
              <a:t>Children who were read to show social responsibility</a:t>
            </a:r>
          </a:p>
        </p:txBody>
      </p:sp>
      <p:sp>
        <p:nvSpPr>
          <p:cNvPr id="59399" name="Inhaltsplatzhalter 6"/>
          <p:cNvSpPr>
            <a:spLocks noGrp="1"/>
          </p:cNvSpPr>
          <p:nvPr>
            <p:ph idx="16"/>
          </p:nvPr>
        </p:nvSpPr>
        <p:spPr>
          <a:xfrm>
            <a:off x="458788" y="1268413"/>
            <a:ext cx="8370887" cy="504825"/>
          </a:xfrm>
        </p:spPr>
        <p:txBody>
          <a:bodyPr/>
          <a:lstStyle/>
          <a:p>
            <a:pPr>
              <a:spcBef>
                <a:spcPct val="0"/>
              </a:spcBef>
            </a:pPr>
            <a:r>
              <a:rPr lang="en-US" altLang="de-DE" sz="1000" dirty="0">
                <a:solidFill>
                  <a:srgbClr val="001871"/>
                </a:solidFill>
              </a:rPr>
              <a:t>Question: I am going to read a few excerpts from </a:t>
            </a:r>
            <a:r>
              <a:rPr lang="en-US" altLang="de-DE" sz="1000" dirty="0"/>
              <a:t>other parents who have children similar in age to yours. Which of these applies to ... ?  </a:t>
            </a:r>
            <a:r>
              <a:rPr lang="en-US" altLang="de-DE" sz="1000" dirty="0">
                <a:solidFill>
                  <a:srgbClr val="001871"/>
                </a:solidFill>
              </a:rPr>
              <a:t> Basis: Surveyed mothers (n=524) | On a scale of 4 in % </a:t>
            </a:r>
            <a:r>
              <a:rPr lang="en-US" altLang="de-DE" sz="1000" dirty="0"/>
              <a:t> whereby</a:t>
            </a:r>
            <a:r>
              <a:rPr lang="en-US" altLang="de-DE" sz="1000" dirty="0">
                <a:solidFill>
                  <a:srgbClr val="001871"/>
                </a:solidFill>
              </a:rPr>
              <a:t> 1: doesn‘t happen / 4: I experience this often, happens often.</a:t>
            </a:r>
          </a:p>
        </p:txBody>
      </p:sp>
      <p:sp>
        <p:nvSpPr>
          <p:cNvPr id="9" name="Textfeld 8"/>
          <p:cNvSpPr txBox="1">
            <a:spLocks noChangeArrowheads="1"/>
          </p:cNvSpPr>
          <p:nvPr/>
        </p:nvSpPr>
        <p:spPr bwMode="auto">
          <a:xfrm>
            <a:off x="797983" y="5703059"/>
            <a:ext cx="19540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000"/>
              </a:lnSpc>
              <a:spcBef>
                <a:spcPts val="1000"/>
              </a:spcBef>
              <a:defRPr sz="1600">
                <a:solidFill>
                  <a:schemeClr val="tx2"/>
                </a:solidFill>
                <a:latin typeface="Calibri" pitchFamily="34" charset="0"/>
              </a:defRPr>
            </a:lvl1pPr>
            <a:lvl2pPr marL="742950" indent="-285750" eaLnBrk="0" hangingPunct="0">
              <a:lnSpc>
                <a:spcPts val="2000"/>
              </a:lnSpc>
              <a:spcBef>
                <a:spcPts val="1000"/>
              </a:spcBef>
              <a:buFont typeface="Lucida Grande"/>
              <a:buChar char="–"/>
              <a:defRPr sz="1600">
                <a:solidFill>
                  <a:schemeClr val="tx2"/>
                </a:solidFill>
                <a:latin typeface="Calibri" pitchFamily="34" charset="0"/>
              </a:defRPr>
            </a:lvl2pPr>
            <a:lvl3pPr marL="1143000" indent="-228600" eaLnBrk="0" hangingPunct="0">
              <a:lnSpc>
                <a:spcPts val="2000"/>
              </a:lnSpc>
              <a:spcBef>
                <a:spcPts val="1000"/>
              </a:spcBef>
              <a:buFont typeface="Lucida Grande"/>
              <a:buChar char="–"/>
              <a:defRPr sz="1600">
                <a:solidFill>
                  <a:schemeClr val="tx2"/>
                </a:solidFill>
                <a:latin typeface="Calibri" pitchFamily="34" charset="0"/>
              </a:defRPr>
            </a:lvl3pPr>
            <a:lvl4pPr marL="1600200" indent="-228600" eaLnBrk="0" hangingPunct="0">
              <a:lnSpc>
                <a:spcPts val="2000"/>
              </a:lnSpc>
              <a:spcBef>
                <a:spcPts val="1000"/>
              </a:spcBef>
              <a:buFont typeface="Lucida Grande"/>
              <a:buChar char="–"/>
              <a:defRPr sz="1600">
                <a:solidFill>
                  <a:schemeClr val="tx2"/>
                </a:solidFill>
                <a:latin typeface="Calibri" pitchFamily="34" charset="0"/>
              </a:defRPr>
            </a:lvl4pPr>
            <a:lvl5pPr marL="2057400" indent="-228600" eaLnBrk="0" hangingPunct="0">
              <a:lnSpc>
                <a:spcPts val="2000"/>
              </a:lnSpc>
              <a:spcBef>
                <a:spcPts val="1000"/>
              </a:spcBef>
              <a:buFont typeface="Lucida Grande"/>
              <a:buChar char="–"/>
              <a:defRPr sz="1600">
                <a:solidFill>
                  <a:srgbClr val="000000"/>
                </a:solidFill>
                <a:latin typeface="Calibri" pitchFamily="34" charset="0"/>
              </a:defRPr>
            </a:lvl5pPr>
            <a:lvl6pPr marL="25146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6pPr>
            <a:lvl7pPr marL="29718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7pPr>
            <a:lvl8pPr marL="34290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8pPr>
            <a:lvl9pPr marL="3886200" indent="-228600" eaLnBrk="0" fontAlgn="base" hangingPunct="0">
              <a:lnSpc>
                <a:spcPts val="2000"/>
              </a:lnSpc>
              <a:spcBef>
                <a:spcPts val="1000"/>
              </a:spcBef>
              <a:spcAft>
                <a:spcPct val="0"/>
              </a:spcAft>
              <a:buFont typeface="Lucida Grande"/>
              <a:buChar char="–"/>
              <a:defRPr sz="1600">
                <a:solidFill>
                  <a:srgbClr val="000000"/>
                </a:solidFill>
                <a:latin typeface="Calibri" pitchFamily="34" charset="0"/>
              </a:defRPr>
            </a:lvl9pPr>
          </a:lstStyle>
          <a:p>
            <a:pPr eaLnBrk="1" hangingPunct="1">
              <a:lnSpc>
                <a:spcPct val="100000"/>
              </a:lnSpc>
              <a:spcBef>
                <a:spcPct val="0"/>
              </a:spcBef>
            </a:pPr>
            <a:r>
              <a:rPr lang="en-US" altLang="de-DE" sz="800" dirty="0">
                <a:solidFill>
                  <a:srgbClr val="001871"/>
                </a:solidFill>
                <a:latin typeface="PoppinsDE Light" panose="02000000000000000000" pitchFamily="2" charset="0"/>
                <a:cs typeface="PoppinsDE Light" panose="02000000000000000000" pitchFamily="2" charset="0"/>
              </a:rPr>
              <a:t>Children between the ages of 8 and 12 </a:t>
            </a:r>
            <a:r>
              <a:rPr lang="en-US" altLang="de-DE" sz="800" dirty="0" smtClean="0">
                <a:solidFill>
                  <a:srgbClr val="001871"/>
                </a:solidFill>
                <a:latin typeface="PoppinsDE Light" panose="02000000000000000000" pitchFamily="2" charset="0"/>
                <a:cs typeface="PoppinsDE Light" panose="02000000000000000000" pitchFamily="2" charset="0"/>
              </a:rPr>
              <a:t/>
            </a:r>
            <a:br>
              <a:rPr lang="en-US" altLang="de-DE" sz="800" dirty="0" smtClean="0">
                <a:solidFill>
                  <a:srgbClr val="001871"/>
                </a:solidFill>
                <a:latin typeface="PoppinsDE Light" panose="02000000000000000000" pitchFamily="2" charset="0"/>
                <a:cs typeface="PoppinsDE Light" panose="02000000000000000000" pitchFamily="2" charset="0"/>
              </a:rPr>
            </a:br>
            <a:r>
              <a:rPr lang="en-US" altLang="de-DE" sz="800" dirty="0" smtClean="0">
                <a:solidFill>
                  <a:srgbClr val="001871"/>
                </a:solidFill>
                <a:latin typeface="PoppinsDE Light" panose="02000000000000000000" pitchFamily="2" charset="0"/>
                <a:cs typeface="PoppinsDE Light" panose="02000000000000000000" pitchFamily="2" charset="0"/>
              </a:rPr>
              <a:t>who </a:t>
            </a:r>
            <a:r>
              <a:rPr lang="en-US" altLang="de-DE" sz="800" dirty="0">
                <a:solidFill>
                  <a:srgbClr val="001871"/>
                </a:solidFill>
                <a:latin typeface="PoppinsDE Light" panose="02000000000000000000" pitchFamily="2" charset="0"/>
                <a:cs typeface="PoppinsDE Light" panose="02000000000000000000" pitchFamily="2" charset="0"/>
              </a:rPr>
              <a:t>were …</a:t>
            </a:r>
          </a:p>
        </p:txBody>
      </p:sp>
      <p:sp>
        <p:nvSpPr>
          <p:cNvPr id="10" name="Fußzeilenplatzhalter 4"/>
          <p:cNvSpPr txBox="1">
            <a:spLocks/>
          </p:cNvSpPr>
          <p:nvPr/>
        </p:nvSpPr>
        <p:spPr>
          <a:xfrm>
            <a:off x="468313" y="6078306"/>
            <a:ext cx="7775575" cy="247650"/>
          </a:xfrm>
          <a:prstGeom prst="rect">
            <a:avLst/>
          </a:prstGeom>
        </p:spPr>
        <p:txBody>
          <a:bodyPr lIns="0" tIns="0" rIns="0" bIns="0"/>
          <a:lstStyle>
            <a:defPPr>
              <a:defRPr lang="de-DE"/>
            </a:defPPr>
            <a:lvl1pPr marL="0" algn="l" defTabSz="914400" rtl="0" eaLnBrk="1" latinLnBrk="0" hangingPunct="1">
              <a:defRPr sz="1000" kern="1200">
                <a:ln>
                  <a:noFill/>
                </a:ln>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de-DE" sz="800" dirty="0">
                <a:solidFill>
                  <a:srgbClr val="001871"/>
                </a:solidFill>
              </a:rPr>
              <a:t>Source: German Reading Foundation | 2015 Reading Aloud Study</a:t>
            </a:r>
            <a:endParaRPr lang="en-US" sz="800" dirty="0">
              <a:solidFill>
                <a:srgbClr val="001871"/>
              </a:solidFill>
            </a:endParaRPr>
          </a:p>
        </p:txBody>
      </p:sp>
      <p:sp>
        <p:nvSpPr>
          <p:cNvPr id="11"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2"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20</a:t>
            </a:fld>
            <a:endParaRPr lang="de-DE" dirty="0"/>
          </a:p>
        </p:txBody>
      </p:sp>
      <p:sp>
        <p:nvSpPr>
          <p:cNvPr id="13"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4" name="Rectangle 4"/>
          <p:cNvSpPr>
            <a:spLocks noChangeArrowheads="1"/>
          </p:cNvSpPr>
          <p:nvPr/>
        </p:nvSpPr>
        <p:spPr bwMode="auto">
          <a:xfrm>
            <a:off x="372240" y="1628800"/>
            <a:ext cx="19885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tabLst>
                <a:tab pos="539750" algn="l"/>
              </a:tabLst>
            </a:pPr>
            <a:r>
              <a:rPr lang="de-DE" sz="1000" dirty="0">
                <a:solidFill>
                  <a:srgbClr val="001871"/>
                </a:solidFill>
              </a:rPr>
              <a:t>My child …</a:t>
            </a:r>
            <a:endParaRPr lang="de-DE" sz="1000" dirty="0">
              <a:solidFill>
                <a:srgbClr val="001871"/>
              </a:solidFill>
              <a:cs typeface="Calibri" pitchFamily="34" charset="0"/>
            </a:endParaRPr>
          </a:p>
        </p:txBody>
      </p:sp>
      <p:sp>
        <p:nvSpPr>
          <p:cNvPr id="15" name="Textfeld 14">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20</a:t>
            </a:r>
          </a:p>
        </p:txBody>
      </p:sp>
    </p:spTree>
    <p:extLst>
      <p:ext uri="{BB962C8B-B14F-4D97-AF65-F5344CB8AC3E}">
        <p14:creationId xmlns:p14="http://schemas.microsoft.com/office/powerpoint/2010/main" val="615821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p:txBody>
          <a:bodyPr>
            <a:noAutofit/>
          </a:bodyPr>
          <a:lstStyle/>
          <a:p>
            <a:r>
              <a:rPr lang="en-US" dirty="0">
                <a:solidFill>
                  <a:srgbClr val="001871"/>
                </a:solidFill>
              </a:rPr>
              <a:t>Parents recognize that reading aloud has benefits for their family </a:t>
            </a:r>
            <a:br>
              <a:rPr lang="en-US" dirty="0">
                <a:solidFill>
                  <a:srgbClr val="001871"/>
                </a:solidFill>
              </a:rPr>
            </a:br>
            <a:endParaRPr lang="en-US" dirty="0">
              <a:solidFill>
                <a:srgbClr val="001871"/>
              </a:solidFill>
            </a:endParaRPr>
          </a:p>
        </p:txBody>
      </p:sp>
      <p:sp>
        <p:nvSpPr>
          <p:cNvPr id="10" name="Datumsplatzhalter 3"/>
          <p:cNvSpPr>
            <a:spLocks noGrp="1"/>
          </p:cNvSpPr>
          <p:nvPr>
            <p:ph type="dt" sz="half" idx="10"/>
          </p:nvPr>
        </p:nvSpPr>
        <p:spPr>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6" name="Fußzeilenplatzhalter 4"/>
          <p:cNvSpPr>
            <a:spLocks noGrp="1"/>
          </p:cNvSpPr>
          <p:nvPr>
            <p:ph type="ftr" sz="quarter" idx="11"/>
          </p:nvPr>
        </p:nvSpPr>
        <p:spPr>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2" name="Inhaltsplatzhalter 9"/>
          <p:cNvSpPr>
            <a:spLocks noGrp="1"/>
          </p:cNvSpPr>
          <p:nvPr>
            <p:ph type="body" sz="quarter" idx="13"/>
          </p:nvPr>
        </p:nvSpPr>
        <p:spPr/>
        <p:txBody>
          <a:bodyPr>
            <a:noAutofit/>
          </a:bodyPr>
          <a:lstStyle/>
          <a:p>
            <a:pPr>
              <a:lnSpc>
                <a:spcPts val="1100"/>
              </a:lnSpc>
            </a:pPr>
            <a:r>
              <a:rPr lang="en-US" sz="1000" dirty="0">
                <a:solidFill>
                  <a:srgbClr val="001871"/>
                </a:solidFill>
              </a:rPr>
              <a:t>Question: “I am going to read a few statements about reading aloud in family life. Please indicate whether or not these statements apply to you.“</a:t>
            </a:r>
            <a:br>
              <a:rPr lang="en-US" sz="1000" dirty="0">
                <a:solidFill>
                  <a:srgbClr val="001871"/>
                </a:solidFill>
              </a:rPr>
            </a:br>
            <a:r>
              <a:rPr lang="en-US" sz="1000" dirty="0">
                <a:solidFill>
                  <a:srgbClr val="001871"/>
                </a:solidFill>
              </a:rPr>
              <a:t>Mothers or fathers who read often or now and then to their child (n=431) | Number of those surveyed who respond with “applies</a:t>
            </a:r>
            <a:r>
              <a:rPr lang="en-US" altLang="de-DE" sz="1000" dirty="0">
                <a:solidFill>
                  <a:srgbClr val="001871"/>
                </a:solidFill>
              </a:rPr>
              <a:t>“| in %</a:t>
            </a:r>
          </a:p>
        </p:txBody>
      </p:sp>
      <p:graphicFrame>
        <p:nvGraphicFramePr>
          <p:cNvPr id="9" name="Inhaltsplatzhalter 8"/>
          <p:cNvGraphicFramePr>
            <a:graphicFrameLocks noGrp="1"/>
          </p:cNvGraphicFramePr>
          <p:nvPr>
            <p:ph idx="4294967295"/>
            <p:extLst>
              <p:ext uri="{D42A27DB-BD31-4B8C-83A1-F6EECF244321}">
                <p14:modId xmlns:p14="http://schemas.microsoft.com/office/powerpoint/2010/main" val="1356805335"/>
              </p:ext>
            </p:extLst>
          </p:nvPr>
        </p:nvGraphicFramePr>
        <p:xfrm>
          <a:off x="531813" y="1628775"/>
          <a:ext cx="8612187"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3" name="Foliennummernplatzhalter 2"/>
          <p:cNvSpPr>
            <a:spLocks noGrp="1"/>
          </p:cNvSpPr>
          <p:nvPr>
            <p:ph type="sldNum" sz="quarter" idx="4294967295"/>
          </p:nvPr>
        </p:nvSpPr>
        <p:spPr>
          <a:xfrm>
            <a:off x="0" y="6245225"/>
            <a:ext cx="949325" cy="322263"/>
          </a:xfrm>
        </p:spPr>
        <p:txBody>
          <a:bodyPr/>
          <a:lstStyle/>
          <a:p>
            <a:fld id="{8D6DF14B-2E7C-B040-9DB9-99424FD42785}" type="slidenum">
              <a:rPr lang="de-DE" sz="1200" smtClean="0">
                <a:solidFill>
                  <a:srgbClr val="FFFFFF"/>
                </a:solidFill>
              </a:rPr>
              <a:pPr/>
              <a:t>21</a:t>
            </a:fld>
            <a:endParaRPr lang="de-DE" sz="1200" dirty="0">
              <a:solidFill>
                <a:srgbClr val="FFFFFF"/>
              </a:solidFill>
            </a:endParaRPr>
          </a:p>
        </p:txBody>
      </p:sp>
      <p:sp>
        <p:nvSpPr>
          <p:cNvPr id="4" name="Ellipse 3"/>
          <p:cNvSpPr/>
          <p:nvPr/>
        </p:nvSpPr>
        <p:spPr bwMode="auto">
          <a:xfrm>
            <a:off x="2483768" y="2204864"/>
            <a:ext cx="1282427" cy="288590"/>
          </a:xfrm>
          <a:prstGeom prst="ellipse">
            <a:avLst/>
          </a:prstGeom>
          <a:noFill/>
          <a:ln w="31750">
            <a:solidFill>
              <a:srgbClr val="D400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tlCol="0" anchor="ctr">
            <a:spAutoFit/>
          </a:bodyPr>
          <a:lstStyle/>
          <a:p>
            <a:pPr algn="ctr"/>
            <a:endParaRPr lang="de-DE" dirty="0"/>
          </a:p>
        </p:txBody>
      </p:sp>
      <p:sp>
        <p:nvSpPr>
          <p:cNvPr id="14" name="Ellipse 13"/>
          <p:cNvSpPr/>
          <p:nvPr/>
        </p:nvSpPr>
        <p:spPr bwMode="auto">
          <a:xfrm>
            <a:off x="2857525" y="4869160"/>
            <a:ext cx="1282427" cy="288590"/>
          </a:xfrm>
          <a:prstGeom prst="ellipse">
            <a:avLst/>
          </a:prstGeom>
          <a:noFill/>
          <a:ln w="31750">
            <a:solidFill>
              <a:srgbClr val="D400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tlCol="0" anchor="ctr">
            <a:spAutoFit/>
          </a:bodyPr>
          <a:lstStyle/>
          <a:p>
            <a:pPr algn="ctr"/>
            <a:endParaRPr lang="de-DE" dirty="0"/>
          </a:p>
        </p:txBody>
      </p:sp>
      <p:sp>
        <p:nvSpPr>
          <p:cNvPr id="13" name="Ellipse 12"/>
          <p:cNvSpPr/>
          <p:nvPr/>
        </p:nvSpPr>
        <p:spPr bwMode="auto">
          <a:xfrm>
            <a:off x="296490" y="3588006"/>
            <a:ext cx="1282427" cy="288590"/>
          </a:xfrm>
          <a:prstGeom prst="ellipse">
            <a:avLst/>
          </a:prstGeom>
          <a:noFill/>
          <a:ln w="31750">
            <a:solidFill>
              <a:srgbClr val="D400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tlCol="0" anchor="ctr">
            <a:spAutoFit/>
          </a:bodyPr>
          <a:lstStyle/>
          <a:p>
            <a:pPr algn="ctr"/>
            <a:endParaRPr lang="de-DE" dirty="0"/>
          </a:p>
        </p:txBody>
      </p:sp>
      <p:sp>
        <p:nvSpPr>
          <p:cNvPr id="15" name="Inhaltsplatzhalter 12"/>
          <p:cNvSpPr txBox="1">
            <a:spLocks/>
          </p:cNvSpPr>
          <p:nvPr/>
        </p:nvSpPr>
        <p:spPr bwMode="auto">
          <a:xfrm>
            <a:off x="395288" y="6073753"/>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lvl="0">
              <a:lnSpc>
                <a:spcPct val="100000"/>
              </a:lnSpc>
              <a:defRPr/>
            </a:pPr>
            <a:r>
              <a:rPr kumimoji="0" lang="en-US" sz="800" b="0" i="0" u="none" strike="noStrike" kern="1200" cap="none" spc="0" normalizeH="0" baseline="0" noProof="0" dirty="0">
                <a:ln>
                  <a:noFill/>
                </a:ln>
                <a:solidFill>
                  <a:srgbClr val="001871"/>
                </a:solidFill>
                <a:effectLst/>
                <a:uLnTx/>
                <a:uFillTx/>
                <a:ea typeface="+mn-ea"/>
                <a:cs typeface="+mn-cs"/>
              </a:rPr>
              <a:t>Source: </a:t>
            </a:r>
            <a:r>
              <a:rPr lang="en-US" altLang="de-DE" sz="800" dirty="0">
                <a:solidFill>
                  <a:srgbClr val="001871"/>
                </a:solidFill>
              </a:rPr>
              <a:t>German Reading Foundation | 2014 Reading Aloud Study</a:t>
            </a:r>
            <a:endParaRPr kumimoji="0" lang="en-US" sz="800" b="0" i="0" u="none" strike="noStrike" kern="1200" cap="none" spc="0" normalizeH="0" baseline="0" noProof="0" dirty="0">
              <a:ln>
                <a:noFill/>
              </a:ln>
              <a:solidFill>
                <a:srgbClr val="001871"/>
              </a:solidFill>
              <a:effectLst/>
              <a:uLnTx/>
              <a:uFillTx/>
              <a:ea typeface="+mn-ea"/>
              <a:cs typeface="+mn-cs"/>
            </a:endParaRPr>
          </a:p>
          <a:p>
            <a:pPr marL="171450" marR="0" lvl="0" indent="-171450" algn="l" defTabSz="534988" rtl="0" eaLnBrk="1" fontAlgn="base" latinLnBrk="0" hangingPunct="1">
              <a:lnSpc>
                <a:spcPct val="100000"/>
              </a:lnSpc>
              <a:spcBef>
                <a:spcPts val="1175"/>
              </a:spcBef>
              <a:spcAft>
                <a:spcPct val="0"/>
              </a:spcAft>
              <a:buClrTx/>
              <a:buSzTx/>
              <a:buFont typeface="Arial" charset="0"/>
              <a:buChar char="•"/>
              <a:tabLst/>
              <a:defRPr/>
            </a:pPr>
            <a:endParaRPr kumimoji="0" lang="de-DE" sz="800" b="0" i="0" u="none" strike="noStrike" kern="1200" cap="none" spc="0" normalizeH="0" baseline="0" noProof="0" dirty="0">
              <a:ln>
                <a:noFill/>
              </a:ln>
              <a:solidFill>
                <a:srgbClr val="001871"/>
              </a:solidFill>
              <a:effectLst/>
              <a:uLnTx/>
              <a:uFillTx/>
              <a:ea typeface="+mn-ea"/>
              <a:cs typeface="+mn-cs"/>
            </a:endParaRPr>
          </a:p>
        </p:txBody>
      </p:sp>
      <p:sp>
        <p:nvSpPr>
          <p:cNvPr id="17" name="Textfeld 16">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21</a:t>
            </a:r>
          </a:p>
        </p:txBody>
      </p:sp>
    </p:spTree>
    <p:extLst>
      <p:ext uri="{BB962C8B-B14F-4D97-AF65-F5344CB8AC3E}">
        <p14:creationId xmlns:p14="http://schemas.microsoft.com/office/powerpoint/2010/main" val="3129074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42575" y="325275"/>
            <a:ext cx="7447441" cy="679543"/>
          </a:xfrm>
        </p:spPr>
        <p:txBody>
          <a:bodyPr/>
          <a:lstStyle/>
          <a:p>
            <a:pPr>
              <a:lnSpc>
                <a:spcPct val="100000"/>
              </a:lnSpc>
            </a:pPr>
            <a:r>
              <a:rPr lang="en-US" dirty="0">
                <a:solidFill>
                  <a:srgbClr val="001871"/>
                </a:solidFill>
              </a:rPr>
              <a:t>What makes reading aloud as a preventative way to </a:t>
            </a:r>
            <a:br>
              <a:rPr lang="en-US" dirty="0">
                <a:solidFill>
                  <a:srgbClr val="001871"/>
                </a:solidFill>
              </a:rPr>
            </a:br>
            <a:r>
              <a:rPr lang="en-US" dirty="0">
                <a:solidFill>
                  <a:srgbClr val="001871"/>
                </a:solidFill>
              </a:rPr>
              <a:t>promote reading succeed over the long term?</a:t>
            </a:r>
            <a:endParaRPr lang="en-US" b="1" dirty="0">
              <a:solidFill>
                <a:srgbClr val="001871"/>
              </a:solidFill>
            </a:endParaRPr>
          </a:p>
        </p:txBody>
      </p:sp>
      <p:sp>
        <p:nvSpPr>
          <p:cNvPr id="7"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4"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22</a:t>
            </a:fld>
            <a:endParaRPr lang="de-DE" dirty="0"/>
          </a:p>
        </p:txBody>
      </p:sp>
      <p:sp>
        <p:nvSpPr>
          <p:cNvPr id="9"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1" name="Textplatzhalter 8"/>
          <p:cNvSpPr>
            <a:spLocks noGrp="1"/>
          </p:cNvSpPr>
          <p:nvPr>
            <p:ph type="body" sz="quarter" idx="13"/>
          </p:nvPr>
        </p:nvSpPr>
        <p:spPr>
          <a:xfrm>
            <a:off x="441525" y="1667250"/>
            <a:ext cx="8255000" cy="4044414"/>
          </a:xfrm>
        </p:spPr>
        <p:txBody>
          <a:bodyPr>
            <a:noAutofit/>
          </a:bodyPr>
          <a:lstStyle/>
          <a:p>
            <a:pPr>
              <a:spcAft>
                <a:spcPts val="1200"/>
              </a:spcAft>
            </a:pPr>
            <a:r>
              <a:rPr lang="en-US" sz="1700" b="1" dirty="0">
                <a:solidFill>
                  <a:srgbClr val="001871"/>
                </a:solidFill>
                <a:latin typeface="+mj-lt"/>
              </a:rPr>
              <a:t>Factors which make reading early on important are ...</a:t>
            </a:r>
          </a:p>
          <a:p>
            <a:pPr marL="285750" indent="-285750">
              <a:buFont typeface="Wingdings" pitchFamily="2" charset="2"/>
              <a:buChar char="§"/>
              <a:tabLst>
                <a:tab pos="3406775" algn="l"/>
              </a:tabLst>
            </a:pPr>
            <a:r>
              <a:rPr lang="en-US" sz="1600" b="1" dirty="0">
                <a:solidFill>
                  <a:srgbClr val="001871"/>
                </a:solidFill>
                <a:latin typeface="+mj-lt"/>
              </a:rPr>
              <a:t>Language input 	</a:t>
            </a:r>
            <a:r>
              <a:rPr lang="en-US" sz="1600" b="1" dirty="0">
                <a:solidFill>
                  <a:srgbClr val="001871"/>
                </a:solidFill>
                <a:latin typeface="+mj-lt"/>
                <a:sym typeface="Symbol" panose="05050102010706020507" pitchFamily="18" charset="2"/>
              </a:rPr>
              <a:t> Vocabulary, expressiveness</a:t>
            </a:r>
            <a:endParaRPr lang="en-US" sz="1600" b="1" dirty="0">
              <a:solidFill>
                <a:srgbClr val="001871"/>
              </a:solidFill>
              <a:latin typeface="+mj-lt"/>
            </a:endParaRPr>
          </a:p>
          <a:p>
            <a:pPr marL="285750" indent="-285750">
              <a:buFont typeface="Wingdings" pitchFamily="2" charset="2"/>
              <a:buChar char="§"/>
              <a:tabLst>
                <a:tab pos="3406775" algn="l"/>
              </a:tabLst>
            </a:pPr>
            <a:r>
              <a:rPr lang="en-US" sz="1600" b="1" dirty="0">
                <a:solidFill>
                  <a:srgbClr val="001871"/>
                </a:solidFill>
                <a:latin typeface="+mj-lt"/>
              </a:rPr>
              <a:t>Contents, stories 	</a:t>
            </a:r>
            <a:r>
              <a:rPr lang="en-US" sz="1600" b="1" dirty="0">
                <a:solidFill>
                  <a:srgbClr val="001871"/>
                </a:solidFill>
                <a:latin typeface="+mj-lt"/>
                <a:sym typeface="Symbol" panose="05050102010706020507" pitchFamily="18" charset="2"/>
              </a:rPr>
              <a:t> Role and behavioral models, world knowledge</a:t>
            </a:r>
            <a:endParaRPr lang="en-US" sz="1600" b="1" dirty="0">
              <a:solidFill>
                <a:srgbClr val="001871"/>
              </a:solidFill>
              <a:latin typeface="+mj-lt"/>
            </a:endParaRPr>
          </a:p>
          <a:p>
            <a:pPr marL="285750" indent="-285750">
              <a:buFont typeface="Wingdings" pitchFamily="2" charset="2"/>
              <a:buChar char="§"/>
              <a:tabLst>
                <a:tab pos="3406775" algn="l"/>
              </a:tabLst>
            </a:pPr>
            <a:r>
              <a:rPr lang="en-US" sz="1600" b="1" dirty="0">
                <a:solidFill>
                  <a:srgbClr val="001871"/>
                </a:solidFill>
                <a:latin typeface="+mj-lt"/>
              </a:rPr>
              <a:t>Regularity, routine 	</a:t>
            </a:r>
            <a:r>
              <a:rPr lang="en-US" sz="1600" b="1" dirty="0">
                <a:solidFill>
                  <a:srgbClr val="001871"/>
                </a:solidFill>
                <a:latin typeface="+mj-lt"/>
                <a:sym typeface="Symbol" panose="05050102010706020507" pitchFamily="18" charset="2"/>
              </a:rPr>
              <a:t> Reading becomes a part of life</a:t>
            </a:r>
          </a:p>
          <a:p>
            <a:pPr marL="285750" indent="-285750">
              <a:buFont typeface="Wingdings" pitchFamily="2" charset="2"/>
              <a:buChar char="§"/>
              <a:tabLst>
                <a:tab pos="3406775" algn="l"/>
              </a:tabLst>
            </a:pPr>
            <a:r>
              <a:rPr lang="en-US" sz="1600" b="1" dirty="0">
                <a:solidFill>
                  <a:srgbClr val="D4004F"/>
                </a:solidFill>
                <a:latin typeface="+mj-lt"/>
                <a:sym typeface="Symbol" panose="05050102010706020507" pitchFamily="18" charset="2"/>
              </a:rPr>
              <a:t>Closeness to familiar people 	 Bond</a:t>
            </a:r>
          </a:p>
          <a:p>
            <a:pPr marL="285750" indent="-285750">
              <a:buFont typeface="Wingdings" pitchFamily="2" charset="2"/>
              <a:buChar char="§"/>
              <a:tabLst>
                <a:tab pos="3406775" algn="l"/>
              </a:tabLst>
            </a:pPr>
            <a:r>
              <a:rPr lang="en-US" sz="1600" b="1" dirty="0">
                <a:solidFill>
                  <a:srgbClr val="D4004F"/>
                </a:solidFill>
                <a:latin typeface="+mj-lt"/>
                <a:sym typeface="Symbol" panose="05050102010706020507" pitchFamily="18" charset="2"/>
              </a:rPr>
              <a:t>Positive emotional experience 	 Safe space</a:t>
            </a:r>
            <a:endParaRPr lang="en-US" sz="1600" b="1" dirty="0">
              <a:solidFill>
                <a:srgbClr val="D4004F"/>
              </a:solidFill>
              <a:latin typeface="+mj-lt"/>
            </a:endParaRPr>
          </a:p>
        </p:txBody>
      </p:sp>
      <p:sp>
        <p:nvSpPr>
          <p:cNvPr id="2" name="Textfeld 1"/>
          <p:cNvSpPr txBox="1"/>
          <p:nvPr/>
        </p:nvSpPr>
        <p:spPr>
          <a:xfrm>
            <a:off x="349299" y="4369491"/>
            <a:ext cx="6880089" cy="1031051"/>
          </a:xfrm>
          <a:prstGeom prst="rect">
            <a:avLst/>
          </a:prstGeom>
          <a:noFill/>
        </p:spPr>
        <p:txBody>
          <a:bodyPr wrap="none" rtlCol="0">
            <a:spAutoFit/>
          </a:bodyPr>
          <a:lstStyle/>
          <a:p>
            <a:pPr marL="542925" indent="-542925">
              <a:spcAft>
                <a:spcPts val="1200"/>
              </a:spcAft>
              <a:buFont typeface="Symbol" panose="05050102010706020507" pitchFamily="18" charset="2"/>
              <a:buChar char="Þ"/>
              <a:tabLst>
                <a:tab pos="542925" algn="l"/>
              </a:tabLst>
            </a:pPr>
            <a:r>
              <a:rPr lang="en-US" sz="1700" b="1" dirty="0">
                <a:solidFill>
                  <a:srgbClr val="001871"/>
                </a:solidFill>
                <a:latin typeface="+mj-lt"/>
              </a:rPr>
              <a:t>Individual attention to the children strengthens and complements</a:t>
            </a:r>
            <a:r>
              <a:rPr lang="en-US" sz="1700" b="1" dirty="0">
                <a:solidFill>
                  <a:srgbClr val="003770"/>
                </a:solidFill>
                <a:latin typeface="+mj-lt"/>
              </a:rPr>
              <a:t/>
            </a:r>
            <a:br>
              <a:rPr lang="en-US" sz="1700" b="1" dirty="0">
                <a:solidFill>
                  <a:srgbClr val="003770"/>
                </a:solidFill>
                <a:latin typeface="+mj-lt"/>
              </a:rPr>
            </a:br>
            <a:r>
              <a:rPr lang="en-US" sz="1700" b="1" dirty="0">
                <a:solidFill>
                  <a:srgbClr val="003770"/>
                </a:solidFill>
                <a:latin typeface="+mj-lt"/>
              </a:rPr>
              <a:t>the efforts involved in promoting language and reading.</a:t>
            </a:r>
          </a:p>
          <a:p>
            <a:pPr marL="542925" indent="-542925">
              <a:buFont typeface="Symbol" panose="05050102010706020507" pitchFamily="18" charset="2"/>
              <a:buChar char="Þ"/>
              <a:tabLst>
                <a:tab pos="542925" algn="l"/>
              </a:tabLst>
            </a:pPr>
            <a:r>
              <a:rPr lang="en-US" sz="1700" b="1" dirty="0">
                <a:solidFill>
                  <a:srgbClr val="D4004F"/>
                </a:solidFill>
                <a:latin typeface="+mj-lt"/>
              </a:rPr>
              <a:t>Reading aloud ensures this ideally!</a:t>
            </a:r>
          </a:p>
        </p:txBody>
      </p:sp>
      <p:sp>
        <p:nvSpPr>
          <p:cNvPr id="10" name="Textfeld 9">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22</a:t>
            </a:r>
          </a:p>
        </p:txBody>
      </p:sp>
    </p:spTree>
    <p:extLst>
      <p:ext uri="{BB962C8B-B14F-4D97-AF65-F5344CB8AC3E}">
        <p14:creationId xmlns:p14="http://schemas.microsoft.com/office/powerpoint/2010/main" val="2569583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rmAutofit/>
          </a:bodyPr>
          <a:lstStyle/>
          <a:p>
            <a:r>
              <a:rPr lang="en-US" altLang="de-DE" dirty="0">
                <a:cs typeface="Calibri" pitchFamily="34" charset="0"/>
              </a:rPr>
              <a:t>Children love being read to even in households </a:t>
            </a:r>
            <a:br>
              <a:rPr lang="en-US" altLang="de-DE" dirty="0">
                <a:cs typeface="Calibri" pitchFamily="34" charset="0"/>
              </a:rPr>
            </a:br>
            <a:r>
              <a:rPr lang="en-US" altLang="de-DE" dirty="0">
                <a:cs typeface="Calibri" pitchFamily="34" charset="0"/>
              </a:rPr>
              <a:t>with </a:t>
            </a:r>
            <a:r>
              <a:rPr lang="en-US" altLang="de-DE" dirty="0" smtClean="0">
                <a:cs typeface="Calibri" pitchFamily="34" charset="0"/>
              </a:rPr>
              <a:t>a lower level of </a:t>
            </a:r>
            <a:r>
              <a:rPr lang="en-US" altLang="de-DE" dirty="0">
                <a:cs typeface="Calibri" pitchFamily="34" charset="0"/>
              </a:rPr>
              <a:t>education</a:t>
            </a:r>
            <a:endParaRPr lang="de-DE" altLang="de-DE" dirty="0">
              <a:solidFill>
                <a:srgbClr val="003770"/>
              </a:solidFill>
              <a:cs typeface="Calibri" pitchFamily="34" charset="0"/>
            </a:endParaRP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1763856853"/>
              </p:ext>
            </p:extLst>
          </p:nvPr>
        </p:nvGraphicFramePr>
        <p:xfrm>
          <a:off x="468313" y="1700213"/>
          <a:ext cx="83693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1871"/>
                </a:solidFill>
              </a:rPr>
              <a:t>Questions asked of children whose parents read/have read to them (n=491): ”Do you sometimes not really enjoy being read to? / How often do/did you not really enjoy being read to?“ | Numbers given in percent</a:t>
            </a:r>
          </a:p>
          <a:p>
            <a:pPr eaLnBrk="1" hangingPunct="1">
              <a:lnSpc>
                <a:spcPct val="100000"/>
              </a:lnSpc>
              <a:spcBef>
                <a:spcPct val="0"/>
              </a:spcBef>
            </a:pPr>
            <a:endParaRPr lang="de-DE" altLang="de-DE" sz="1000" dirty="0">
              <a:solidFill>
                <a:srgbClr val="001871"/>
              </a:solidFill>
            </a:endParaRPr>
          </a:p>
        </p:txBody>
      </p:sp>
      <p:sp>
        <p:nvSpPr>
          <p:cNvPr id="3" name="Textfeld 2"/>
          <p:cNvSpPr txBox="1"/>
          <p:nvPr/>
        </p:nvSpPr>
        <p:spPr>
          <a:xfrm>
            <a:off x="539552" y="1916832"/>
            <a:ext cx="1872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1000" dirty="0">
                <a:solidFill>
                  <a:srgbClr val="003770"/>
                </a:solidFill>
              </a:rPr>
              <a:t>Percentage </a:t>
            </a:r>
            <a:r>
              <a:rPr lang="de-DE" sz="1000" dirty="0" err="1">
                <a:solidFill>
                  <a:srgbClr val="003770"/>
                </a:solidFill>
              </a:rPr>
              <a:t>of</a:t>
            </a:r>
            <a:r>
              <a:rPr lang="de-DE" sz="1000" dirty="0">
                <a:solidFill>
                  <a:srgbClr val="003770"/>
                </a:solidFill>
              </a:rPr>
              <a:t> </a:t>
            </a:r>
            <a:r>
              <a:rPr lang="de-DE" sz="1000" dirty="0" err="1" smtClean="0">
                <a:solidFill>
                  <a:srgbClr val="003770"/>
                </a:solidFill>
              </a:rPr>
              <a:t>children</a:t>
            </a:r>
            <a:r>
              <a:rPr lang="de-DE" sz="1000" dirty="0" smtClean="0">
                <a:solidFill>
                  <a:srgbClr val="003770"/>
                </a:solidFill>
              </a:rPr>
              <a:t> </a:t>
            </a:r>
            <a:r>
              <a:rPr lang="de-DE" sz="1000" dirty="0" err="1" smtClean="0">
                <a:solidFill>
                  <a:srgbClr val="003770"/>
                </a:solidFill>
              </a:rPr>
              <a:t>who</a:t>
            </a:r>
            <a:r>
              <a:rPr lang="de-DE" sz="1000" dirty="0" smtClean="0">
                <a:solidFill>
                  <a:srgbClr val="003770"/>
                </a:solidFill>
              </a:rPr>
              <a:t> </a:t>
            </a:r>
            <a:r>
              <a:rPr lang="de-DE" sz="1000" dirty="0">
                <a:solidFill>
                  <a:srgbClr val="003770"/>
                </a:solidFill>
              </a:rPr>
              <a:t>…</a:t>
            </a:r>
          </a:p>
        </p:txBody>
      </p:sp>
      <p:sp>
        <p:nvSpPr>
          <p:cNvPr id="10"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1"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32</a:t>
            </a:r>
          </a:p>
        </p:txBody>
      </p:sp>
      <p:sp>
        <p:nvSpPr>
          <p:cNvPr id="12"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3" name="Inhaltsplatzhalter 12"/>
          <p:cNvSpPr txBox="1">
            <a:spLocks/>
          </p:cNvSpPr>
          <p:nvPr/>
        </p:nvSpPr>
        <p:spPr bwMode="auto">
          <a:xfrm>
            <a:off x="395288" y="608580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lvl="0">
              <a:lnSpc>
                <a:spcPct val="100000"/>
              </a:lnSpc>
              <a:defRPr/>
            </a:pPr>
            <a:r>
              <a:rPr lang="en-US" altLang="de-DE" dirty="0">
                <a:solidFill>
                  <a:srgbClr val="001871"/>
                </a:solidFill>
                <a:latin typeface="Calibri"/>
              </a:rPr>
              <a:t>Source: </a:t>
            </a:r>
            <a:r>
              <a:rPr lang="en-US" altLang="de-DE" dirty="0">
                <a:solidFill>
                  <a:srgbClr val="001871"/>
                </a:solidFill>
              </a:rPr>
              <a:t>German Reading Foundation | 2016 Reading Aloud Study</a:t>
            </a:r>
            <a:endParaRPr kumimoji="0" lang="en-US" sz="1000" b="0" i="0" u="none" strike="noStrike" kern="1200" cap="none" spc="0" normalizeH="0" baseline="0" dirty="0">
              <a:ln>
                <a:noFill/>
              </a:ln>
              <a:solidFill>
                <a:srgbClr val="001871"/>
              </a:solidFill>
              <a:effectLst/>
              <a:uLnTx/>
              <a:uFillTx/>
              <a:latin typeface="Calibri"/>
              <a:ea typeface="+mn-ea"/>
              <a:cs typeface="+mn-cs"/>
            </a:endParaRPr>
          </a:p>
        </p:txBody>
      </p:sp>
      <p:sp>
        <p:nvSpPr>
          <p:cNvPr id="14" name="Textfeld 13">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23</a:t>
            </a:r>
          </a:p>
        </p:txBody>
      </p:sp>
    </p:spTree>
    <p:extLst>
      <p:ext uri="{BB962C8B-B14F-4D97-AF65-F5344CB8AC3E}">
        <p14:creationId xmlns:p14="http://schemas.microsoft.com/office/powerpoint/2010/main" val="1184375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Autofit/>
          </a:bodyPr>
          <a:lstStyle/>
          <a:p>
            <a:r>
              <a:rPr lang="en-US" altLang="de-DE" dirty="0">
                <a:cs typeface="Calibri" pitchFamily="34" charset="0"/>
              </a:rPr>
              <a:t>Children love being read to especially </a:t>
            </a:r>
            <a:br>
              <a:rPr lang="en-US" altLang="de-DE" dirty="0">
                <a:cs typeface="Calibri" pitchFamily="34" charset="0"/>
              </a:rPr>
            </a:br>
            <a:r>
              <a:rPr lang="en-US" altLang="de-DE" dirty="0">
                <a:cs typeface="Calibri" pitchFamily="34" charset="0"/>
              </a:rPr>
              <a:t>when this happens regularly</a:t>
            </a:r>
            <a:endParaRPr lang="de-DE" altLang="de-DE" dirty="0">
              <a:cs typeface="Calibri" pitchFamily="34" charset="0"/>
            </a:endParaRP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4048608102"/>
              </p:ext>
            </p:extLst>
          </p:nvPr>
        </p:nvGraphicFramePr>
        <p:xfrm>
          <a:off x="468313" y="1700213"/>
          <a:ext cx="83693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1871"/>
                </a:solidFill>
              </a:rPr>
              <a:t>Questions for children whose parents read/have read to them (n=491): ”Do you sometimes not really enjoy being read to? / How often do/did you not really enjoy being read to?“ | Numbers given in percent</a:t>
            </a:r>
          </a:p>
          <a:p>
            <a:pPr eaLnBrk="1" hangingPunct="1">
              <a:lnSpc>
                <a:spcPct val="100000"/>
              </a:lnSpc>
              <a:spcBef>
                <a:spcPct val="0"/>
              </a:spcBef>
            </a:pPr>
            <a:endParaRPr lang="de-DE" altLang="de-DE" sz="1000" dirty="0">
              <a:solidFill>
                <a:srgbClr val="001871"/>
              </a:solidFill>
            </a:endParaRPr>
          </a:p>
        </p:txBody>
      </p:sp>
      <p:sp>
        <p:nvSpPr>
          <p:cNvPr id="3" name="Textfeld 2"/>
          <p:cNvSpPr txBox="1"/>
          <p:nvPr/>
        </p:nvSpPr>
        <p:spPr>
          <a:xfrm>
            <a:off x="539552" y="1916832"/>
            <a:ext cx="1872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1000" dirty="0">
                <a:solidFill>
                  <a:srgbClr val="003770"/>
                </a:solidFill>
              </a:rPr>
              <a:t>Percentage of </a:t>
            </a:r>
            <a:r>
              <a:rPr lang="en-US" sz="1000" dirty="0" smtClean="0">
                <a:solidFill>
                  <a:srgbClr val="003770"/>
                </a:solidFill>
              </a:rPr>
              <a:t>children who </a:t>
            </a:r>
            <a:r>
              <a:rPr lang="en-US" sz="1000" dirty="0">
                <a:solidFill>
                  <a:srgbClr val="003770"/>
                </a:solidFill>
              </a:rPr>
              <a:t>…</a:t>
            </a:r>
          </a:p>
        </p:txBody>
      </p:sp>
      <p:sp>
        <p:nvSpPr>
          <p:cNvPr id="10" name="Inhaltsplatzhalter 12"/>
          <p:cNvSpPr txBox="1">
            <a:spLocks/>
          </p:cNvSpPr>
          <p:nvPr/>
        </p:nvSpPr>
        <p:spPr bwMode="auto">
          <a:xfrm>
            <a:off x="395288" y="6078306"/>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a:lnSpc>
                <a:spcPct val="100000"/>
              </a:lnSpc>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Source: </a:t>
            </a:r>
            <a:r>
              <a:rPr lang="de-DE" altLang="de-DE" dirty="0">
                <a:solidFill>
                  <a:srgbClr val="001871"/>
                </a:solidFill>
              </a:rPr>
              <a:t>German Reading Foundation | 2016 Reading Aloud Study</a:t>
            </a:r>
            <a:endParaRPr lang="de-DE" sz="800" dirty="0">
              <a:solidFill>
                <a:srgbClr val="001871"/>
              </a:solidFill>
              <a:latin typeface="Calibri"/>
            </a:endParaRPr>
          </a:p>
          <a:p>
            <a:pPr lvl="0">
              <a:lnSpc>
                <a:spcPct val="100000"/>
              </a:lnSpc>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estudie 2016. </a:t>
            </a:r>
          </a:p>
        </p:txBody>
      </p:sp>
      <p:sp>
        <p:nvSpPr>
          <p:cNvPr id="11"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2"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33</a:t>
            </a:r>
          </a:p>
        </p:txBody>
      </p:sp>
      <p:sp>
        <p:nvSpPr>
          <p:cNvPr id="13"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4" name="Textfeld 13">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24</a:t>
            </a:r>
          </a:p>
        </p:txBody>
      </p:sp>
    </p:spTree>
    <p:extLst>
      <p:ext uri="{BB962C8B-B14F-4D97-AF65-F5344CB8AC3E}">
        <p14:creationId xmlns:p14="http://schemas.microsoft.com/office/powerpoint/2010/main" val="1849402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Autofit/>
          </a:bodyPr>
          <a:lstStyle/>
          <a:p>
            <a:pPr eaLnBrk="1" hangingPunct="1"/>
            <a:r>
              <a:rPr lang="en-US" altLang="de-DE" dirty="0">
                <a:cs typeface="Calibri" pitchFamily="34" charset="0"/>
              </a:rPr>
              <a:t>Children who are read to by their parents really want to be read to </a:t>
            </a: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4045938902"/>
              </p:ext>
            </p:extLst>
          </p:nvPr>
        </p:nvGraphicFramePr>
        <p:xfrm>
          <a:off x="468313" y="1700213"/>
          <a:ext cx="83693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1871"/>
                </a:solidFill>
              </a:rPr>
              <a:t>Question for children who were/are read to by parents (n=491): “What do you want when being read to? What could be done better when being read to?“ | Numbers given in percent</a:t>
            </a:r>
          </a:p>
        </p:txBody>
      </p:sp>
      <p:sp>
        <p:nvSpPr>
          <p:cNvPr id="10"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1"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34</a:t>
            </a:r>
          </a:p>
        </p:txBody>
      </p:sp>
      <p:sp>
        <p:nvSpPr>
          <p:cNvPr id="12"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3" name="Textfeld 1"/>
          <p:cNvSpPr txBox="1"/>
          <p:nvPr/>
        </p:nvSpPr>
        <p:spPr>
          <a:xfrm>
            <a:off x="6989198" y="5013176"/>
            <a:ext cx="1615250" cy="21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0" dirty="0">
                <a:solidFill>
                  <a:srgbClr val="003770"/>
                </a:solidFill>
                <a:latin typeface="PoppinsDE Light" panose="02000000000000000000" pitchFamily="2" charset="0"/>
                <a:cs typeface="PoppinsDE Light" panose="02000000000000000000" pitchFamily="2" charset="0"/>
              </a:rPr>
              <a:t>Reading aloud frequency:</a:t>
            </a:r>
          </a:p>
        </p:txBody>
      </p:sp>
      <p:sp>
        <p:nvSpPr>
          <p:cNvPr id="14" name="Inhaltsplatzhalter 12"/>
          <p:cNvSpPr txBox="1">
            <a:spLocks/>
          </p:cNvSpPr>
          <p:nvPr/>
        </p:nvSpPr>
        <p:spPr bwMode="auto">
          <a:xfrm>
            <a:off x="395288" y="608580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a:lnSpc>
                <a:spcPct val="100000"/>
              </a:lnSpc>
              <a:defRPr/>
            </a:pPr>
            <a:r>
              <a:rPr kumimoji="0" lang="en-US" sz="1000" b="0" i="0" u="none" strike="noStrike" kern="1200" cap="none" spc="0" normalizeH="0" baseline="0" noProof="0" dirty="0">
                <a:ln>
                  <a:noFill/>
                </a:ln>
                <a:solidFill>
                  <a:srgbClr val="001871"/>
                </a:solidFill>
                <a:effectLst/>
                <a:uLnTx/>
                <a:uFillTx/>
                <a:latin typeface="Calibri"/>
                <a:ea typeface="+mn-ea"/>
                <a:cs typeface="+mn-cs"/>
              </a:rPr>
              <a:t>Source: </a:t>
            </a:r>
            <a:r>
              <a:rPr lang="en-US" altLang="de-DE" dirty="0">
                <a:solidFill>
                  <a:srgbClr val="001871"/>
                </a:solidFill>
              </a:rPr>
              <a:t>German Reading Foundation | 2016 Reading Aloud Study</a:t>
            </a:r>
            <a:endParaRPr lang="en-US" sz="800" dirty="0">
              <a:solidFill>
                <a:srgbClr val="001871"/>
              </a:solidFill>
              <a:latin typeface="Calibri"/>
            </a:endParaRPr>
          </a:p>
          <a:p>
            <a:pPr marL="0" marR="0" lvl="0" indent="0" algn="l" defTabSz="534988" rtl="0" eaLnBrk="1" fontAlgn="base" latinLnBrk="0" hangingPunct="1">
              <a:lnSpc>
                <a:spcPct val="100000"/>
              </a:lnSpc>
              <a:spcBef>
                <a:spcPts val="1175"/>
              </a:spcBef>
              <a:spcAft>
                <a:spcPct val="0"/>
              </a:spcAft>
              <a:buClrTx/>
              <a:buSzTx/>
              <a:buFontTx/>
              <a:buNone/>
              <a:tabLst/>
              <a:defRPr/>
            </a:pPr>
            <a:endParaRPr kumimoji="0" lang="de-DE" sz="1000" b="0" i="0" u="none" strike="noStrike" kern="1200" cap="none" spc="0" normalizeH="0" baseline="0" noProof="0" dirty="0">
              <a:ln>
                <a:noFill/>
              </a:ln>
              <a:solidFill>
                <a:srgbClr val="001871"/>
              </a:solidFill>
              <a:effectLst/>
              <a:uLnTx/>
              <a:uFillTx/>
              <a:latin typeface="Calibri"/>
              <a:ea typeface="+mn-ea"/>
              <a:cs typeface="+mn-cs"/>
            </a:endParaRPr>
          </a:p>
        </p:txBody>
      </p:sp>
      <p:sp>
        <p:nvSpPr>
          <p:cNvPr id="15" name="Textfeld 14">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25</a:t>
            </a:r>
          </a:p>
        </p:txBody>
      </p:sp>
    </p:spTree>
    <p:extLst>
      <p:ext uri="{BB962C8B-B14F-4D97-AF65-F5344CB8AC3E}">
        <p14:creationId xmlns:p14="http://schemas.microsoft.com/office/powerpoint/2010/main" val="142504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Reading aloud and promoting reading early on – </a:t>
            </a:r>
            <a:br>
              <a:rPr lang="en-US" dirty="0"/>
            </a:br>
            <a:r>
              <a:rPr lang="en-US" dirty="0"/>
              <a:t>Not a given for children in many families</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26</a:t>
            </a:fld>
            <a:endParaRPr lang="de-DE"/>
          </a:p>
        </p:txBody>
      </p:sp>
    </p:spTree>
    <p:extLst>
      <p:ext uri="{BB962C8B-B14F-4D97-AF65-F5344CB8AC3E}">
        <p14:creationId xmlns:p14="http://schemas.microsoft.com/office/powerpoint/2010/main" val="896069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4294967295"/>
            <p:extLst>
              <p:ext uri="{D42A27DB-BD31-4B8C-83A1-F6EECF244321}">
                <p14:modId xmlns:p14="http://schemas.microsoft.com/office/powerpoint/2010/main" val="2178040748"/>
              </p:ext>
            </p:extLst>
          </p:nvPr>
        </p:nvGraphicFramePr>
        <p:xfrm>
          <a:off x="827088" y="1700213"/>
          <a:ext cx="8316912" cy="446439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7"/>
          <p:cNvSpPr>
            <a:spLocks noGrp="1"/>
          </p:cNvSpPr>
          <p:nvPr>
            <p:ph type="title"/>
          </p:nvPr>
        </p:nvSpPr>
        <p:spPr/>
        <p:txBody>
          <a:bodyPr/>
          <a:lstStyle/>
          <a:p>
            <a:r>
              <a:rPr lang="en-US" dirty="0">
                <a:solidFill>
                  <a:srgbClr val="003770"/>
                </a:solidFill>
              </a:rPr>
              <a:t>How often do parents read to children who are between </a:t>
            </a:r>
            <a:br>
              <a:rPr lang="en-US" dirty="0">
                <a:solidFill>
                  <a:srgbClr val="003770"/>
                </a:solidFill>
              </a:rPr>
            </a:br>
            <a:r>
              <a:rPr lang="en-US" dirty="0">
                <a:solidFill>
                  <a:srgbClr val="003770"/>
                </a:solidFill>
              </a:rPr>
              <a:t>the ages of 2-8?  Ideally daily or several times a week</a:t>
            </a:r>
          </a:p>
        </p:txBody>
      </p:sp>
      <p:grpSp>
        <p:nvGrpSpPr>
          <p:cNvPr id="16" name="Gruppieren 15"/>
          <p:cNvGrpSpPr/>
          <p:nvPr/>
        </p:nvGrpSpPr>
        <p:grpSpPr>
          <a:xfrm>
            <a:off x="7596336" y="1970198"/>
            <a:ext cx="936104" cy="792088"/>
            <a:chOff x="7596336" y="2564904"/>
            <a:chExt cx="936104" cy="792088"/>
          </a:xfrm>
        </p:grpSpPr>
        <p:sp>
          <p:nvSpPr>
            <p:cNvPr id="15" name="Ellipse 14"/>
            <p:cNvSpPr/>
            <p:nvPr/>
          </p:nvSpPr>
          <p:spPr bwMode="auto">
            <a:xfrm>
              <a:off x="7596336" y="2564904"/>
              <a:ext cx="936104" cy="792088"/>
            </a:xfrm>
            <a:prstGeom prst="ellipse">
              <a:avLst/>
            </a:prstGeom>
            <a:solidFill>
              <a:srgbClr val="003770"/>
            </a:solidFill>
            <a:ln w="9525">
              <a:solidFill>
                <a:srgbClr val="B1B4B4"/>
              </a:solidFill>
              <a:round/>
              <a:headEnd/>
              <a:tailEnd/>
            </a:ln>
            <a:effectLst/>
            <a:extLst/>
          </p:spPr>
          <p:txBody>
            <a:bodyPr rtlCol="0" anchor="ctr">
              <a:spAutoFit/>
            </a:bodyPr>
            <a:lstStyle/>
            <a:p>
              <a:pPr algn="ctr"/>
              <a:endParaRPr lang="de-DE"/>
            </a:p>
          </p:txBody>
        </p:sp>
        <p:sp>
          <p:nvSpPr>
            <p:cNvPr id="6" name="Textfeld 5"/>
            <p:cNvSpPr txBox="1"/>
            <p:nvPr/>
          </p:nvSpPr>
          <p:spPr>
            <a:xfrm>
              <a:off x="7766807" y="2737810"/>
              <a:ext cx="66085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b="1" dirty="0">
                  <a:solidFill>
                    <a:schemeClr val="bg1"/>
                  </a:solidFill>
                </a:rPr>
                <a:t>69 %</a:t>
              </a:r>
            </a:p>
            <a:p>
              <a:r>
                <a:rPr lang="de-DE" sz="1000" b="1" dirty="0">
                  <a:solidFill>
                    <a:schemeClr val="bg1"/>
                  </a:solidFill>
                </a:rPr>
                <a:t>2013: 70 %</a:t>
              </a:r>
            </a:p>
          </p:txBody>
        </p:sp>
      </p:grpSp>
      <p:grpSp>
        <p:nvGrpSpPr>
          <p:cNvPr id="17" name="Gruppieren 16"/>
          <p:cNvGrpSpPr/>
          <p:nvPr/>
        </p:nvGrpSpPr>
        <p:grpSpPr>
          <a:xfrm>
            <a:off x="7596336" y="4356829"/>
            <a:ext cx="936104" cy="792088"/>
            <a:chOff x="7596336" y="2278018"/>
            <a:chExt cx="936104" cy="792088"/>
          </a:xfrm>
          <a:solidFill>
            <a:srgbClr val="D4004F"/>
          </a:solidFill>
        </p:grpSpPr>
        <p:sp>
          <p:nvSpPr>
            <p:cNvPr id="18" name="Ellipse 17"/>
            <p:cNvSpPr/>
            <p:nvPr/>
          </p:nvSpPr>
          <p:spPr bwMode="auto">
            <a:xfrm>
              <a:off x="7596336" y="2278018"/>
              <a:ext cx="936104" cy="792088"/>
            </a:xfrm>
            <a:prstGeom prst="ellipse">
              <a:avLst/>
            </a:prstGeom>
            <a:grpFill/>
            <a:ln w="9525">
              <a:solidFill>
                <a:srgbClr val="B1B4B4"/>
              </a:solidFill>
              <a:round/>
              <a:headEnd/>
              <a:tailEnd/>
            </a:ln>
            <a:effectLst/>
            <a:extLst/>
          </p:spPr>
          <p:txBody>
            <a:bodyPr rtlCol="0" anchor="ctr">
              <a:spAutoFit/>
            </a:bodyPr>
            <a:lstStyle/>
            <a:p>
              <a:pPr algn="ctr"/>
              <a:endParaRPr lang="de-DE"/>
            </a:p>
          </p:txBody>
        </p:sp>
        <p:sp>
          <p:nvSpPr>
            <p:cNvPr id="19" name="Textfeld 18"/>
            <p:cNvSpPr txBox="1"/>
            <p:nvPr/>
          </p:nvSpPr>
          <p:spPr>
            <a:xfrm>
              <a:off x="7794346" y="2522789"/>
              <a:ext cx="59407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b="1" dirty="0">
                  <a:solidFill>
                    <a:schemeClr val="bg1"/>
                  </a:solidFill>
                </a:rPr>
                <a:t>31 %</a:t>
              </a:r>
            </a:p>
            <a:p>
              <a:r>
                <a:rPr lang="de-DE" sz="900" b="1" dirty="0">
                  <a:solidFill>
                    <a:schemeClr val="bg1"/>
                  </a:solidFill>
                </a:rPr>
                <a:t>2013: 30 %</a:t>
              </a:r>
            </a:p>
          </p:txBody>
        </p:sp>
      </p:grpSp>
      <p:sp>
        <p:nvSpPr>
          <p:cNvPr id="23" name="Inhaltsplatzhalter 9"/>
          <p:cNvSpPr>
            <a:spLocks noGrp="1"/>
          </p:cNvSpPr>
          <p:nvPr>
            <p:ph type="body" sz="quarter" idx="13"/>
          </p:nvPr>
        </p:nvSpPr>
        <p:spPr>
          <a:xfrm>
            <a:off x="451545" y="1268760"/>
            <a:ext cx="8461848" cy="400050"/>
          </a:xfrm>
        </p:spPr>
        <p:txBody>
          <a:bodyPr>
            <a:noAutofit/>
          </a:bodyPr>
          <a:lstStyle/>
          <a:p>
            <a:pPr>
              <a:lnSpc>
                <a:spcPct val="100000"/>
              </a:lnSpc>
              <a:spcBef>
                <a:spcPts val="0"/>
              </a:spcBef>
            </a:pPr>
            <a:r>
              <a:rPr lang="en-US" sz="1000" dirty="0">
                <a:solidFill>
                  <a:srgbClr val="003770"/>
                </a:solidFill>
              </a:rPr>
              <a:t>Question: “Generally speaking, how often do you read to your son/daughter? Is it …?“ and “And generally speaking, how often does your partner read to the child? Is it …?” | </a:t>
            </a:r>
            <a:r>
              <a:rPr lang="en-US" altLang="de-DE" sz="1000" dirty="0">
                <a:solidFill>
                  <a:srgbClr val="003770"/>
                </a:solidFill>
              </a:rPr>
              <a:t>Basis: Surveyed mothers and fathers and their partners (n=500); numbers given in percent</a:t>
            </a:r>
          </a:p>
        </p:txBody>
      </p:sp>
      <p:sp>
        <p:nvSpPr>
          <p:cNvPr id="22" name="Textfeld 21"/>
          <p:cNvSpPr txBox="1"/>
          <p:nvPr/>
        </p:nvSpPr>
        <p:spPr>
          <a:xfrm>
            <a:off x="456821" y="1685607"/>
            <a:ext cx="641194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nSpc>
                <a:spcPts val="1300"/>
              </a:lnSpc>
            </a:pPr>
            <a:r>
              <a:rPr lang="en-US" sz="1000" dirty="0">
                <a:solidFill>
                  <a:srgbClr val="001871"/>
                </a:solidFill>
              </a:rPr>
              <a:t>In families with children of reading aloud </a:t>
            </a:r>
            <a:r>
              <a:rPr lang="en-US" sz="1000" dirty="0" smtClean="0">
                <a:solidFill>
                  <a:srgbClr val="001871"/>
                </a:solidFill>
              </a:rPr>
              <a:t>age (</a:t>
            </a:r>
            <a:r>
              <a:rPr lang="en-US" sz="1000" dirty="0">
                <a:solidFill>
                  <a:srgbClr val="001871"/>
                </a:solidFill>
              </a:rPr>
              <a:t>2-8 years ) fathers and/or mothers read aloud ...</a:t>
            </a:r>
          </a:p>
        </p:txBody>
      </p:sp>
      <p:cxnSp>
        <p:nvCxnSpPr>
          <p:cNvPr id="7" name="Gerade Verbindung 6"/>
          <p:cNvCxnSpPr/>
          <p:nvPr/>
        </p:nvCxnSpPr>
        <p:spPr>
          <a:xfrm>
            <a:off x="465312" y="3542754"/>
            <a:ext cx="8427168" cy="0"/>
          </a:xfrm>
          <a:prstGeom prst="line">
            <a:avLst/>
          </a:prstGeom>
          <a:ln w="127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465312" y="6093296"/>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800" dirty="0" smtClean="0">
                <a:solidFill>
                  <a:srgbClr val="001871"/>
                </a:solidFill>
              </a:rPr>
              <a:t>* </a:t>
            </a:r>
            <a:r>
              <a:rPr lang="en-US" sz="800" dirty="0" smtClean="0">
                <a:solidFill>
                  <a:srgbClr val="001871"/>
                </a:solidFill>
              </a:rPr>
              <a:t>Only </a:t>
            </a:r>
            <a:r>
              <a:rPr lang="en-US" sz="800" dirty="0">
                <a:solidFill>
                  <a:srgbClr val="001871"/>
                </a:solidFill>
              </a:rPr>
              <a:t>given to parents of children between the ages of 6-8 who currently don‘t read aloud |Source: </a:t>
            </a:r>
            <a:r>
              <a:rPr lang="en-US" altLang="de-DE" sz="800" dirty="0">
                <a:solidFill>
                  <a:srgbClr val="001871"/>
                </a:solidFill>
              </a:rPr>
              <a:t>German Reading Foundation | 2014 Reading Aloud Study</a:t>
            </a:r>
            <a:endParaRPr lang="en-US" sz="800" dirty="0">
              <a:solidFill>
                <a:srgbClr val="001871"/>
              </a:solidFill>
            </a:endParaRPr>
          </a:p>
          <a:p>
            <a:r>
              <a:rPr lang="de-DE" sz="800" dirty="0">
                <a:solidFill>
                  <a:srgbClr val="001871"/>
                </a:solidFill>
              </a:rPr>
              <a:t> </a:t>
            </a:r>
          </a:p>
        </p:txBody>
      </p:sp>
      <p:sp>
        <p:nvSpPr>
          <p:cNvPr id="24"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20" name="Textfeld 19">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27</a:t>
            </a:r>
          </a:p>
        </p:txBody>
      </p:sp>
    </p:spTree>
    <p:extLst>
      <p:ext uri="{BB962C8B-B14F-4D97-AF65-F5344CB8AC3E}">
        <p14:creationId xmlns:p14="http://schemas.microsoft.com/office/powerpoint/2010/main" val="302051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Inhaltsplatzhalter 8">
            <a:extLst>
              <a:ext uri="{FF2B5EF4-FFF2-40B4-BE49-F238E27FC236}">
                <a16:creationId xmlns:a16="http://schemas.microsoft.com/office/drawing/2014/main" id="{87FDBF93-7AFA-4CC1-B9C9-6D0873E57B13}"/>
              </a:ext>
            </a:extLst>
          </p:cNvPr>
          <p:cNvGraphicFramePr>
            <a:graphicFrameLocks noGrp="1"/>
          </p:cNvGraphicFramePr>
          <p:nvPr>
            <p:ph idx="1"/>
            <p:extLst>
              <p:ext uri="{D42A27DB-BD31-4B8C-83A1-F6EECF244321}">
                <p14:modId xmlns:p14="http://schemas.microsoft.com/office/powerpoint/2010/main" val="3367053290"/>
              </p:ext>
            </p:extLst>
          </p:nvPr>
        </p:nvGraphicFramePr>
        <p:xfrm>
          <a:off x="287338" y="1494000"/>
          <a:ext cx="8569325"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a16="http://schemas.microsoft.com/office/drawing/2014/main" id="{9C70BE37-5CDA-43FB-8227-06BC4037F448}"/>
              </a:ext>
            </a:extLst>
          </p:cNvPr>
          <p:cNvSpPr>
            <a:spLocks noGrp="1"/>
          </p:cNvSpPr>
          <p:nvPr>
            <p:ph type="sldNum" sz="quarter" idx="10"/>
          </p:nvPr>
        </p:nvSpPr>
        <p:spPr/>
        <p:txBody>
          <a:bodyPr/>
          <a:lstStyle/>
          <a:p>
            <a:fld id="{EF37832F-21F2-4679-920C-88524B75CF38}" type="slidenum">
              <a:rPr lang="de-DE" smtClean="0"/>
              <a:pPr/>
              <a:t>28</a:t>
            </a:fld>
            <a:endParaRPr lang="de-DE"/>
          </a:p>
        </p:txBody>
      </p:sp>
      <p:sp>
        <p:nvSpPr>
          <p:cNvPr id="3" name="Textfeld 2"/>
          <p:cNvSpPr txBox="1"/>
          <p:nvPr/>
        </p:nvSpPr>
        <p:spPr>
          <a:xfrm>
            <a:off x="287338" y="5790274"/>
            <a:ext cx="8317110" cy="282129"/>
          </a:xfrm>
          <a:prstGeom prst="rect">
            <a:avLst/>
          </a:prstGeom>
          <a:noFill/>
        </p:spPr>
        <p:txBody>
          <a:bodyPr wrap="square" lIns="0" tIns="0" rIns="0" bIns="0" rtlCol="0">
            <a:spAutoFit/>
          </a:bodyPr>
          <a:lstStyle/>
          <a:p>
            <a:pPr>
              <a:lnSpc>
                <a:spcPts val="1100"/>
              </a:lnSpc>
            </a:pPr>
            <a:r>
              <a:rPr lang="en-US" sz="900" dirty="0">
                <a:solidFill>
                  <a:srgbClr val="002060"/>
                </a:solidFill>
              </a:rPr>
              <a:t>“The questions that follow deal with reading aloud. This also includes looking at picture books together, including books with few pictures or books made of other materials like fabric or wood. How often do you read to your child?“ | “How often does your partner read to your child?“</a:t>
            </a:r>
          </a:p>
        </p:txBody>
      </p:sp>
      <p:sp>
        <p:nvSpPr>
          <p:cNvPr id="5" name="Textfeld 4"/>
          <p:cNvSpPr txBox="1"/>
          <p:nvPr/>
        </p:nvSpPr>
        <p:spPr>
          <a:xfrm>
            <a:off x="287338" y="1537249"/>
            <a:ext cx="2484462" cy="507831"/>
          </a:xfrm>
          <a:prstGeom prst="rect">
            <a:avLst/>
          </a:prstGeom>
          <a:noFill/>
        </p:spPr>
        <p:txBody>
          <a:bodyPr wrap="square" lIns="0" tIns="0" rIns="0" bIns="0" rtlCol="0">
            <a:spAutoFit/>
          </a:bodyPr>
          <a:lstStyle/>
          <a:p>
            <a:r>
              <a:rPr lang="de-DE" sz="1100" dirty="0">
                <a:solidFill>
                  <a:schemeClr val="bg2"/>
                </a:solidFill>
              </a:rPr>
              <a:t>I</a:t>
            </a:r>
            <a:r>
              <a:rPr lang="en-US" sz="1100" dirty="0">
                <a:solidFill>
                  <a:schemeClr val="bg2"/>
                </a:solidFill>
              </a:rPr>
              <a:t>n families with children between the ages of 3 and 39 months fathers and/or mothers read ...</a:t>
            </a:r>
            <a:endParaRPr lang="en-US" sz="1000" dirty="0">
              <a:solidFill>
                <a:schemeClr val="bg2"/>
              </a:solidFill>
              <a:latin typeface="+mj-lt"/>
            </a:endParaRPr>
          </a:p>
        </p:txBody>
      </p:sp>
      <p:sp>
        <p:nvSpPr>
          <p:cNvPr id="10" name="Geschweifte Klammer rechts 9"/>
          <p:cNvSpPr/>
          <p:nvPr/>
        </p:nvSpPr>
        <p:spPr>
          <a:xfrm>
            <a:off x="6246093" y="3789040"/>
            <a:ext cx="216024" cy="1491838"/>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6597552" y="4368246"/>
            <a:ext cx="2304256" cy="325602"/>
          </a:xfrm>
          <a:prstGeom prst="rect">
            <a:avLst/>
          </a:prstGeom>
          <a:noFill/>
        </p:spPr>
        <p:txBody>
          <a:bodyPr wrap="square" lIns="0" tIns="0" rIns="0" bIns="0" rtlCol="0">
            <a:spAutoFit/>
          </a:bodyPr>
          <a:lstStyle/>
          <a:p>
            <a:pPr algn="l">
              <a:lnSpc>
                <a:spcPts val="1300"/>
              </a:lnSpc>
            </a:pPr>
            <a:r>
              <a:rPr lang="de-DE" sz="1000" dirty="0">
                <a:solidFill>
                  <a:schemeClr val="bg2"/>
                </a:solidFill>
                <a:latin typeface="PoppinsDE Light" panose="02000000000000000000" pitchFamily="2" charset="0"/>
                <a:cs typeface="PoppinsDE Light" panose="02000000000000000000" pitchFamily="2" charset="0"/>
              </a:rPr>
              <a:t>2</a:t>
            </a:r>
            <a:r>
              <a:rPr lang="en-US" sz="1000" dirty="0">
                <a:solidFill>
                  <a:schemeClr val="bg2"/>
                </a:solidFill>
                <a:latin typeface="PoppinsDE Light" panose="02000000000000000000" pitchFamily="2" charset="0"/>
                <a:cs typeface="PoppinsDE Light" panose="02000000000000000000" pitchFamily="2" charset="0"/>
              </a:rPr>
              <a:t>8 % are missing regular</a:t>
            </a:r>
            <a:br>
              <a:rPr lang="en-US" sz="1000" dirty="0">
                <a:solidFill>
                  <a:schemeClr val="bg2"/>
                </a:solidFill>
                <a:latin typeface="PoppinsDE Light" panose="02000000000000000000" pitchFamily="2" charset="0"/>
                <a:cs typeface="PoppinsDE Light" panose="02000000000000000000" pitchFamily="2" charset="0"/>
              </a:rPr>
            </a:br>
            <a:r>
              <a:rPr lang="en-US" sz="1000" dirty="0">
                <a:solidFill>
                  <a:schemeClr val="bg2"/>
                </a:solidFill>
                <a:latin typeface="PoppinsDE Light" panose="02000000000000000000" pitchFamily="2" charset="0"/>
                <a:cs typeface="PoppinsDE Light" panose="02000000000000000000" pitchFamily="2" charset="0"/>
              </a:rPr>
              <a:t>stimulation from reading aloud</a:t>
            </a:r>
          </a:p>
        </p:txBody>
      </p:sp>
      <p:sp>
        <p:nvSpPr>
          <p:cNvPr id="12" name="Titel 7"/>
          <p:cNvSpPr txBox="1">
            <a:spLocks/>
          </p:cNvSpPr>
          <p:nvPr/>
        </p:nvSpPr>
        <p:spPr>
          <a:xfrm>
            <a:off x="292911" y="383147"/>
            <a:ext cx="7447441" cy="679543"/>
          </a:xfrm>
          <a:prstGeom prst="rect">
            <a:avLst/>
          </a:prstGeom>
        </p:spPr>
        <p:txBody>
          <a:bodyPr vert="horz" lIns="0" tIns="0" rIns="0" bIns="0" rtlCol="0" anchor="t" anchorCtr="0">
            <a:noAutofit/>
          </a:bodyPr>
          <a:lstStyle>
            <a:lvl1pPr algn="l" defTabSz="685800" rtl="0" eaLnBrk="1" latinLnBrk="0" hangingPunct="1">
              <a:lnSpc>
                <a:spcPts val="2600"/>
              </a:lnSpc>
              <a:spcBef>
                <a:spcPct val="0"/>
              </a:spcBef>
              <a:buNone/>
              <a:defRPr sz="2000" b="0" kern="1200" spc="0" baseline="0">
                <a:solidFill>
                  <a:schemeClr val="bg2"/>
                </a:solidFill>
                <a:latin typeface="+mj-lt"/>
                <a:ea typeface="+mj-ea"/>
                <a:cs typeface="+mj-cs"/>
              </a:defRPr>
            </a:lvl1pPr>
          </a:lstStyle>
          <a:p>
            <a:r>
              <a:rPr lang="en-US" dirty="0">
                <a:solidFill>
                  <a:srgbClr val="003770"/>
                </a:solidFill>
              </a:rPr>
              <a:t>In three out of four families, parents read aloud in </a:t>
            </a:r>
            <a:r>
              <a:rPr lang="en-US" dirty="0" smtClean="0">
                <a:solidFill>
                  <a:srgbClr val="003770"/>
                </a:solidFill>
              </a:rPr>
              <a:t/>
            </a:r>
            <a:br>
              <a:rPr lang="en-US" dirty="0" smtClean="0">
                <a:solidFill>
                  <a:srgbClr val="003770"/>
                </a:solidFill>
              </a:rPr>
            </a:br>
            <a:r>
              <a:rPr lang="en-US" dirty="0" smtClean="0">
                <a:solidFill>
                  <a:srgbClr val="003770"/>
                </a:solidFill>
              </a:rPr>
              <a:t>the </a:t>
            </a:r>
            <a:r>
              <a:rPr lang="en-US" dirty="0">
                <a:solidFill>
                  <a:srgbClr val="003770"/>
                </a:solidFill>
              </a:rPr>
              <a:t>first </a:t>
            </a:r>
            <a:r>
              <a:rPr lang="en-US" dirty="0" smtClean="0">
                <a:solidFill>
                  <a:srgbClr val="003770"/>
                </a:solidFill>
              </a:rPr>
              <a:t>3 </a:t>
            </a:r>
            <a:r>
              <a:rPr lang="en-US" dirty="0">
                <a:solidFill>
                  <a:srgbClr val="003770"/>
                </a:solidFill>
              </a:rPr>
              <a:t>years, but 28 % of the families (almost) </a:t>
            </a:r>
            <a:r>
              <a:rPr lang="en-US" dirty="0" smtClean="0">
                <a:solidFill>
                  <a:srgbClr val="003770"/>
                </a:solidFill>
              </a:rPr>
              <a:t/>
            </a:r>
            <a:br>
              <a:rPr lang="en-US" dirty="0" smtClean="0">
                <a:solidFill>
                  <a:srgbClr val="003770"/>
                </a:solidFill>
              </a:rPr>
            </a:br>
            <a:r>
              <a:rPr lang="en-US" dirty="0" smtClean="0">
                <a:solidFill>
                  <a:srgbClr val="003770"/>
                </a:solidFill>
              </a:rPr>
              <a:t>never </a:t>
            </a:r>
            <a:r>
              <a:rPr lang="en-US" dirty="0">
                <a:solidFill>
                  <a:srgbClr val="003770"/>
                </a:solidFill>
              </a:rPr>
              <a:t>do</a:t>
            </a:r>
          </a:p>
        </p:txBody>
      </p:sp>
    </p:spTree>
    <p:extLst>
      <p:ext uri="{BB962C8B-B14F-4D97-AF65-F5344CB8AC3E}">
        <p14:creationId xmlns:p14="http://schemas.microsoft.com/office/powerpoint/2010/main" val="160072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155979453"/>
              </p:ext>
            </p:extLst>
          </p:nvPr>
        </p:nvGraphicFramePr>
        <p:xfrm>
          <a:off x="287338" y="1494000"/>
          <a:ext cx="8569325"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en-US" dirty="0"/>
              <a:t>Above all, very young children and children who are learning to read are lacking in reading aloud exposure</a:t>
            </a:r>
          </a:p>
        </p:txBody>
      </p:sp>
      <p:sp>
        <p:nvSpPr>
          <p:cNvPr id="4" name="Foliennummernplatzhalter 3"/>
          <p:cNvSpPr>
            <a:spLocks noGrp="1"/>
          </p:cNvSpPr>
          <p:nvPr>
            <p:ph type="sldNum" sz="quarter" idx="10"/>
          </p:nvPr>
        </p:nvSpPr>
        <p:spPr/>
        <p:txBody>
          <a:bodyPr/>
          <a:lstStyle/>
          <a:p>
            <a:fld id="{EF37832F-21F2-4679-920C-88524B75CF38}" type="slidenum">
              <a:rPr lang="de-DE" smtClean="0"/>
              <a:pPr/>
              <a:t>29</a:t>
            </a:fld>
            <a:endParaRPr lang="de-DE" dirty="0"/>
          </a:p>
        </p:txBody>
      </p:sp>
      <p:sp>
        <p:nvSpPr>
          <p:cNvPr id="6" name="Textfeld 5"/>
          <p:cNvSpPr txBox="1"/>
          <p:nvPr/>
        </p:nvSpPr>
        <p:spPr>
          <a:xfrm>
            <a:off x="335464" y="5983897"/>
            <a:ext cx="8317110" cy="222818"/>
          </a:xfrm>
          <a:prstGeom prst="rect">
            <a:avLst/>
          </a:prstGeom>
          <a:noFill/>
        </p:spPr>
        <p:txBody>
          <a:bodyPr wrap="square" lIns="0" tIns="0" rIns="0" bIns="0" rtlCol="0">
            <a:spAutoFit/>
          </a:bodyPr>
          <a:lstStyle/>
          <a:p>
            <a:pPr>
              <a:lnSpc>
                <a:spcPts val="2000"/>
              </a:lnSpc>
            </a:pPr>
            <a:r>
              <a:rPr lang="de-DE" sz="900" dirty="0">
                <a:solidFill>
                  <a:srgbClr val="003770"/>
                </a:solidFill>
              </a:rPr>
              <a:t>Various questions on reading aloud frequency in the 2014 and 2017 Reading Aloud Studies</a:t>
            </a:r>
          </a:p>
        </p:txBody>
      </p:sp>
      <p:sp>
        <p:nvSpPr>
          <p:cNvPr id="5" name="Geschweifte Klammer rechts 4"/>
          <p:cNvSpPr/>
          <p:nvPr/>
        </p:nvSpPr>
        <p:spPr>
          <a:xfrm>
            <a:off x="5724128" y="2492896"/>
            <a:ext cx="216024" cy="2773244"/>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003770"/>
              </a:solidFill>
            </a:endParaRPr>
          </a:p>
        </p:txBody>
      </p:sp>
      <p:sp>
        <p:nvSpPr>
          <p:cNvPr id="10" name="Textfeld 9"/>
          <p:cNvSpPr txBox="1"/>
          <p:nvPr/>
        </p:nvSpPr>
        <p:spPr>
          <a:xfrm>
            <a:off x="6075062" y="3753902"/>
            <a:ext cx="2304256" cy="482696"/>
          </a:xfrm>
          <a:prstGeom prst="rect">
            <a:avLst/>
          </a:prstGeom>
          <a:noFill/>
        </p:spPr>
        <p:txBody>
          <a:bodyPr wrap="square" lIns="0" tIns="0" rIns="0" bIns="0" rtlCol="0">
            <a:spAutoFit/>
          </a:bodyPr>
          <a:lstStyle/>
          <a:p>
            <a:pPr algn="l">
              <a:lnSpc>
                <a:spcPts val="2000"/>
              </a:lnSpc>
            </a:pPr>
            <a:r>
              <a:rPr lang="de-DE" sz="1000" dirty="0">
                <a:solidFill>
                  <a:srgbClr val="003770"/>
                </a:solidFill>
                <a:latin typeface="PoppinsDE Light" panose="02000000000000000000" pitchFamily="2" charset="0"/>
                <a:cs typeface="PoppinsDE Light" panose="02000000000000000000" pitchFamily="2" charset="0"/>
              </a:rPr>
              <a:t>Ø </a:t>
            </a:r>
            <a:r>
              <a:rPr lang="en-US" sz="1000" dirty="0">
                <a:solidFill>
                  <a:srgbClr val="003770"/>
                </a:solidFill>
                <a:latin typeface="PoppinsDE Light" panose="02000000000000000000" pitchFamily="2" charset="0"/>
                <a:cs typeface="PoppinsDE Light" panose="02000000000000000000" pitchFamily="2" charset="0"/>
              </a:rPr>
              <a:t>for children between the ages of 2-8: 31 % (2014)</a:t>
            </a:r>
          </a:p>
        </p:txBody>
      </p:sp>
      <p:sp>
        <p:nvSpPr>
          <p:cNvPr id="11" name="Geschweifte Klammer rechts 10"/>
          <p:cNvSpPr/>
          <p:nvPr/>
        </p:nvSpPr>
        <p:spPr>
          <a:xfrm>
            <a:off x="6084168" y="1700808"/>
            <a:ext cx="216024" cy="1491838"/>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003770"/>
              </a:solidFill>
            </a:endParaRPr>
          </a:p>
        </p:txBody>
      </p:sp>
      <p:sp>
        <p:nvSpPr>
          <p:cNvPr id="12" name="Textfeld 11"/>
          <p:cNvSpPr txBox="1"/>
          <p:nvPr/>
        </p:nvSpPr>
        <p:spPr>
          <a:xfrm>
            <a:off x="6426299" y="2302855"/>
            <a:ext cx="2304256" cy="482696"/>
          </a:xfrm>
          <a:prstGeom prst="rect">
            <a:avLst/>
          </a:prstGeom>
          <a:noFill/>
        </p:spPr>
        <p:txBody>
          <a:bodyPr wrap="square" lIns="0" tIns="0" rIns="0" bIns="0" rtlCol="0">
            <a:spAutoFit/>
          </a:bodyPr>
          <a:lstStyle/>
          <a:p>
            <a:pPr algn="l">
              <a:lnSpc>
                <a:spcPts val="2000"/>
              </a:lnSpc>
            </a:pPr>
            <a:r>
              <a:rPr lang="de-DE" sz="1000" dirty="0">
                <a:solidFill>
                  <a:srgbClr val="003770"/>
                </a:solidFill>
                <a:latin typeface="PoppinsDE Light" panose="02000000000000000000" pitchFamily="2" charset="0"/>
                <a:cs typeface="PoppinsDE Light" panose="02000000000000000000" pitchFamily="2" charset="0"/>
              </a:rPr>
              <a:t>Ø </a:t>
            </a:r>
            <a:r>
              <a:rPr lang="en-US" sz="1000" dirty="0">
                <a:solidFill>
                  <a:srgbClr val="003770"/>
                </a:solidFill>
                <a:latin typeface="PoppinsDE Light" panose="02000000000000000000" pitchFamily="2" charset="0"/>
                <a:cs typeface="PoppinsDE Light" panose="02000000000000000000" pitchFamily="2" charset="0"/>
              </a:rPr>
              <a:t>for children between the ages 0-3: 28 % (2017)</a:t>
            </a:r>
          </a:p>
        </p:txBody>
      </p:sp>
      <p:sp>
        <p:nvSpPr>
          <p:cNvPr id="13" name="Textfeld 12"/>
          <p:cNvSpPr txBox="1"/>
          <p:nvPr/>
        </p:nvSpPr>
        <p:spPr>
          <a:xfrm>
            <a:off x="1963232" y="5266140"/>
            <a:ext cx="5328592" cy="415498"/>
          </a:xfrm>
          <a:prstGeom prst="rect">
            <a:avLst/>
          </a:prstGeom>
          <a:noFill/>
        </p:spPr>
        <p:txBody>
          <a:bodyPr wrap="square" lIns="0" tIns="0" rIns="0" bIns="0" rtlCol="0">
            <a:spAutoFit/>
          </a:bodyPr>
          <a:lstStyle/>
          <a:p>
            <a:r>
              <a:rPr lang="en-US" sz="900" dirty="0">
                <a:solidFill>
                  <a:schemeClr val="bg2"/>
                </a:solidFill>
                <a:latin typeface="PoppinsDE Light" panose="02000000000000000000" pitchFamily="2" charset="0"/>
                <a:cs typeface="PoppinsDE Light" panose="02000000000000000000" pitchFamily="2" charset="0"/>
              </a:rPr>
              <a:t>Percentage of families in which parents read aloud:</a:t>
            </a:r>
          </a:p>
          <a:p>
            <a:endParaRPr lang="de-DE" sz="900" dirty="0">
              <a:solidFill>
                <a:schemeClr val="bg2"/>
              </a:solidFill>
            </a:endParaRPr>
          </a:p>
          <a:p>
            <a:endParaRPr lang="de-DE" sz="900" dirty="0">
              <a:solidFill>
                <a:schemeClr val="bg2"/>
              </a:solidFill>
              <a:latin typeface="+mj-lt"/>
            </a:endParaRPr>
          </a:p>
        </p:txBody>
      </p:sp>
    </p:spTree>
    <p:extLst>
      <p:ext uri="{BB962C8B-B14F-4D97-AF65-F5344CB8AC3E}">
        <p14:creationId xmlns:p14="http://schemas.microsoft.com/office/powerpoint/2010/main" val="261546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95536" y="332656"/>
            <a:ext cx="7380360" cy="945021"/>
          </a:xfrm>
        </p:spPr>
        <p:txBody>
          <a:bodyPr>
            <a:noAutofit/>
          </a:bodyPr>
          <a:lstStyle/>
          <a:p>
            <a:r>
              <a:rPr lang="en-US" dirty="0">
                <a:solidFill>
                  <a:srgbClr val="003770"/>
                </a:solidFill>
              </a:rPr>
              <a:t>Is Europe a continent of (il)literates?</a:t>
            </a:r>
            <a:br>
              <a:rPr lang="en-US" dirty="0">
                <a:solidFill>
                  <a:srgbClr val="003770"/>
                </a:solidFill>
              </a:rPr>
            </a:br>
            <a:r>
              <a:rPr lang="en-US" dirty="0">
                <a:solidFill>
                  <a:srgbClr val="003770"/>
                </a:solidFill>
                <a:latin typeface="PoppinsDE Light" panose="02000000000000000000" pitchFamily="2" charset="0"/>
                <a:cs typeface="PoppinsDE Light" panose="02000000000000000000" pitchFamily="2" charset="0"/>
              </a:rPr>
              <a:t>EU High Level Group of Experts 2012</a:t>
            </a:r>
          </a:p>
        </p:txBody>
      </p:sp>
      <p:sp>
        <p:nvSpPr>
          <p:cNvPr id="8" name="Datumsplatzhalter 3"/>
          <p:cNvSpPr>
            <a:spLocks noGrp="1"/>
          </p:cNvSpPr>
          <p:nvPr>
            <p:ph type="dt" sz="half" idx="2"/>
          </p:nvPr>
        </p:nvSpPr>
        <p:spPr>
          <a:xfrm>
            <a:off x="449973" y="6515819"/>
            <a:ext cx="985127" cy="215997"/>
          </a:xfrm>
          <a:prstGeom prst="rect">
            <a:avLst/>
          </a:prstGeom>
          <a:ln>
            <a:noFill/>
          </a:ln>
          <a:effectLst/>
        </p:spPr>
        <p:txBody>
          <a:bodyPr lIns="0" tIns="0" rIns="0" bIns="0">
            <a:noAutofit/>
          </a:bodyPr>
          <a:lstStyle>
            <a:lvl1pPr>
              <a:defRPr sz="1200">
                <a:ln>
                  <a:noFill/>
                </a:ln>
                <a:solidFill>
                  <a:srgbClr val="FFFFFF"/>
                </a:solidFill>
              </a:defRPr>
            </a:lvl1pPr>
          </a:lstStyle>
          <a:p>
            <a:pPr defTabSz="457200"/>
            <a:fld id="{1CAC77DD-EAE9-B94A-8F75-2D5CC889BE53}" type="datetime1">
              <a:rPr lang="de-DE" smtClean="0"/>
              <a:pPr defTabSz="45720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pPr defTabSz="457200"/>
            <a:fld id="{8D6DF14B-2E7C-B040-9DB9-99424FD42785}" type="slidenum">
              <a:rPr lang="de-DE" smtClean="0">
                <a:solidFill>
                  <a:srgbClr val="FFFFFF"/>
                </a:solidFill>
              </a:rPr>
              <a:pPr defTabSz="457200"/>
              <a:t>3</a:t>
            </a:fld>
            <a:endParaRPr lang="de-DE" dirty="0">
              <a:solidFill>
                <a:srgbClr val="FFFFFF"/>
              </a:solidFill>
            </a:endParaRPr>
          </a:p>
        </p:txBody>
      </p:sp>
      <p:sp>
        <p:nvSpPr>
          <p:cNvPr id="13" name="Fußzeilenplatzhalter 4"/>
          <p:cNvSpPr>
            <a:spLocks noGrp="1"/>
          </p:cNvSpPr>
          <p:nvPr>
            <p:ph type="ftr" sz="quarter" idx="3"/>
          </p:nvPr>
        </p:nvSpPr>
        <p:spPr>
          <a:xfrm>
            <a:off x="1625600" y="6562180"/>
            <a:ext cx="2895600" cy="215997"/>
          </a:xfrm>
          <a:prstGeom prst="rect">
            <a:avLst/>
          </a:prstGeom>
        </p:spPr>
        <p:txBody>
          <a:bodyPr lIns="0" tIns="0" rIns="0" bIns="0"/>
          <a:lstStyle>
            <a:lvl1pPr algn="l">
              <a:defRPr sz="1200">
                <a:ln>
                  <a:noFill/>
                </a:ln>
                <a:solidFill>
                  <a:srgbClr val="FFFFFF"/>
                </a:solidFill>
              </a:defRPr>
            </a:lvl1pPr>
          </a:lstStyle>
          <a:p>
            <a:r>
              <a:rPr lang="de-DE" dirty="0"/>
              <a:t>Stiftung Lesen</a:t>
            </a:r>
          </a:p>
        </p:txBody>
      </p:sp>
      <p:sp>
        <p:nvSpPr>
          <p:cNvPr id="17" name="Inhaltsplatzhalter 11"/>
          <p:cNvSpPr txBox="1">
            <a:spLocks/>
          </p:cNvSpPr>
          <p:nvPr/>
        </p:nvSpPr>
        <p:spPr>
          <a:xfrm>
            <a:off x="432000" y="5906282"/>
            <a:ext cx="8388472" cy="448008"/>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Wingdings" panose="05000000000000000000" pitchFamily="2" charset="2"/>
              <a:buNone/>
              <a:defRPr lang="de-DE" sz="1200" kern="1200" baseline="0" dirty="0">
                <a:solidFill>
                  <a:schemeClr val="tx2"/>
                </a:solidFill>
                <a:latin typeface="+mn-lt"/>
                <a:ea typeface="+mn-ea"/>
                <a:cs typeface="+mn-cs"/>
              </a:defRPr>
            </a:lvl1pPr>
            <a:lvl2pPr marL="179388" indent="-179388" algn="l" defTabSz="685800" rtl="0" eaLnBrk="1" latinLnBrk="0" hangingPunct="1">
              <a:lnSpc>
                <a:spcPts val="2000"/>
              </a:lnSpc>
              <a:spcBef>
                <a:spcPts val="0"/>
              </a:spcBef>
              <a:spcAft>
                <a:spcPts val="600"/>
              </a:spcAft>
              <a:buFont typeface="Wingdings" panose="05000000000000000000" pitchFamily="2" charset="2"/>
              <a:buChar char="§"/>
              <a:defRPr sz="1400" kern="1200">
                <a:solidFill>
                  <a:schemeClr val="tx1"/>
                </a:solidFill>
                <a:latin typeface="+mn-lt"/>
                <a:ea typeface="+mn-ea"/>
                <a:cs typeface="+mn-cs"/>
              </a:defRPr>
            </a:lvl2pPr>
            <a:lvl3pPr marL="358775" indent="-176213" algn="l" defTabSz="685800" rtl="0" eaLnBrk="1" latinLnBrk="0" hangingPunct="1">
              <a:lnSpc>
                <a:spcPts val="2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3pPr>
            <a:lvl4pPr marL="541338" indent="-18256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621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300"/>
              </a:lnSpc>
              <a:spcBef>
                <a:spcPts val="800"/>
              </a:spcBef>
            </a:pPr>
            <a:r>
              <a:rPr lang="de-DE" sz="800" dirty="0">
                <a:solidFill>
                  <a:srgbClr val="000066"/>
                </a:solidFill>
              </a:rPr>
              <a:t>Source: </a:t>
            </a:r>
            <a:r>
              <a:rPr lang="en-US" sz="800" dirty="0">
                <a:solidFill>
                  <a:srgbClr val="000066"/>
                </a:solidFill>
              </a:rPr>
              <a:t>EU High Level Group of Experts On Literacy (2012): Final Report, page 9</a:t>
            </a:r>
            <a:br>
              <a:rPr lang="en-US" sz="800" dirty="0">
                <a:solidFill>
                  <a:srgbClr val="000066"/>
                </a:solidFill>
              </a:rPr>
            </a:br>
            <a:r>
              <a:rPr lang="en-US" sz="800" dirty="0">
                <a:solidFill>
                  <a:srgbClr val="000066"/>
                </a:solidFill>
              </a:rPr>
              <a:t>http://ec.europa.eu/dgs/education_culture/repository/education/policy/school/doc/literacy-report_en.pdf  (12 January 2018).</a:t>
            </a:r>
            <a:endParaRPr lang="de-DE" sz="800" dirty="0">
              <a:solidFill>
                <a:srgbClr val="000066"/>
              </a:solidFill>
            </a:endParaRPr>
          </a:p>
          <a:p>
            <a:pPr>
              <a:lnSpc>
                <a:spcPts val="1300"/>
              </a:lnSpc>
              <a:spcBef>
                <a:spcPts val="800"/>
              </a:spcBef>
            </a:pPr>
            <a:endParaRPr lang="de-DE" sz="1000" dirty="0">
              <a:solidFill>
                <a:srgbClr val="000066"/>
              </a:solidFill>
            </a:endParaRPr>
          </a:p>
        </p:txBody>
      </p:sp>
      <p:sp>
        <p:nvSpPr>
          <p:cNvPr id="12" name="Textfeld 11">
            <a:extLst>
              <a:ext uri="{FF2B5EF4-FFF2-40B4-BE49-F238E27FC236}">
                <a16:creationId xmlns:a16="http://schemas.microsoft.com/office/drawing/2014/main" id="{22F00353-7FF5-4ABA-8DB4-C4FED7417C68}"/>
              </a:ext>
            </a:extLst>
          </p:cNvPr>
          <p:cNvSpPr txBox="1"/>
          <p:nvPr/>
        </p:nvSpPr>
        <p:spPr>
          <a:xfrm>
            <a:off x="289778" y="6244456"/>
            <a:ext cx="393790"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3</a:t>
            </a:r>
          </a:p>
        </p:txBody>
      </p:sp>
      <p:pic>
        <p:nvPicPr>
          <p:cNvPr id="5" name="Grafik 4"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36" y="1533260"/>
            <a:ext cx="8440328" cy="3791479"/>
          </a:xfrm>
          <a:prstGeom prst="rect">
            <a:avLst/>
          </a:prstGeom>
        </p:spPr>
      </p:pic>
      <p:sp>
        <p:nvSpPr>
          <p:cNvPr id="6" name="Ellipse 5"/>
          <p:cNvSpPr/>
          <p:nvPr/>
        </p:nvSpPr>
        <p:spPr>
          <a:xfrm>
            <a:off x="351836" y="4497072"/>
            <a:ext cx="8334964" cy="936104"/>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275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educational level of the parents influences </a:t>
            </a:r>
            <a:br>
              <a:rPr lang="en-US" dirty="0"/>
            </a:br>
            <a:r>
              <a:rPr lang="en-US" dirty="0"/>
              <a:t>whether they read to their children early on </a:t>
            </a:r>
            <a:br>
              <a:rPr lang="en-US" dirty="0"/>
            </a:br>
            <a:r>
              <a:rPr lang="en-US" dirty="0"/>
              <a:t/>
            </a:r>
            <a:br>
              <a:rPr lang="en-US" dirty="0"/>
            </a:br>
            <a:endParaRPr lang="en-US" dirty="0">
              <a:latin typeface="PoppinsDE" panose="02000000000000000000" pitchFamily="2" charset="0"/>
              <a:cs typeface="PoppinsDE" panose="02000000000000000000" pitchFamily="2" charset="0"/>
            </a:endParaRP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03010333"/>
              </p:ext>
            </p:extLst>
          </p:nvPr>
        </p:nvGraphicFramePr>
        <p:xfrm>
          <a:off x="287338" y="1494000"/>
          <a:ext cx="8569325"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0"/>
          </p:nvPr>
        </p:nvSpPr>
        <p:spPr/>
        <p:txBody>
          <a:bodyPr/>
          <a:lstStyle/>
          <a:p>
            <a:fld id="{EF37832F-21F2-4679-920C-88524B75CF38}" type="slidenum">
              <a:rPr lang="de-DE" smtClean="0"/>
              <a:pPr/>
              <a:t>30</a:t>
            </a:fld>
            <a:endParaRPr lang="de-DE" dirty="0"/>
          </a:p>
        </p:txBody>
      </p:sp>
      <p:sp>
        <p:nvSpPr>
          <p:cNvPr id="8" name="Textfeld 7"/>
          <p:cNvSpPr txBox="1"/>
          <p:nvPr/>
        </p:nvSpPr>
        <p:spPr>
          <a:xfrm>
            <a:off x="284400" y="5589240"/>
            <a:ext cx="8317110" cy="415498"/>
          </a:xfrm>
          <a:prstGeom prst="rect">
            <a:avLst/>
          </a:prstGeom>
          <a:noFill/>
        </p:spPr>
        <p:txBody>
          <a:bodyPr wrap="square" lIns="0" tIns="0" rIns="0" bIns="0" rtlCol="0">
            <a:spAutoFit/>
          </a:bodyPr>
          <a:lstStyle/>
          <a:p>
            <a:r>
              <a:rPr lang="en-US" sz="900" dirty="0">
                <a:solidFill>
                  <a:srgbClr val="002060"/>
                </a:solidFill>
              </a:rPr>
              <a:t>“The questions that follow deal with reading aloud. This also includes looking at picture books together, including books with few pictures or books made of other materials like fabric or wood. How often do you read to your child?“ | “How often does your partner read to your child?“</a:t>
            </a:r>
            <a:br>
              <a:rPr lang="en-US" sz="900" dirty="0">
                <a:solidFill>
                  <a:srgbClr val="002060"/>
                </a:solidFill>
              </a:rPr>
            </a:br>
            <a:r>
              <a:rPr lang="en-US" sz="900" dirty="0">
                <a:solidFill>
                  <a:srgbClr val="002060"/>
                </a:solidFill>
              </a:rPr>
              <a:t>Source: </a:t>
            </a:r>
            <a:r>
              <a:rPr lang="en-US" altLang="de-DE" sz="900" dirty="0">
                <a:solidFill>
                  <a:srgbClr val="001871"/>
                </a:solidFill>
              </a:rPr>
              <a:t>German Reading Foundation | 2017 Reading Aloud Study</a:t>
            </a:r>
            <a:endParaRPr lang="en-US" sz="900" dirty="0">
              <a:solidFill>
                <a:srgbClr val="002060"/>
              </a:solidFill>
            </a:endParaRPr>
          </a:p>
        </p:txBody>
      </p:sp>
      <p:sp>
        <p:nvSpPr>
          <p:cNvPr id="10" name="Textfeld 9"/>
          <p:cNvSpPr txBox="1"/>
          <p:nvPr/>
        </p:nvSpPr>
        <p:spPr>
          <a:xfrm>
            <a:off x="287338" y="1556792"/>
            <a:ext cx="3132534" cy="229615"/>
          </a:xfrm>
          <a:prstGeom prst="rect">
            <a:avLst/>
          </a:prstGeom>
          <a:noFill/>
        </p:spPr>
        <p:txBody>
          <a:bodyPr wrap="square" lIns="0" tIns="0" rIns="0" bIns="0" rtlCol="0">
            <a:spAutoFit/>
          </a:bodyPr>
          <a:lstStyle/>
          <a:p>
            <a:pPr algn="l">
              <a:lnSpc>
                <a:spcPts val="2000"/>
              </a:lnSpc>
            </a:pPr>
            <a:r>
              <a:rPr lang="en-US" sz="1100" dirty="0">
                <a:solidFill>
                  <a:schemeClr val="bg2"/>
                </a:solidFill>
              </a:rPr>
              <a:t>Families with </a:t>
            </a:r>
          </a:p>
        </p:txBody>
      </p:sp>
      <p:sp>
        <p:nvSpPr>
          <p:cNvPr id="11" name="Ellipse 10"/>
          <p:cNvSpPr/>
          <p:nvPr/>
        </p:nvSpPr>
        <p:spPr>
          <a:xfrm>
            <a:off x="6151984" y="2902084"/>
            <a:ext cx="2857835" cy="822568"/>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475656" y="3724527"/>
            <a:ext cx="1620366" cy="256480"/>
          </a:xfrm>
          <a:prstGeom prst="rect">
            <a:avLst/>
          </a:prstGeom>
          <a:noFill/>
        </p:spPr>
        <p:txBody>
          <a:bodyPr wrap="square" lIns="0" tIns="0" rIns="0" bIns="0" rtlCol="0">
            <a:spAutoFit/>
          </a:bodyPr>
          <a:lstStyle/>
          <a:p>
            <a:pPr algn="l">
              <a:lnSpc>
                <a:spcPts val="2000"/>
              </a:lnSpc>
            </a:pPr>
            <a:r>
              <a:rPr lang="en-US" sz="1000" dirty="0" smtClean="0">
                <a:solidFill>
                  <a:schemeClr val="bg2"/>
                </a:solidFill>
                <a:latin typeface="PoppinsDE Light" panose="02000000000000000000" pitchFamily="2" charset="0"/>
                <a:cs typeface="PoppinsDE Light" panose="02000000000000000000" pitchFamily="2" charset="0"/>
              </a:rPr>
              <a:t>... who read aloud ...</a:t>
            </a:r>
            <a:endParaRPr lang="en-US" sz="1000" dirty="0">
              <a:solidFill>
                <a:schemeClr val="bg2"/>
              </a:solidFill>
              <a:latin typeface="PoppinsDE Light" panose="02000000000000000000" pitchFamily="2" charset="0"/>
              <a:cs typeface="PoppinsDE Light" panose="02000000000000000000" pitchFamily="2" charset="0"/>
            </a:endParaRPr>
          </a:p>
        </p:txBody>
      </p:sp>
    </p:spTree>
    <p:extLst>
      <p:ext uri="{BB962C8B-B14F-4D97-AF65-F5344CB8AC3E}">
        <p14:creationId xmlns:p14="http://schemas.microsoft.com/office/powerpoint/2010/main" val="2338704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4294967295"/>
            <p:extLst>
              <p:ext uri="{D42A27DB-BD31-4B8C-83A1-F6EECF244321}">
                <p14:modId xmlns:p14="http://schemas.microsoft.com/office/powerpoint/2010/main" val="3837469833"/>
              </p:ext>
            </p:extLst>
          </p:nvPr>
        </p:nvGraphicFramePr>
        <p:xfrm>
          <a:off x="468312" y="1700262"/>
          <a:ext cx="8369349" cy="44643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el 7"/>
          <p:cNvSpPr>
            <a:spLocks noGrp="1"/>
          </p:cNvSpPr>
          <p:nvPr>
            <p:ph type="title"/>
          </p:nvPr>
        </p:nvSpPr>
        <p:spPr/>
        <p:txBody>
          <a:bodyPr>
            <a:noAutofit/>
          </a:bodyPr>
          <a:lstStyle/>
          <a:p>
            <a:r>
              <a:rPr lang="en-US" dirty="0">
                <a:solidFill>
                  <a:srgbClr val="001871"/>
                </a:solidFill>
              </a:rPr>
              <a:t>Less educated parents also read less to children </a:t>
            </a:r>
            <a:r>
              <a:rPr lang="en-US" dirty="0" smtClean="0">
                <a:solidFill>
                  <a:srgbClr val="001871"/>
                </a:solidFill>
              </a:rPr>
              <a:t/>
            </a:r>
            <a:br>
              <a:rPr lang="en-US" dirty="0" smtClean="0">
                <a:solidFill>
                  <a:srgbClr val="001871"/>
                </a:solidFill>
              </a:rPr>
            </a:br>
            <a:r>
              <a:rPr lang="en-US" dirty="0" smtClean="0">
                <a:solidFill>
                  <a:srgbClr val="001871"/>
                </a:solidFill>
              </a:rPr>
              <a:t>between the </a:t>
            </a:r>
            <a:r>
              <a:rPr lang="en-US" dirty="0">
                <a:solidFill>
                  <a:srgbClr val="001871"/>
                </a:solidFill>
              </a:rPr>
              <a:t>ages of 2-8 than higher educated parents</a:t>
            </a:r>
          </a:p>
        </p:txBody>
      </p:sp>
      <p:sp>
        <p:nvSpPr>
          <p:cNvPr id="12" name="Inhaltsplatzhalter 9"/>
          <p:cNvSpPr>
            <a:spLocks noGrp="1"/>
          </p:cNvSpPr>
          <p:nvPr>
            <p:ph type="body" sz="quarter" idx="13"/>
          </p:nvPr>
        </p:nvSpPr>
        <p:spPr>
          <a:xfrm>
            <a:off x="449263" y="1268760"/>
            <a:ext cx="8369349" cy="400050"/>
          </a:xfrm>
        </p:spPr>
        <p:txBody>
          <a:bodyPr>
            <a:noAutofit/>
          </a:bodyPr>
          <a:lstStyle/>
          <a:p>
            <a:pPr>
              <a:lnSpc>
                <a:spcPct val="100000"/>
              </a:lnSpc>
              <a:spcBef>
                <a:spcPts val="0"/>
              </a:spcBef>
            </a:pPr>
            <a:r>
              <a:rPr lang="en-US" sz="1000" dirty="0">
                <a:solidFill>
                  <a:srgbClr val="001871"/>
                </a:solidFill>
              </a:rPr>
              <a:t>Question: “Generally speaking, how often do you read to your son/daughter? Is it …?“ and “And how often does your partner read to the child? Is it … | </a:t>
            </a:r>
            <a:r>
              <a:rPr lang="en-US" altLang="de-DE" sz="1000" dirty="0">
                <a:solidFill>
                  <a:srgbClr val="001871"/>
                </a:solidFill>
              </a:rPr>
              <a:t>Basis: Surveyed mothers and fathers and their partners /in (n=500); numbers given in percent</a:t>
            </a:r>
          </a:p>
        </p:txBody>
      </p:sp>
      <p:sp>
        <p:nvSpPr>
          <p:cNvPr id="7" name="Textfeld 6"/>
          <p:cNvSpPr txBox="1"/>
          <p:nvPr/>
        </p:nvSpPr>
        <p:spPr>
          <a:xfrm>
            <a:off x="459260" y="5805264"/>
            <a:ext cx="849694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tabLst>
                <a:tab pos="180975" algn="l"/>
              </a:tabLst>
            </a:pPr>
            <a:r>
              <a:rPr lang="de-DE" sz="800" dirty="0">
                <a:solidFill>
                  <a:srgbClr val="003770"/>
                </a:solidFill>
              </a:rPr>
              <a:t>*	</a:t>
            </a:r>
            <a:r>
              <a:rPr lang="en-US" sz="800" dirty="0">
                <a:solidFill>
                  <a:srgbClr val="003770"/>
                </a:solidFill>
              </a:rPr>
              <a:t>In 30 families, the education level of those surveyed and of the partner is too disparate to put them into one group. </a:t>
            </a:r>
          </a:p>
        </p:txBody>
      </p:sp>
      <p:sp>
        <p:nvSpPr>
          <p:cNvPr id="13" name="Textfeld 12"/>
          <p:cNvSpPr txBox="1"/>
          <p:nvPr/>
        </p:nvSpPr>
        <p:spPr>
          <a:xfrm>
            <a:off x="502655" y="3100318"/>
            <a:ext cx="13681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de-DE" sz="1200" dirty="0">
                <a:solidFill>
                  <a:srgbClr val="003770"/>
                </a:solidFill>
                <a:latin typeface="PoppinsDE Light" panose="02000000000000000000" pitchFamily="2" charset="0"/>
                <a:cs typeface="PoppinsDE Light" panose="02000000000000000000" pitchFamily="2" charset="0"/>
              </a:rPr>
              <a:t>Families with …</a:t>
            </a:r>
          </a:p>
        </p:txBody>
      </p:sp>
      <p:sp>
        <p:nvSpPr>
          <p:cNvPr id="17" name="Textfeld 16"/>
          <p:cNvSpPr txBox="1"/>
          <p:nvPr/>
        </p:nvSpPr>
        <p:spPr>
          <a:xfrm>
            <a:off x="442070" y="5964391"/>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tabLst>
                <a:tab pos="180975" algn="l"/>
              </a:tabLst>
            </a:pPr>
            <a:r>
              <a:rPr lang="de-DE" sz="800" dirty="0">
                <a:solidFill>
                  <a:srgbClr val="003770"/>
                </a:solidFill>
              </a:rPr>
              <a:t>**	</a:t>
            </a:r>
            <a:r>
              <a:rPr lang="de-DE" sz="800" dirty="0">
                <a:solidFill>
                  <a:srgbClr val="001871"/>
                </a:solidFill>
              </a:rPr>
              <a:t> </a:t>
            </a:r>
            <a:r>
              <a:rPr lang="en-US" sz="800" dirty="0" smtClean="0">
                <a:solidFill>
                  <a:srgbClr val="001871"/>
                </a:solidFill>
              </a:rPr>
              <a:t>Given </a:t>
            </a:r>
            <a:r>
              <a:rPr lang="en-US" sz="800" dirty="0">
                <a:solidFill>
                  <a:srgbClr val="001871"/>
                </a:solidFill>
              </a:rPr>
              <a:t>only to parents of children between the ages of 6-8 who currently don‘t read aloud </a:t>
            </a:r>
            <a:endParaRPr lang="en-US" sz="800" dirty="0">
              <a:solidFill>
                <a:srgbClr val="003770"/>
              </a:solidFill>
            </a:endParaRPr>
          </a:p>
          <a:p>
            <a:pPr>
              <a:tabLst>
                <a:tab pos="180975" algn="l"/>
              </a:tabLst>
            </a:pPr>
            <a:r>
              <a:rPr lang="en-US" sz="800" dirty="0">
                <a:solidFill>
                  <a:srgbClr val="003770"/>
                </a:solidFill>
              </a:rPr>
              <a:t>Source: </a:t>
            </a:r>
            <a:r>
              <a:rPr lang="en-US" altLang="de-DE" sz="800" dirty="0">
                <a:solidFill>
                  <a:srgbClr val="001871"/>
                </a:solidFill>
              </a:rPr>
              <a:t>German Reading Foundation | 2014 Reading Aloud Study</a:t>
            </a:r>
            <a:endParaRPr lang="en-US" sz="800" dirty="0">
              <a:solidFill>
                <a:srgbClr val="003770"/>
              </a:solidFill>
            </a:endParaRPr>
          </a:p>
        </p:txBody>
      </p:sp>
      <p:sp>
        <p:nvSpPr>
          <p:cNvPr id="16" name="Textfeld 15"/>
          <p:cNvSpPr txBox="1"/>
          <p:nvPr/>
        </p:nvSpPr>
        <p:spPr>
          <a:xfrm>
            <a:off x="7109756" y="2858671"/>
            <a:ext cx="424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r>
              <a:rPr lang="de-DE" sz="1500" dirty="0">
                <a:solidFill>
                  <a:srgbClr val="D4004F"/>
                </a:solidFill>
                <a:latin typeface="PoppinsDE Light" panose="02000000000000000000" pitchFamily="2" charset="0"/>
                <a:cs typeface="PoppinsDE Light" panose="02000000000000000000" pitchFamily="2" charset="0"/>
              </a:rPr>
              <a:t>45 %</a:t>
            </a:r>
          </a:p>
        </p:txBody>
      </p:sp>
      <p:sp>
        <p:nvSpPr>
          <p:cNvPr id="14" name="Rechteck 13"/>
          <p:cNvSpPr/>
          <p:nvPr/>
        </p:nvSpPr>
        <p:spPr bwMode="auto">
          <a:xfrm>
            <a:off x="5764696" y="3161160"/>
            <a:ext cx="3159645" cy="783066"/>
          </a:xfrm>
          <a:prstGeom prst="rect">
            <a:avLst/>
          </a:prstGeom>
          <a:noFill/>
          <a:ln w="31750">
            <a:solidFill>
              <a:srgbClr val="D400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spAutoFit/>
          </a:bodyPr>
          <a:lstStyle/>
          <a:p>
            <a:pPr algn="ctr"/>
            <a:endParaRPr lang="de-DE"/>
          </a:p>
        </p:txBody>
      </p:sp>
      <p:sp>
        <p:nvSpPr>
          <p:cNvPr id="18"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9"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20"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31</a:t>
            </a:fld>
            <a:endParaRPr lang="de-DE" dirty="0"/>
          </a:p>
        </p:txBody>
      </p:sp>
      <p:sp>
        <p:nvSpPr>
          <p:cNvPr id="15" name="Textfeld 14">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31</a:t>
            </a:r>
          </a:p>
        </p:txBody>
      </p:sp>
    </p:spTree>
    <p:extLst>
      <p:ext uri="{BB962C8B-B14F-4D97-AF65-F5344CB8AC3E}">
        <p14:creationId xmlns:p14="http://schemas.microsoft.com/office/powerpoint/2010/main" val="2921350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Reading aloud and promoting reading early on </a:t>
            </a:r>
            <a:br>
              <a:rPr lang="en-US" dirty="0"/>
            </a:br>
            <a:r>
              <a:rPr lang="en-US" dirty="0"/>
              <a:t>is also important outside of the family!</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32</a:t>
            </a:fld>
            <a:endParaRPr lang="de-DE"/>
          </a:p>
        </p:txBody>
      </p:sp>
    </p:spTree>
    <p:extLst>
      <p:ext uri="{BB962C8B-B14F-4D97-AF65-F5344CB8AC3E}">
        <p14:creationId xmlns:p14="http://schemas.microsoft.com/office/powerpoint/2010/main" val="408573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Autofit/>
          </a:bodyPr>
          <a:lstStyle/>
          <a:p>
            <a:pPr eaLnBrk="1" hangingPunct="1"/>
            <a:r>
              <a:rPr lang="en-US" altLang="de-DE" dirty="0">
                <a:cs typeface="Calibri" pitchFamily="34" charset="0"/>
              </a:rPr>
              <a:t>Although parents are the key reading aloud figures </a:t>
            </a:r>
            <a:r>
              <a:rPr lang="en-US" altLang="de-DE" dirty="0" smtClean="0">
                <a:cs typeface="Calibri" pitchFamily="34" charset="0"/>
              </a:rPr>
              <a:t/>
            </a:r>
            <a:br>
              <a:rPr lang="en-US" altLang="de-DE" dirty="0" smtClean="0">
                <a:cs typeface="Calibri" pitchFamily="34" charset="0"/>
              </a:rPr>
            </a:br>
            <a:r>
              <a:rPr lang="en-US" altLang="de-DE" dirty="0" smtClean="0">
                <a:cs typeface="Calibri" pitchFamily="34" charset="0"/>
              </a:rPr>
              <a:t>at </a:t>
            </a:r>
            <a:r>
              <a:rPr lang="en-US" altLang="de-DE" dirty="0">
                <a:cs typeface="Calibri" pitchFamily="34" charset="0"/>
              </a:rPr>
              <a:t>home …</a:t>
            </a: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3740013112"/>
              </p:ext>
            </p:extLst>
          </p:nvPr>
        </p:nvGraphicFramePr>
        <p:xfrm>
          <a:off x="468313" y="1700213"/>
          <a:ext cx="8369300" cy="4253325"/>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1871"/>
                </a:solidFill>
              </a:rPr>
              <a:t>Question for children who are/were read to (n=478): “Who has read to you recently?“ | Numbers given in percent | Children who are currently being read to or who are currently not being read to but who were read to in the past | Responses are grouped</a:t>
            </a:r>
          </a:p>
        </p:txBody>
      </p:sp>
      <p:sp>
        <p:nvSpPr>
          <p:cNvPr id="8"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0"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36</a:t>
            </a:r>
          </a:p>
        </p:txBody>
      </p:sp>
      <p:sp>
        <p:nvSpPr>
          <p:cNvPr id="11"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2" name="Inhaltsplatzhalter 12"/>
          <p:cNvSpPr txBox="1">
            <a:spLocks/>
          </p:cNvSpPr>
          <p:nvPr/>
        </p:nvSpPr>
        <p:spPr bwMode="auto">
          <a:xfrm>
            <a:off x="395288" y="628324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marR="0" lvl="0" indent="0" algn="l" defTabSz="534988" rtl="0" eaLnBrk="1" fontAlgn="base" latinLnBrk="0" hangingPunct="1">
              <a:lnSpc>
                <a:spcPct val="100000"/>
              </a:lnSpc>
              <a:spcBef>
                <a:spcPts val="1175"/>
              </a:spcBef>
              <a:spcAft>
                <a:spcPct val="0"/>
              </a:spcAft>
              <a:buClrTx/>
              <a:buSzTx/>
              <a:buFontTx/>
              <a:buNone/>
              <a:tabLst/>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Stiftung Lesen: Vorlesestudie 2016.</a:t>
            </a:r>
          </a:p>
        </p:txBody>
      </p:sp>
      <p:sp>
        <p:nvSpPr>
          <p:cNvPr id="13" name="Inhaltsplatzhalter 12"/>
          <p:cNvSpPr txBox="1">
            <a:spLocks/>
          </p:cNvSpPr>
          <p:nvPr/>
        </p:nvSpPr>
        <p:spPr bwMode="auto">
          <a:xfrm>
            <a:off x="395288" y="608580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lvl="0">
              <a:lnSpc>
                <a:spcPct val="100000"/>
              </a:lnSpc>
              <a:defRPr/>
            </a:pPr>
            <a:r>
              <a:rPr kumimoji="0" lang="en-US" sz="1000" b="0" i="0" u="none" strike="noStrike" kern="1200" cap="none" spc="0" normalizeH="0" baseline="0" noProof="0" dirty="0">
                <a:ln>
                  <a:noFill/>
                </a:ln>
                <a:solidFill>
                  <a:srgbClr val="001871"/>
                </a:solidFill>
                <a:effectLst/>
                <a:uLnTx/>
                <a:uFillTx/>
                <a:latin typeface="Calibri"/>
                <a:ea typeface="+mn-ea"/>
                <a:cs typeface="+mn-cs"/>
              </a:rPr>
              <a:t>Source: </a:t>
            </a:r>
            <a:r>
              <a:rPr lang="en-US" altLang="de-DE" dirty="0">
                <a:solidFill>
                  <a:srgbClr val="001871"/>
                </a:solidFill>
              </a:rPr>
              <a:t>German Reading Foundation | 2016 Reading Aloud Study</a:t>
            </a:r>
            <a:endParaRPr kumimoji="0" lang="en-US" sz="1000" b="0" i="0" u="none" strike="noStrike" kern="1200" cap="none" spc="0" normalizeH="0" baseline="0" noProof="0" dirty="0">
              <a:ln>
                <a:noFill/>
              </a:ln>
              <a:solidFill>
                <a:srgbClr val="001871"/>
              </a:solidFill>
              <a:effectLst/>
              <a:uLnTx/>
              <a:uFillTx/>
              <a:latin typeface="Calibri"/>
              <a:ea typeface="+mn-ea"/>
              <a:cs typeface="+mn-cs"/>
            </a:endParaRPr>
          </a:p>
        </p:txBody>
      </p:sp>
      <p:sp>
        <p:nvSpPr>
          <p:cNvPr id="14" name="Textfeld 13">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33</a:t>
            </a:r>
          </a:p>
        </p:txBody>
      </p:sp>
    </p:spTree>
    <p:extLst>
      <p:ext uri="{BB962C8B-B14F-4D97-AF65-F5344CB8AC3E}">
        <p14:creationId xmlns:p14="http://schemas.microsoft.com/office/powerpoint/2010/main" val="2328501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Autofit/>
          </a:bodyPr>
          <a:lstStyle/>
          <a:p>
            <a:pPr eaLnBrk="1" hangingPunct="1"/>
            <a:r>
              <a:rPr lang="en-US" altLang="de-DE" dirty="0">
                <a:cs typeface="Calibri" pitchFamily="34" charset="0"/>
              </a:rPr>
              <a:t>Children also like it if someone outside of the family reads aloud</a:t>
            </a:r>
            <a:br>
              <a:rPr lang="en-US" altLang="de-DE" dirty="0">
                <a:cs typeface="Calibri" pitchFamily="34" charset="0"/>
              </a:rPr>
            </a:br>
            <a:endParaRPr lang="en-US" altLang="de-DE" dirty="0">
              <a:cs typeface="Calibri" pitchFamily="34" charset="0"/>
            </a:endParaRP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525179685"/>
              </p:ext>
            </p:extLst>
          </p:nvPr>
        </p:nvGraphicFramePr>
        <p:xfrm>
          <a:off x="468313" y="1700213"/>
          <a:ext cx="8369300" cy="4253325"/>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1871"/>
                </a:solidFill>
              </a:rPr>
              <a:t>Question for the children who are/were read to (n=491): “Who do you really want to read to you?“ | Numbers given in percent | Children who are currently being read to or who are currently not being read to, but who were read to in the past | Only the named people form the basis | Responses below n=10 were not included</a:t>
            </a:r>
          </a:p>
        </p:txBody>
      </p:sp>
      <p:sp>
        <p:nvSpPr>
          <p:cNvPr id="11"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2"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37</a:t>
            </a:r>
          </a:p>
        </p:txBody>
      </p:sp>
      <p:sp>
        <p:nvSpPr>
          <p:cNvPr id="13"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4" name="Inhaltsplatzhalter 12"/>
          <p:cNvSpPr txBox="1">
            <a:spLocks/>
          </p:cNvSpPr>
          <p:nvPr/>
        </p:nvSpPr>
        <p:spPr bwMode="auto">
          <a:xfrm>
            <a:off x="395288" y="628324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marR="0" lvl="0" indent="0" algn="l" defTabSz="534988" rtl="0" eaLnBrk="1" fontAlgn="base" latinLnBrk="0" hangingPunct="1">
              <a:lnSpc>
                <a:spcPct val="100000"/>
              </a:lnSpc>
              <a:spcBef>
                <a:spcPts val="1175"/>
              </a:spcBef>
              <a:spcAft>
                <a:spcPct val="0"/>
              </a:spcAft>
              <a:buClrTx/>
              <a:buSzTx/>
              <a:buFontTx/>
              <a:buNone/>
              <a:tabLst/>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Stiftung Lesen: Vorlesestudie 2016.</a:t>
            </a:r>
          </a:p>
        </p:txBody>
      </p:sp>
      <p:sp>
        <p:nvSpPr>
          <p:cNvPr id="10" name="Inhaltsplatzhalter 12"/>
          <p:cNvSpPr txBox="1">
            <a:spLocks/>
          </p:cNvSpPr>
          <p:nvPr/>
        </p:nvSpPr>
        <p:spPr bwMode="auto">
          <a:xfrm>
            <a:off x="395288" y="608580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a:lnSpc>
                <a:spcPct val="100000"/>
              </a:lnSpc>
              <a:defRPr/>
            </a:pPr>
            <a:r>
              <a:rPr kumimoji="0" lang="en-US" sz="1000" b="0" i="0" u="none" strike="noStrike" kern="1200" cap="none" spc="0" normalizeH="0" baseline="0" noProof="0" dirty="0">
                <a:ln>
                  <a:noFill/>
                </a:ln>
                <a:solidFill>
                  <a:srgbClr val="001871"/>
                </a:solidFill>
                <a:effectLst/>
                <a:uLnTx/>
                <a:uFillTx/>
                <a:latin typeface="Calibri"/>
                <a:ea typeface="+mn-ea"/>
                <a:cs typeface="+mn-cs"/>
              </a:rPr>
              <a:t>Source: </a:t>
            </a:r>
            <a:r>
              <a:rPr lang="en-US" altLang="de-DE" dirty="0">
                <a:solidFill>
                  <a:srgbClr val="001871"/>
                </a:solidFill>
              </a:rPr>
              <a:t>German Reading Foundation | 2016 Reading Aloud Study</a:t>
            </a:r>
            <a:endParaRPr lang="en-US" sz="800" dirty="0">
              <a:solidFill>
                <a:srgbClr val="001871"/>
              </a:solidFill>
              <a:latin typeface="Calibri"/>
            </a:endParaRPr>
          </a:p>
          <a:p>
            <a:pPr marL="0" marR="0" lvl="0" indent="0" algn="l" defTabSz="534988" rtl="0" eaLnBrk="1" fontAlgn="base" latinLnBrk="0" hangingPunct="1">
              <a:lnSpc>
                <a:spcPct val="100000"/>
              </a:lnSpc>
              <a:spcBef>
                <a:spcPts val="1175"/>
              </a:spcBef>
              <a:spcAft>
                <a:spcPct val="0"/>
              </a:spcAft>
              <a:buClrTx/>
              <a:buSzTx/>
              <a:buFontTx/>
              <a:buNone/>
              <a:tabLst/>
              <a:defRPr/>
            </a:pPr>
            <a:endParaRPr kumimoji="0" lang="de-DE" sz="1000" b="0" i="0" u="none" strike="noStrike" kern="1200" cap="none" spc="0" normalizeH="0" baseline="0" noProof="0" dirty="0">
              <a:ln>
                <a:noFill/>
              </a:ln>
              <a:solidFill>
                <a:srgbClr val="001871"/>
              </a:solidFill>
              <a:effectLst/>
              <a:uLnTx/>
              <a:uFillTx/>
              <a:latin typeface="Calibri"/>
              <a:ea typeface="+mn-ea"/>
              <a:cs typeface="+mn-cs"/>
            </a:endParaRPr>
          </a:p>
        </p:txBody>
      </p:sp>
      <p:sp>
        <p:nvSpPr>
          <p:cNvPr id="15" name="Textfeld 14">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34</a:t>
            </a:r>
          </a:p>
        </p:txBody>
      </p:sp>
    </p:spTree>
    <p:extLst>
      <p:ext uri="{BB962C8B-B14F-4D97-AF65-F5344CB8AC3E}">
        <p14:creationId xmlns:p14="http://schemas.microsoft.com/office/powerpoint/2010/main" val="4007199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rmAutofit/>
          </a:bodyPr>
          <a:lstStyle/>
          <a:p>
            <a:pPr eaLnBrk="1" hangingPunct="1"/>
            <a:r>
              <a:rPr lang="en-US" altLang="de-DE" dirty="0">
                <a:cs typeface="Calibri" pitchFamily="34" charset="0"/>
              </a:rPr>
              <a:t>There are </a:t>
            </a:r>
            <a:r>
              <a:rPr lang="en-US" altLang="de-DE" dirty="0" smtClean="0">
                <a:cs typeface="Calibri" pitchFamily="34" charset="0"/>
              </a:rPr>
              <a:t>some </a:t>
            </a:r>
            <a:r>
              <a:rPr lang="en-US" altLang="de-DE" dirty="0">
                <a:cs typeface="Calibri" pitchFamily="34" charset="0"/>
              </a:rPr>
              <a:t>things children like about </a:t>
            </a:r>
            <a:br>
              <a:rPr lang="en-US" altLang="de-DE" dirty="0">
                <a:cs typeface="Calibri" pitchFamily="34" charset="0"/>
              </a:rPr>
            </a:br>
            <a:r>
              <a:rPr lang="en-US" altLang="de-DE" dirty="0">
                <a:cs typeface="Calibri" pitchFamily="34" charset="0"/>
              </a:rPr>
              <a:t>being read to by someone outside of the family</a:t>
            </a: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1207543992"/>
              </p:ext>
            </p:extLst>
          </p:nvPr>
        </p:nvGraphicFramePr>
        <p:xfrm>
          <a:off x="468313" y="1916831"/>
          <a:ext cx="8369300" cy="4089147"/>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800" dirty="0">
                <a:solidFill>
                  <a:srgbClr val="001871"/>
                </a:solidFill>
              </a:rPr>
              <a:t>Question for children who are/were read to outside of the family (n=138): “If someone at nursery school or at school reads to you, things are a little different from home. There are other children around, someone might come in to read whom you don‘t know, and you often can‘t choose the story. Other children have told us a little about this. I am going to read to you what they said to us, and I’d like you to tell me how it is/was with you.“ | Numbers given in percent | Some of the responses</a:t>
            </a:r>
          </a:p>
          <a:p>
            <a:pPr eaLnBrk="1" hangingPunct="1">
              <a:lnSpc>
                <a:spcPct val="100000"/>
              </a:lnSpc>
              <a:spcBef>
                <a:spcPct val="0"/>
              </a:spcBef>
            </a:pPr>
            <a:endParaRPr lang="de-DE" altLang="de-DE" sz="800" dirty="0">
              <a:solidFill>
                <a:srgbClr val="001871"/>
              </a:solidFill>
            </a:endParaRPr>
          </a:p>
        </p:txBody>
      </p:sp>
      <p:sp>
        <p:nvSpPr>
          <p:cNvPr id="3" name="Geschweifte Klammer links 2"/>
          <p:cNvSpPr/>
          <p:nvPr/>
        </p:nvSpPr>
        <p:spPr>
          <a:xfrm>
            <a:off x="5724128" y="3698247"/>
            <a:ext cx="72008" cy="684598"/>
          </a:xfrm>
          <a:prstGeom prst="leftBrace">
            <a:avLst/>
          </a:prstGeom>
          <a:ln w="3175" cmpd="sng">
            <a:solidFill>
              <a:srgbClr val="00187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1"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38</a:t>
            </a:r>
          </a:p>
        </p:txBody>
      </p:sp>
      <p:sp>
        <p:nvSpPr>
          <p:cNvPr id="12"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3" name="Inhaltsplatzhalter 12"/>
          <p:cNvSpPr txBox="1">
            <a:spLocks/>
          </p:cNvSpPr>
          <p:nvPr/>
        </p:nvSpPr>
        <p:spPr bwMode="auto">
          <a:xfrm>
            <a:off x="395288" y="628324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marR="0" lvl="0" indent="0" algn="l" defTabSz="534988" rtl="0" eaLnBrk="1" fontAlgn="base" latinLnBrk="0" hangingPunct="1">
              <a:lnSpc>
                <a:spcPct val="100000"/>
              </a:lnSpc>
              <a:spcBef>
                <a:spcPts val="1175"/>
              </a:spcBef>
              <a:spcAft>
                <a:spcPct val="0"/>
              </a:spcAft>
              <a:buClrTx/>
              <a:buSzTx/>
              <a:buFontTx/>
              <a:buNone/>
              <a:tabLst/>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Stiftung Lesen: Vorlesestudie 2016.</a:t>
            </a:r>
          </a:p>
        </p:txBody>
      </p:sp>
      <p:sp>
        <p:nvSpPr>
          <p:cNvPr id="14" name="Inhaltsplatzhalter 12"/>
          <p:cNvSpPr txBox="1">
            <a:spLocks/>
          </p:cNvSpPr>
          <p:nvPr/>
        </p:nvSpPr>
        <p:spPr bwMode="auto">
          <a:xfrm>
            <a:off x="395288" y="608580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a:lnSpc>
                <a:spcPct val="100000"/>
              </a:lnSpc>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Source: </a:t>
            </a:r>
            <a:r>
              <a:rPr lang="de-DE" altLang="de-DE" dirty="0">
                <a:solidFill>
                  <a:srgbClr val="001871"/>
                </a:solidFill>
              </a:rPr>
              <a:t>German Reading Foundation | 2016 Reading Aloud Study</a:t>
            </a:r>
            <a:endParaRPr lang="de-DE" sz="200" dirty="0">
              <a:solidFill>
                <a:srgbClr val="001871"/>
              </a:solidFill>
              <a:latin typeface="Calibri"/>
            </a:endParaRPr>
          </a:p>
          <a:p>
            <a:pPr marL="0" marR="0" lvl="0" indent="0" algn="l" defTabSz="534988" rtl="0" eaLnBrk="1" fontAlgn="base" latinLnBrk="0" hangingPunct="1">
              <a:lnSpc>
                <a:spcPct val="100000"/>
              </a:lnSpc>
              <a:spcBef>
                <a:spcPts val="1175"/>
              </a:spcBef>
              <a:spcAft>
                <a:spcPct val="0"/>
              </a:spcAft>
              <a:buClrTx/>
              <a:buSzTx/>
              <a:buFontTx/>
              <a:buNone/>
              <a:tabLst/>
              <a:defRPr/>
            </a:pPr>
            <a:endParaRPr kumimoji="0" lang="de-DE" sz="1000" b="0" i="0" u="none" strike="noStrike" kern="1200" cap="none" spc="0" normalizeH="0" baseline="0" noProof="0" dirty="0">
              <a:ln>
                <a:noFill/>
              </a:ln>
              <a:solidFill>
                <a:srgbClr val="001871"/>
              </a:solidFill>
              <a:effectLst/>
              <a:uLnTx/>
              <a:uFillTx/>
              <a:latin typeface="Calibri"/>
              <a:ea typeface="+mn-ea"/>
              <a:cs typeface="+mn-cs"/>
            </a:endParaRPr>
          </a:p>
        </p:txBody>
      </p:sp>
      <p:sp>
        <p:nvSpPr>
          <p:cNvPr id="15" name="Textfeld 14">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35</a:t>
            </a:r>
          </a:p>
        </p:txBody>
      </p:sp>
    </p:spTree>
    <p:extLst>
      <p:ext uri="{BB962C8B-B14F-4D97-AF65-F5344CB8AC3E}">
        <p14:creationId xmlns:p14="http://schemas.microsoft.com/office/powerpoint/2010/main" val="1890545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el 5"/>
          <p:cNvSpPr>
            <a:spLocks noGrp="1"/>
          </p:cNvSpPr>
          <p:nvPr>
            <p:ph type="title"/>
          </p:nvPr>
        </p:nvSpPr>
        <p:spPr>
          <a:xfrm>
            <a:off x="467544" y="381000"/>
            <a:ext cx="7097713" cy="946150"/>
          </a:xfrm>
        </p:spPr>
        <p:txBody>
          <a:bodyPr>
            <a:noAutofit/>
          </a:bodyPr>
          <a:lstStyle/>
          <a:p>
            <a:r>
              <a:rPr lang="en-US" altLang="de-DE" dirty="0">
                <a:cs typeface="Calibri" pitchFamily="34" charset="0"/>
              </a:rPr>
              <a:t>Reading aloud at nursery school / school is a topic of conversation  at home, even in homes where there is little reading aloud</a:t>
            </a:r>
            <a:endParaRPr lang="de-DE" altLang="de-DE" dirty="0">
              <a:cs typeface="Calibri" pitchFamily="34" charset="0"/>
            </a:endParaRPr>
          </a:p>
        </p:txBody>
      </p:sp>
      <p:graphicFrame>
        <p:nvGraphicFramePr>
          <p:cNvPr id="2" name="Inhaltsplatzhalter 8"/>
          <p:cNvGraphicFramePr>
            <a:graphicFrameLocks noGrp="1"/>
          </p:cNvGraphicFramePr>
          <p:nvPr>
            <p:ph idx="4294967295"/>
            <p:extLst>
              <p:ext uri="{D42A27DB-BD31-4B8C-83A1-F6EECF244321}">
                <p14:modId xmlns:p14="http://schemas.microsoft.com/office/powerpoint/2010/main" val="962047555"/>
              </p:ext>
            </p:extLst>
          </p:nvPr>
        </p:nvGraphicFramePr>
        <p:xfrm>
          <a:off x="468313" y="1700213"/>
          <a:ext cx="83693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9" name="Inhaltsplatzhalter 9"/>
          <p:cNvSpPr txBox="1">
            <a:spLocks/>
          </p:cNvSpPr>
          <p:nvPr/>
        </p:nvSpPr>
        <p:spPr>
          <a:xfrm>
            <a:off x="384903" y="130075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1871"/>
                </a:solidFill>
              </a:rPr>
              <a:t>Question asked of mothers who know their child is read to outside of the family (n=334): “Does you child sometimes talk about being read to at locations other than at home such as at nursery school or school?“ | Numbers given in percent</a:t>
            </a:r>
          </a:p>
          <a:p>
            <a:pPr eaLnBrk="1" hangingPunct="1">
              <a:lnSpc>
                <a:spcPct val="100000"/>
              </a:lnSpc>
              <a:spcBef>
                <a:spcPct val="0"/>
              </a:spcBef>
            </a:pPr>
            <a:endParaRPr lang="de-DE" altLang="de-DE" sz="1000" dirty="0">
              <a:solidFill>
                <a:srgbClr val="001871"/>
              </a:solidFill>
            </a:endParaRPr>
          </a:p>
        </p:txBody>
      </p:sp>
      <p:sp>
        <p:nvSpPr>
          <p:cNvPr id="8"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0"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39</a:t>
            </a:r>
          </a:p>
        </p:txBody>
      </p:sp>
      <p:sp>
        <p:nvSpPr>
          <p:cNvPr id="11"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12" name="Inhaltsplatzhalter 12"/>
          <p:cNvSpPr txBox="1">
            <a:spLocks/>
          </p:cNvSpPr>
          <p:nvPr/>
        </p:nvSpPr>
        <p:spPr bwMode="auto">
          <a:xfrm>
            <a:off x="395288" y="628324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marR="0" lvl="0" indent="0" algn="l" defTabSz="534988" rtl="0" eaLnBrk="1" fontAlgn="base" latinLnBrk="0" hangingPunct="1">
              <a:lnSpc>
                <a:spcPct val="100000"/>
              </a:lnSpc>
              <a:spcBef>
                <a:spcPts val="1175"/>
              </a:spcBef>
              <a:spcAft>
                <a:spcPct val="0"/>
              </a:spcAft>
              <a:buClrTx/>
              <a:buSzTx/>
              <a:buFontTx/>
              <a:buNone/>
              <a:tabLst/>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Stiftung Lesen: Vorlesestudie 2016.</a:t>
            </a:r>
          </a:p>
        </p:txBody>
      </p:sp>
      <p:sp>
        <p:nvSpPr>
          <p:cNvPr id="13" name="Inhaltsplatzhalter 12"/>
          <p:cNvSpPr txBox="1">
            <a:spLocks/>
          </p:cNvSpPr>
          <p:nvPr/>
        </p:nvSpPr>
        <p:spPr bwMode="auto">
          <a:xfrm>
            <a:off x="395288" y="6085801"/>
            <a:ext cx="8254800" cy="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lvl="0">
              <a:lnSpc>
                <a:spcPct val="100000"/>
              </a:lnSpc>
              <a:defRPr/>
            </a:pPr>
            <a:r>
              <a:rPr kumimoji="0" lang="de-DE" sz="1000" b="0" i="0" u="none" strike="noStrike" kern="1200" cap="none" spc="0" normalizeH="0" baseline="0" noProof="0" dirty="0">
                <a:ln>
                  <a:noFill/>
                </a:ln>
                <a:solidFill>
                  <a:srgbClr val="001871"/>
                </a:solidFill>
                <a:effectLst/>
                <a:uLnTx/>
                <a:uFillTx/>
                <a:latin typeface="Calibri"/>
                <a:ea typeface="+mn-ea"/>
                <a:cs typeface="+mn-cs"/>
              </a:rPr>
              <a:t>Source: </a:t>
            </a:r>
            <a:r>
              <a:rPr lang="en-US" altLang="de-DE" dirty="0">
                <a:solidFill>
                  <a:srgbClr val="001871"/>
                </a:solidFill>
              </a:rPr>
              <a:t>German Reading Foundation | 2016 Reading Aloud Study</a:t>
            </a:r>
            <a:endParaRPr kumimoji="0" lang="de-DE" sz="1000" b="0" i="0" u="none" strike="noStrike" kern="1200" cap="none" spc="0" normalizeH="0" baseline="0" noProof="0" dirty="0">
              <a:ln>
                <a:noFill/>
              </a:ln>
              <a:solidFill>
                <a:srgbClr val="001871"/>
              </a:solidFill>
              <a:effectLst/>
              <a:uLnTx/>
              <a:uFillTx/>
              <a:latin typeface="Calibri"/>
              <a:ea typeface="+mn-ea"/>
              <a:cs typeface="+mn-cs"/>
            </a:endParaRPr>
          </a:p>
        </p:txBody>
      </p:sp>
      <p:sp>
        <p:nvSpPr>
          <p:cNvPr id="14" name="Textfeld 13">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36</a:t>
            </a:r>
          </a:p>
        </p:txBody>
      </p:sp>
    </p:spTree>
    <p:extLst>
      <p:ext uri="{BB962C8B-B14F-4D97-AF65-F5344CB8AC3E}">
        <p14:creationId xmlns:p14="http://schemas.microsoft.com/office/powerpoint/2010/main" val="2695347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Reading aloud – What role do books play?</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37</a:t>
            </a:fld>
            <a:endParaRPr lang="de-DE"/>
          </a:p>
        </p:txBody>
      </p:sp>
    </p:spTree>
    <p:extLst>
      <p:ext uri="{BB962C8B-B14F-4D97-AF65-F5344CB8AC3E}">
        <p14:creationId xmlns:p14="http://schemas.microsoft.com/office/powerpoint/2010/main" val="84743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2A28A-1F89-4A1B-BC88-5F1044537F3F}"/>
              </a:ext>
            </a:extLst>
          </p:cNvPr>
          <p:cNvSpPr>
            <a:spLocks noGrp="1"/>
          </p:cNvSpPr>
          <p:nvPr>
            <p:ph type="title"/>
          </p:nvPr>
        </p:nvSpPr>
        <p:spPr/>
        <p:txBody>
          <a:bodyPr/>
          <a:lstStyle/>
          <a:p>
            <a:r>
              <a:rPr lang="en-US" dirty="0">
                <a:cs typeface="PoppinsDE Light" panose="02000000000000000000" pitchFamily="2" charset="0"/>
              </a:rPr>
              <a:t>Parents who start reading to their children when they are young usually choose age-appropriate books</a:t>
            </a:r>
            <a:br>
              <a:rPr lang="en-US" dirty="0">
                <a:cs typeface="PoppinsDE Light" panose="02000000000000000000" pitchFamily="2" charset="0"/>
              </a:rPr>
            </a:br>
            <a:endParaRPr lang="en-US" dirty="0">
              <a:cs typeface="PoppinsDE Light" panose="02000000000000000000" pitchFamily="2" charset="0"/>
            </a:endParaRPr>
          </a:p>
        </p:txBody>
      </p:sp>
      <p:graphicFrame>
        <p:nvGraphicFramePr>
          <p:cNvPr id="9" name="Inhaltsplatzhalter 8">
            <a:extLst>
              <a:ext uri="{FF2B5EF4-FFF2-40B4-BE49-F238E27FC236}">
                <a16:creationId xmlns:a16="http://schemas.microsoft.com/office/drawing/2014/main" id="{87FDBF93-7AFA-4CC1-B9C9-6D0873E57B13}"/>
              </a:ext>
            </a:extLst>
          </p:cNvPr>
          <p:cNvGraphicFramePr>
            <a:graphicFrameLocks noGrp="1"/>
          </p:cNvGraphicFramePr>
          <p:nvPr>
            <p:ph idx="1"/>
            <p:extLst>
              <p:ext uri="{D42A27DB-BD31-4B8C-83A1-F6EECF244321}">
                <p14:modId xmlns:p14="http://schemas.microsoft.com/office/powerpoint/2010/main" val="1720364429"/>
              </p:ext>
            </p:extLst>
          </p:nvPr>
        </p:nvGraphicFramePr>
        <p:xfrm>
          <a:off x="283842" y="1494609"/>
          <a:ext cx="8569325"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a16="http://schemas.microsoft.com/office/drawing/2014/main" id="{9C70BE37-5CDA-43FB-8227-06BC4037F448}"/>
              </a:ext>
            </a:extLst>
          </p:cNvPr>
          <p:cNvSpPr>
            <a:spLocks noGrp="1"/>
          </p:cNvSpPr>
          <p:nvPr>
            <p:ph type="sldNum" sz="quarter" idx="10"/>
          </p:nvPr>
        </p:nvSpPr>
        <p:spPr/>
        <p:txBody>
          <a:bodyPr/>
          <a:lstStyle/>
          <a:p>
            <a:fld id="{EF37832F-21F2-4679-920C-88524B75CF38}" type="slidenum">
              <a:rPr lang="de-DE" smtClean="0"/>
              <a:pPr/>
              <a:t>38</a:t>
            </a:fld>
            <a:endParaRPr lang="de-DE"/>
          </a:p>
        </p:txBody>
      </p:sp>
      <p:sp>
        <p:nvSpPr>
          <p:cNvPr id="8" name="Textfeld 7"/>
          <p:cNvSpPr txBox="1"/>
          <p:nvPr/>
        </p:nvSpPr>
        <p:spPr>
          <a:xfrm>
            <a:off x="283843" y="5805264"/>
            <a:ext cx="8569325" cy="384721"/>
          </a:xfrm>
          <a:prstGeom prst="rect">
            <a:avLst/>
          </a:prstGeom>
          <a:noFill/>
        </p:spPr>
        <p:txBody>
          <a:bodyPr wrap="square" lIns="0" tIns="0" rIns="0" bIns="0" rtlCol="0">
            <a:spAutoFit/>
          </a:bodyPr>
          <a:lstStyle/>
          <a:p>
            <a:pPr>
              <a:lnSpc>
                <a:spcPts val="1000"/>
              </a:lnSpc>
            </a:pPr>
            <a:r>
              <a:rPr lang="en-US" sz="900" dirty="0">
                <a:solidFill>
                  <a:schemeClr val="bg2"/>
                </a:solidFill>
              </a:rPr>
              <a:t>“How often do you look at the following things together with your child or read aloud to your child? I‘ll name different types of books, and you tell me please with </a:t>
            </a:r>
            <a:r>
              <a:rPr lang="en-US" sz="900" dirty="0" smtClean="0">
                <a:solidFill>
                  <a:schemeClr val="bg2"/>
                </a:solidFill>
              </a:rPr>
              <a:t>the </a:t>
            </a:r>
            <a:r>
              <a:rPr lang="en-US" sz="900" dirty="0">
                <a:solidFill>
                  <a:schemeClr val="bg2"/>
                </a:solidFill>
              </a:rPr>
              <a:t>help of this list how often you do so.“ | Graph: often, very often | </a:t>
            </a:r>
            <a:r>
              <a:rPr lang="en-US" sz="900" dirty="0" smtClean="0">
                <a:solidFill>
                  <a:schemeClr val="bg2"/>
                </a:solidFill>
              </a:rPr>
              <a:t>types of books with more </a:t>
            </a:r>
            <a:r>
              <a:rPr lang="en-US" sz="900" dirty="0">
                <a:solidFill>
                  <a:schemeClr val="bg2"/>
                </a:solidFill>
              </a:rPr>
              <a:t>than 10 % responses.</a:t>
            </a:r>
            <a:br>
              <a:rPr lang="en-US" sz="900" dirty="0">
                <a:solidFill>
                  <a:schemeClr val="bg2"/>
                </a:solidFill>
              </a:rPr>
            </a:br>
            <a:r>
              <a:rPr lang="en-US" sz="900" dirty="0">
                <a:solidFill>
                  <a:schemeClr val="bg2"/>
                </a:solidFill>
              </a:rPr>
              <a:t>Source: </a:t>
            </a:r>
            <a:r>
              <a:rPr lang="en-US" altLang="de-DE" sz="900" dirty="0">
                <a:solidFill>
                  <a:srgbClr val="001871"/>
                </a:solidFill>
              </a:rPr>
              <a:t>German Reading Foundation | 2017 Reading Aloud Study</a:t>
            </a:r>
            <a:endParaRPr lang="en-US" sz="900" dirty="0">
              <a:solidFill>
                <a:schemeClr val="bg2"/>
              </a:solidFill>
            </a:endParaRPr>
          </a:p>
        </p:txBody>
      </p:sp>
      <p:sp>
        <p:nvSpPr>
          <p:cNvPr id="11" name="Textfeld 10"/>
          <p:cNvSpPr txBox="1"/>
          <p:nvPr/>
        </p:nvSpPr>
        <p:spPr>
          <a:xfrm>
            <a:off x="6804248" y="5229200"/>
            <a:ext cx="1976911" cy="282129"/>
          </a:xfrm>
          <a:prstGeom prst="rect">
            <a:avLst/>
          </a:prstGeom>
          <a:noFill/>
        </p:spPr>
        <p:txBody>
          <a:bodyPr wrap="square" lIns="0" tIns="0" rIns="0" bIns="0" rtlCol="0">
            <a:spAutoFit/>
          </a:bodyPr>
          <a:lstStyle/>
          <a:p>
            <a:pPr>
              <a:lnSpc>
                <a:spcPts val="1100"/>
              </a:lnSpc>
            </a:pPr>
            <a:r>
              <a:rPr lang="en-US" sz="800" dirty="0">
                <a:solidFill>
                  <a:schemeClr val="bg2"/>
                </a:solidFill>
                <a:latin typeface="PoppinsDE Light" panose="02000000000000000000" pitchFamily="2" charset="0"/>
                <a:cs typeface="PoppinsDE Light" panose="02000000000000000000" pitchFamily="2" charset="0"/>
              </a:rPr>
              <a:t>Parents who read aloud</a:t>
            </a:r>
            <a:r>
              <a:rPr lang="de-DE" sz="800" dirty="0">
                <a:solidFill>
                  <a:schemeClr val="bg2"/>
                </a:solidFill>
                <a:latin typeface="PoppinsDE Light" panose="02000000000000000000" pitchFamily="2" charset="0"/>
                <a:cs typeface="PoppinsDE Light" panose="02000000000000000000" pitchFamily="2" charset="0"/>
              </a:rPr>
              <a:t/>
            </a:r>
            <a:br>
              <a:rPr lang="de-DE" sz="800" dirty="0">
                <a:solidFill>
                  <a:schemeClr val="bg2"/>
                </a:solidFill>
                <a:latin typeface="PoppinsDE Light" panose="02000000000000000000" pitchFamily="2" charset="0"/>
                <a:cs typeface="PoppinsDE Light" panose="02000000000000000000" pitchFamily="2" charset="0"/>
              </a:rPr>
            </a:br>
            <a:r>
              <a:rPr lang="de-DE" sz="800" dirty="0">
                <a:solidFill>
                  <a:schemeClr val="bg2"/>
                </a:solidFill>
                <a:latin typeface="PoppinsDE Light" panose="02000000000000000000" pitchFamily="2" charset="0"/>
                <a:cs typeface="PoppinsDE Light" panose="02000000000000000000" pitchFamily="2" charset="0"/>
              </a:rPr>
              <a:t>n=413, in %</a:t>
            </a:r>
          </a:p>
        </p:txBody>
      </p:sp>
    </p:spTree>
    <p:extLst>
      <p:ext uri="{BB962C8B-B14F-4D97-AF65-F5344CB8AC3E}">
        <p14:creationId xmlns:p14="http://schemas.microsoft.com/office/powerpoint/2010/main" val="4104699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Parents with very young children need</a:t>
            </a:r>
            <a:br>
              <a:rPr lang="en-US" dirty="0"/>
            </a:br>
            <a:r>
              <a:rPr lang="en-US" dirty="0"/>
              <a:t>extra assistance when choosing books</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17446763"/>
              </p:ext>
            </p:extLst>
          </p:nvPr>
        </p:nvGraphicFramePr>
        <p:xfrm>
          <a:off x="284400" y="1430474"/>
          <a:ext cx="8569325"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0"/>
          </p:nvPr>
        </p:nvSpPr>
        <p:spPr/>
        <p:txBody>
          <a:bodyPr/>
          <a:lstStyle/>
          <a:p>
            <a:fld id="{EF37832F-21F2-4679-920C-88524B75CF38}" type="slidenum">
              <a:rPr lang="de-DE" smtClean="0"/>
              <a:pPr/>
              <a:t>39</a:t>
            </a:fld>
            <a:endParaRPr lang="de-DE" dirty="0"/>
          </a:p>
        </p:txBody>
      </p:sp>
      <p:sp>
        <p:nvSpPr>
          <p:cNvPr id="8" name="Textfeld 7"/>
          <p:cNvSpPr txBox="1"/>
          <p:nvPr/>
        </p:nvSpPr>
        <p:spPr>
          <a:xfrm>
            <a:off x="284400" y="5734800"/>
            <a:ext cx="8317110" cy="333425"/>
          </a:xfrm>
          <a:prstGeom prst="rect">
            <a:avLst/>
          </a:prstGeom>
          <a:noFill/>
        </p:spPr>
        <p:txBody>
          <a:bodyPr wrap="square" lIns="0" tIns="0" rIns="0" bIns="0" rtlCol="0">
            <a:spAutoFit/>
          </a:bodyPr>
          <a:lstStyle/>
          <a:p>
            <a:pPr>
              <a:lnSpc>
                <a:spcPts val="1300"/>
              </a:lnSpc>
            </a:pPr>
            <a:r>
              <a:rPr lang="en-US" sz="900" dirty="0">
                <a:solidFill>
                  <a:srgbClr val="002060"/>
                </a:solidFill>
              </a:rPr>
              <a:t>“When you are choosing new books for your child, how easy or hard is it for you to make an age-appropriate choice?“</a:t>
            </a:r>
            <a:br>
              <a:rPr lang="en-US" sz="900" dirty="0">
                <a:solidFill>
                  <a:srgbClr val="002060"/>
                </a:solidFill>
              </a:rPr>
            </a:br>
            <a:r>
              <a:rPr lang="en-US" sz="900" dirty="0">
                <a:solidFill>
                  <a:srgbClr val="002060"/>
                </a:solidFill>
              </a:rPr>
              <a:t>Source: </a:t>
            </a:r>
            <a:r>
              <a:rPr lang="en-US" altLang="de-DE" sz="900" dirty="0">
                <a:solidFill>
                  <a:srgbClr val="001871"/>
                </a:solidFill>
              </a:rPr>
              <a:t>German Reading Foundation | 2017 Reading Aloud Study</a:t>
            </a:r>
            <a:endParaRPr lang="en-US" sz="900" dirty="0">
              <a:solidFill>
                <a:srgbClr val="002060"/>
              </a:solidFill>
            </a:endParaRPr>
          </a:p>
        </p:txBody>
      </p:sp>
      <p:sp>
        <p:nvSpPr>
          <p:cNvPr id="3" name="Textfeld 2"/>
          <p:cNvSpPr txBox="1"/>
          <p:nvPr/>
        </p:nvSpPr>
        <p:spPr>
          <a:xfrm>
            <a:off x="284400" y="1347235"/>
            <a:ext cx="3132534" cy="256480"/>
          </a:xfrm>
          <a:prstGeom prst="rect">
            <a:avLst/>
          </a:prstGeom>
          <a:noFill/>
        </p:spPr>
        <p:txBody>
          <a:bodyPr wrap="square" lIns="0" tIns="0" rIns="0" bIns="0" rtlCol="0">
            <a:spAutoFit/>
          </a:bodyPr>
          <a:lstStyle/>
          <a:p>
            <a:pPr algn="l">
              <a:lnSpc>
                <a:spcPts val="2000"/>
              </a:lnSpc>
            </a:pPr>
            <a:r>
              <a:rPr lang="en-US" sz="1100" dirty="0">
                <a:solidFill>
                  <a:schemeClr val="bg2"/>
                </a:solidFill>
              </a:rPr>
              <a:t>Families with children who are … </a:t>
            </a:r>
          </a:p>
        </p:txBody>
      </p:sp>
      <p:sp>
        <p:nvSpPr>
          <p:cNvPr id="9" name="Textfeld 8"/>
          <p:cNvSpPr txBox="1"/>
          <p:nvPr/>
        </p:nvSpPr>
        <p:spPr>
          <a:xfrm>
            <a:off x="1336193" y="3925561"/>
            <a:ext cx="3132534" cy="256480"/>
          </a:xfrm>
          <a:prstGeom prst="rect">
            <a:avLst/>
          </a:prstGeom>
          <a:noFill/>
        </p:spPr>
        <p:txBody>
          <a:bodyPr wrap="square" lIns="0" tIns="0" rIns="0" bIns="0" rtlCol="0">
            <a:spAutoFit/>
          </a:bodyPr>
          <a:lstStyle/>
          <a:p>
            <a:pPr algn="l">
              <a:lnSpc>
                <a:spcPts val="2000"/>
              </a:lnSpc>
            </a:pPr>
            <a:r>
              <a:rPr lang="de-DE" sz="1100" dirty="0">
                <a:solidFill>
                  <a:schemeClr val="bg2"/>
                </a:solidFill>
                <a:latin typeface="PoppinsDE Light" panose="02000000000000000000" pitchFamily="2" charset="0"/>
                <a:cs typeface="PoppinsDE Light" panose="02000000000000000000" pitchFamily="2" charset="0"/>
              </a:rPr>
              <a:t>find </a:t>
            </a:r>
            <a:r>
              <a:rPr lang="de-DE" sz="1100" dirty="0" err="1">
                <a:solidFill>
                  <a:schemeClr val="bg2"/>
                </a:solidFill>
                <a:latin typeface="PoppinsDE Light" panose="02000000000000000000" pitchFamily="2" charset="0"/>
                <a:cs typeface="PoppinsDE Light" panose="02000000000000000000" pitchFamily="2" charset="0"/>
              </a:rPr>
              <a:t>choosing</a:t>
            </a:r>
            <a:r>
              <a:rPr lang="de-DE" sz="1100" dirty="0">
                <a:solidFill>
                  <a:schemeClr val="bg2"/>
                </a:solidFill>
                <a:latin typeface="PoppinsDE Light" panose="02000000000000000000" pitchFamily="2" charset="0"/>
                <a:cs typeface="PoppinsDE Light" panose="02000000000000000000" pitchFamily="2" charset="0"/>
              </a:rPr>
              <a:t> </a:t>
            </a:r>
            <a:r>
              <a:rPr lang="de-DE" sz="1100" dirty="0" err="1" smtClean="0">
                <a:solidFill>
                  <a:schemeClr val="bg2"/>
                </a:solidFill>
                <a:latin typeface="PoppinsDE Light" panose="02000000000000000000" pitchFamily="2" charset="0"/>
                <a:cs typeface="PoppinsDE Light" panose="02000000000000000000" pitchFamily="2" charset="0"/>
              </a:rPr>
              <a:t>books</a:t>
            </a:r>
            <a:r>
              <a:rPr lang="de-DE" sz="1100" dirty="0" smtClean="0">
                <a:solidFill>
                  <a:schemeClr val="bg2"/>
                </a:solidFill>
                <a:latin typeface="PoppinsDE Light" panose="02000000000000000000" pitchFamily="2" charset="0"/>
                <a:cs typeface="PoppinsDE Light" panose="02000000000000000000" pitchFamily="2" charset="0"/>
              </a:rPr>
              <a:t> ...</a:t>
            </a:r>
            <a:endParaRPr lang="de-DE" sz="1100" dirty="0">
              <a:solidFill>
                <a:schemeClr val="bg2"/>
              </a:solidFill>
              <a:latin typeface="PoppinsDE Light" panose="02000000000000000000" pitchFamily="2" charset="0"/>
              <a:cs typeface="PoppinsDE Light" panose="02000000000000000000" pitchFamily="2" charset="0"/>
            </a:endParaRPr>
          </a:p>
        </p:txBody>
      </p:sp>
      <p:sp>
        <p:nvSpPr>
          <p:cNvPr id="5" name="Ellipse 4"/>
          <p:cNvSpPr/>
          <p:nvPr/>
        </p:nvSpPr>
        <p:spPr>
          <a:xfrm>
            <a:off x="6927874" y="3185938"/>
            <a:ext cx="2160240" cy="64807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331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95536" y="332656"/>
            <a:ext cx="7380360" cy="945021"/>
          </a:xfrm>
        </p:spPr>
        <p:txBody>
          <a:bodyPr>
            <a:noAutofit/>
          </a:bodyPr>
          <a:lstStyle/>
          <a:p>
            <a:r>
              <a:rPr lang="en-US" dirty="0">
                <a:solidFill>
                  <a:srgbClr val="003770"/>
                </a:solidFill>
              </a:rPr>
              <a:t>Low performance in literacy –  A “renewable“ problem</a:t>
            </a:r>
            <a:br>
              <a:rPr lang="en-US" dirty="0">
                <a:solidFill>
                  <a:srgbClr val="003770"/>
                </a:solidFill>
              </a:rPr>
            </a:br>
            <a:r>
              <a:rPr lang="en-US" dirty="0">
                <a:solidFill>
                  <a:srgbClr val="003770"/>
                </a:solidFill>
              </a:rPr>
              <a:t>in most European countries</a:t>
            </a:r>
            <a:br>
              <a:rPr lang="en-US" dirty="0">
                <a:solidFill>
                  <a:srgbClr val="003770"/>
                </a:solidFill>
              </a:rPr>
            </a:br>
            <a:r>
              <a:rPr lang="en-US" dirty="0">
                <a:solidFill>
                  <a:srgbClr val="003770"/>
                </a:solidFill>
              </a:rPr>
              <a:t> </a:t>
            </a:r>
            <a:br>
              <a:rPr lang="en-US" dirty="0">
                <a:solidFill>
                  <a:srgbClr val="003770"/>
                </a:solidFill>
              </a:rPr>
            </a:br>
            <a:r>
              <a:rPr lang="en-US" dirty="0">
                <a:solidFill>
                  <a:srgbClr val="003770"/>
                </a:solidFill>
              </a:rPr>
              <a:t/>
            </a:r>
            <a:br>
              <a:rPr lang="en-US" dirty="0">
                <a:solidFill>
                  <a:srgbClr val="003770"/>
                </a:solidFill>
              </a:rPr>
            </a:br>
            <a:endParaRPr lang="en-US" dirty="0">
              <a:solidFill>
                <a:srgbClr val="003770"/>
              </a:solidFill>
              <a:latin typeface="PoppinsDE Light" panose="02000000000000000000" pitchFamily="2" charset="0"/>
              <a:cs typeface="PoppinsDE Light" panose="02000000000000000000" pitchFamily="2" charset="0"/>
            </a:endParaRPr>
          </a:p>
        </p:txBody>
      </p:sp>
      <p:sp>
        <p:nvSpPr>
          <p:cNvPr id="8" name="Datumsplatzhalter 3"/>
          <p:cNvSpPr>
            <a:spLocks noGrp="1"/>
          </p:cNvSpPr>
          <p:nvPr>
            <p:ph type="dt" sz="half" idx="2"/>
          </p:nvPr>
        </p:nvSpPr>
        <p:spPr>
          <a:xfrm>
            <a:off x="449973" y="6515819"/>
            <a:ext cx="985127" cy="215997"/>
          </a:xfrm>
          <a:prstGeom prst="rect">
            <a:avLst/>
          </a:prstGeom>
          <a:ln>
            <a:noFill/>
          </a:ln>
          <a:effectLst/>
        </p:spPr>
        <p:txBody>
          <a:bodyPr lIns="0" tIns="0" rIns="0" bIns="0">
            <a:noAutofit/>
          </a:bodyPr>
          <a:lstStyle>
            <a:lvl1pPr>
              <a:defRPr sz="1200">
                <a:ln>
                  <a:noFill/>
                </a:ln>
                <a:solidFill>
                  <a:srgbClr val="FFFFFF"/>
                </a:solidFill>
              </a:defRPr>
            </a:lvl1pPr>
          </a:lstStyle>
          <a:p>
            <a:pPr defTabSz="457200"/>
            <a:fld id="{1CAC77DD-EAE9-B94A-8F75-2D5CC889BE53}" type="datetime1">
              <a:rPr lang="de-DE" smtClean="0"/>
              <a:pPr defTabSz="45720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pPr defTabSz="457200"/>
            <a:fld id="{8D6DF14B-2E7C-B040-9DB9-99424FD42785}" type="slidenum">
              <a:rPr lang="de-DE" smtClean="0">
                <a:solidFill>
                  <a:srgbClr val="FFFFFF"/>
                </a:solidFill>
              </a:rPr>
              <a:pPr defTabSz="457200"/>
              <a:t>4</a:t>
            </a:fld>
            <a:endParaRPr lang="de-DE" dirty="0">
              <a:solidFill>
                <a:srgbClr val="FFFFFF"/>
              </a:solidFill>
            </a:endParaRPr>
          </a:p>
        </p:txBody>
      </p:sp>
      <p:sp>
        <p:nvSpPr>
          <p:cNvPr id="13" name="Fußzeilenplatzhalter 4"/>
          <p:cNvSpPr>
            <a:spLocks noGrp="1"/>
          </p:cNvSpPr>
          <p:nvPr>
            <p:ph type="ftr" sz="quarter" idx="3"/>
          </p:nvPr>
        </p:nvSpPr>
        <p:spPr>
          <a:xfrm>
            <a:off x="1625600" y="6562180"/>
            <a:ext cx="2895600" cy="215997"/>
          </a:xfrm>
          <a:prstGeom prst="rect">
            <a:avLst/>
          </a:prstGeom>
        </p:spPr>
        <p:txBody>
          <a:bodyPr lIns="0" tIns="0" rIns="0" bIns="0"/>
          <a:lstStyle>
            <a:lvl1pPr algn="l">
              <a:defRPr sz="1200">
                <a:ln>
                  <a:noFill/>
                </a:ln>
                <a:solidFill>
                  <a:srgbClr val="FFFFFF"/>
                </a:solidFill>
              </a:defRPr>
            </a:lvl1pPr>
          </a:lstStyle>
          <a:p>
            <a:r>
              <a:rPr lang="de-DE" dirty="0"/>
              <a:t>Stiftung Lesen</a:t>
            </a:r>
          </a:p>
        </p:txBody>
      </p:sp>
      <p:sp>
        <p:nvSpPr>
          <p:cNvPr id="12" name="Textfeld 11">
            <a:extLst>
              <a:ext uri="{FF2B5EF4-FFF2-40B4-BE49-F238E27FC236}">
                <a16:creationId xmlns:a16="http://schemas.microsoft.com/office/drawing/2014/main" id="{22F00353-7FF5-4ABA-8DB4-C4FED7417C68}"/>
              </a:ext>
            </a:extLst>
          </p:cNvPr>
          <p:cNvSpPr txBox="1"/>
          <p:nvPr/>
        </p:nvSpPr>
        <p:spPr>
          <a:xfrm>
            <a:off x="289778" y="6244456"/>
            <a:ext cx="393790"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4</a:t>
            </a:r>
          </a:p>
        </p:txBody>
      </p:sp>
      <p:graphicFrame>
        <p:nvGraphicFramePr>
          <p:cNvPr id="11" name="Inhaltsplatzhalter 7"/>
          <p:cNvGraphicFramePr>
            <a:graphicFrameLocks/>
          </p:cNvGraphicFramePr>
          <p:nvPr>
            <p:extLst>
              <p:ext uri="{D42A27DB-BD31-4B8C-83A1-F6EECF244321}">
                <p14:modId xmlns:p14="http://schemas.microsoft.com/office/powerpoint/2010/main" val="2302248472"/>
              </p:ext>
            </p:extLst>
          </p:nvPr>
        </p:nvGraphicFramePr>
        <p:xfrm>
          <a:off x="450850" y="1124743"/>
          <a:ext cx="8442325" cy="52277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4765167" y="2204864"/>
            <a:ext cx="2165786" cy="1025922"/>
          </a:xfrm>
          <a:prstGeom prst="rect">
            <a:avLst/>
          </a:prstGeom>
          <a:noFill/>
        </p:spPr>
        <p:txBody>
          <a:bodyPr wrap="none" lIns="0" tIns="0" rIns="0" bIns="0" rtlCol="0">
            <a:spAutoFit/>
          </a:bodyPr>
          <a:lstStyle/>
          <a:p>
            <a:pPr algn="l">
              <a:lnSpc>
                <a:spcPts val="2000"/>
              </a:lnSpc>
            </a:pPr>
            <a:r>
              <a:rPr lang="en-US" sz="1400" dirty="0">
                <a:solidFill>
                  <a:srgbClr val="003770"/>
                </a:solidFill>
                <a:latin typeface="+mj-lt"/>
              </a:rPr>
              <a:t>Percentage of low performers</a:t>
            </a:r>
            <a:br>
              <a:rPr lang="en-US" sz="1400" dirty="0">
                <a:solidFill>
                  <a:srgbClr val="003770"/>
                </a:solidFill>
                <a:latin typeface="+mj-lt"/>
              </a:rPr>
            </a:br>
            <a:r>
              <a:rPr lang="en-US" sz="1400" dirty="0">
                <a:solidFill>
                  <a:srgbClr val="003770"/>
                </a:solidFill>
                <a:latin typeface="+mj-lt"/>
              </a:rPr>
              <a:t>in reading among</a:t>
            </a:r>
          </a:p>
          <a:p>
            <a:pPr algn="l">
              <a:lnSpc>
                <a:spcPts val="2000"/>
              </a:lnSpc>
            </a:pPr>
            <a:endParaRPr lang="de-DE" sz="1400" dirty="0">
              <a:solidFill>
                <a:srgbClr val="003770"/>
              </a:solidFill>
              <a:latin typeface="+mj-lt"/>
            </a:endParaRPr>
          </a:p>
          <a:p>
            <a:pPr algn="l">
              <a:lnSpc>
                <a:spcPts val="2000"/>
              </a:lnSpc>
            </a:pPr>
            <a:endParaRPr lang="de-DE" sz="1400" dirty="0" err="1">
              <a:solidFill>
                <a:srgbClr val="003770"/>
              </a:solidFill>
              <a:latin typeface="+mj-lt"/>
            </a:endParaRPr>
          </a:p>
        </p:txBody>
      </p:sp>
    </p:spTree>
    <p:extLst>
      <p:ext uri="{BB962C8B-B14F-4D97-AF65-F5344CB8AC3E}">
        <p14:creationId xmlns:p14="http://schemas.microsoft.com/office/powerpoint/2010/main" val="1396037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2A28A-1F89-4A1B-BC88-5F1044537F3F}"/>
              </a:ext>
            </a:extLst>
          </p:cNvPr>
          <p:cNvSpPr>
            <a:spLocks noGrp="1"/>
          </p:cNvSpPr>
          <p:nvPr>
            <p:ph type="title"/>
          </p:nvPr>
        </p:nvSpPr>
        <p:spPr>
          <a:xfrm>
            <a:off x="287338" y="620689"/>
            <a:ext cx="7092974" cy="720080"/>
          </a:xfrm>
        </p:spPr>
        <p:txBody>
          <a:bodyPr/>
          <a:lstStyle/>
          <a:p>
            <a:r>
              <a:rPr lang="en-US" dirty="0"/>
              <a:t>For more than every second child there </a:t>
            </a:r>
            <a:br>
              <a:rPr lang="en-US" dirty="0"/>
            </a:br>
            <a:r>
              <a:rPr lang="en-US" dirty="0"/>
              <a:t>are at most 10 children‘s books in the household</a:t>
            </a:r>
            <a:endParaRPr lang="en-US" dirty="0">
              <a:latin typeface="PoppinsDE Light" panose="02000000000000000000" pitchFamily="2" charset="0"/>
              <a:cs typeface="PoppinsDE Light" panose="02000000000000000000" pitchFamily="2" charset="0"/>
            </a:endParaRPr>
          </a:p>
        </p:txBody>
      </p:sp>
      <p:graphicFrame>
        <p:nvGraphicFramePr>
          <p:cNvPr id="9" name="Inhaltsplatzhalter 8">
            <a:extLst>
              <a:ext uri="{FF2B5EF4-FFF2-40B4-BE49-F238E27FC236}">
                <a16:creationId xmlns:a16="http://schemas.microsoft.com/office/drawing/2014/main" id="{87FDBF93-7AFA-4CC1-B9C9-6D0873E57B13}"/>
              </a:ext>
            </a:extLst>
          </p:cNvPr>
          <p:cNvGraphicFramePr>
            <a:graphicFrameLocks noGrp="1"/>
          </p:cNvGraphicFramePr>
          <p:nvPr>
            <p:ph idx="1"/>
            <p:extLst>
              <p:ext uri="{D42A27DB-BD31-4B8C-83A1-F6EECF244321}">
                <p14:modId xmlns:p14="http://schemas.microsoft.com/office/powerpoint/2010/main" val="2142156926"/>
              </p:ext>
            </p:extLst>
          </p:nvPr>
        </p:nvGraphicFramePr>
        <p:xfrm>
          <a:off x="283842" y="1494609"/>
          <a:ext cx="8569325"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a16="http://schemas.microsoft.com/office/drawing/2014/main" id="{9C70BE37-5CDA-43FB-8227-06BC4037F448}"/>
              </a:ext>
            </a:extLst>
          </p:cNvPr>
          <p:cNvSpPr>
            <a:spLocks noGrp="1"/>
          </p:cNvSpPr>
          <p:nvPr>
            <p:ph type="sldNum" sz="quarter" idx="10"/>
          </p:nvPr>
        </p:nvSpPr>
        <p:spPr/>
        <p:txBody>
          <a:bodyPr/>
          <a:lstStyle/>
          <a:p>
            <a:fld id="{EF37832F-21F2-4679-920C-88524B75CF38}" type="slidenum">
              <a:rPr lang="de-DE" smtClean="0"/>
              <a:pPr/>
              <a:t>40</a:t>
            </a:fld>
            <a:endParaRPr lang="de-DE"/>
          </a:p>
        </p:txBody>
      </p:sp>
      <p:sp>
        <p:nvSpPr>
          <p:cNvPr id="8" name="Textfeld 7"/>
          <p:cNvSpPr txBox="1"/>
          <p:nvPr/>
        </p:nvSpPr>
        <p:spPr>
          <a:xfrm>
            <a:off x="283843" y="5818349"/>
            <a:ext cx="8569325" cy="282129"/>
          </a:xfrm>
          <a:prstGeom prst="rect">
            <a:avLst/>
          </a:prstGeom>
          <a:noFill/>
        </p:spPr>
        <p:txBody>
          <a:bodyPr wrap="square" lIns="0" tIns="0" rIns="0" bIns="0" rtlCol="0">
            <a:spAutoFit/>
          </a:bodyPr>
          <a:lstStyle/>
          <a:p>
            <a:pPr>
              <a:lnSpc>
                <a:spcPts val="1100"/>
              </a:lnSpc>
            </a:pPr>
            <a:r>
              <a:rPr lang="de-DE" sz="900" dirty="0">
                <a:solidFill>
                  <a:schemeClr val="bg2"/>
                </a:solidFill>
              </a:rPr>
              <a:t>“</a:t>
            </a:r>
            <a:r>
              <a:rPr lang="en-US" sz="900" dirty="0">
                <a:solidFill>
                  <a:schemeClr val="bg2"/>
                </a:solidFill>
              </a:rPr>
              <a:t>How many children‘s books or picture books are there in your home? This also includes Pixi books or similar smaller books.“</a:t>
            </a:r>
            <a:br>
              <a:rPr lang="en-US" sz="900" dirty="0">
                <a:solidFill>
                  <a:schemeClr val="bg2"/>
                </a:solidFill>
              </a:rPr>
            </a:br>
            <a:r>
              <a:rPr lang="en-US" sz="900" dirty="0">
                <a:solidFill>
                  <a:schemeClr val="bg2"/>
                </a:solidFill>
              </a:rPr>
              <a:t>Source: </a:t>
            </a:r>
            <a:r>
              <a:rPr lang="en-US" altLang="de-DE" sz="900" dirty="0">
                <a:solidFill>
                  <a:srgbClr val="001871"/>
                </a:solidFill>
              </a:rPr>
              <a:t>German Reading Foundation | 2017 Reading Aloud Study</a:t>
            </a:r>
            <a:endParaRPr lang="en-US" sz="900" dirty="0">
              <a:solidFill>
                <a:schemeClr val="bg2"/>
              </a:solidFill>
            </a:endParaRPr>
          </a:p>
        </p:txBody>
      </p:sp>
      <p:sp>
        <p:nvSpPr>
          <p:cNvPr id="7" name="Textfeld 6"/>
          <p:cNvSpPr txBox="1"/>
          <p:nvPr/>
        </p:nvSpPr>
        <p:spPr>
          <a:xfrm>
            <a:off x="8205095" y="5445224"/>
            <a:ext cx="648072" cy="282129"/>
          </a:xfrm>
          <a:prstGeom prst="rect">
            <a:avLst/>
          </a:prstGeom>
          <a:noFill/>
        </p:spPr>
        <p:txBody>
          <a:bodyPr wrap="square" lIns="0" tIns="0" rIns="0" bIns="0" rtlCol="0">
            <a:spAutoFit/>
          </a:bodyPr>
          <a:lstStyle/>
          <a:p>
            <a:pPr>
              <a:lnSpc>
                <a:spcPts val="1100"/>
              </a:lnSpc>
            </a:pPr>
            <a:r>
              <a:rPr lang="en-US" sz="800" dirty="0">
                <a:solidFill>
                  <a:schemeClr val="bg2"/>
                </a:solidFill>
                <a:latin typeface="PoppinsDE Light" panose="02000000000000000000" pitchFamily="2" charset="0"/>
                <a:cs typeface="PoppinsDE Light" panose="02000000000000000000" pitchFamily="2" charset="0"/>
              </a:rPr>
              <a:t>All parents</a:t>
            </a:r>
            <a:r>
              <a:rPr lang="de-DE" sz="800" dirty="0">
                <a:solidFill>
                  <a:schemeClr val="bg2"/>
                </a:solidFill>
                <a:latin typeface="PoppinsDE Light" panose="02000000000000000000" pitchFamily="2" charset="0"/>
                <a:cs typeface="PoppinsDE Light" panose="02000000000000000000" pitchFamily="2" charset="0"/>
              </a:rPr>
              <a:t/>
            </a:r>
            <a:br>
              <a:rPr lang="de-DE" sz="800" dirty="0">
                <a:solidFill>
                  <a:schemeClr val="bg2"/>
                </a:solidFill>
                <a:latin typeface="PoppinsDE Light" panose="02000000000000000000" pitchFamily="2" charset="0"/>
                <a:cs typeface="PoppinsDE Light" panose="02000000000000000000" pitchFamily="2" charset="0"/>
              </a:rPr>
            </a:br>
            <a:r>
              <a:rPr lang="de-DE" sz="800" dirty="0">
                <a:solidFill>
                  <a:schemeClr val="bg2"/>
                </a:solidFill>
                <a:latin typeface="PoppinsDE Light" panose="02000000000000000000" pitchFamily="2" charset="0"/>
                <a:cs typeface="PoppinsDE Light" panose="02000000000000000000" pitchFamily="2" charset="0"/>
              </a:rPr>
              <a:t>n=523, in %</a:t>
            </a:r>
          </a:p>
        </p:txBody>
      </p:sp>
    </p:spTree>
    <p:extLst>
      <p:ext uri="{BB962C8B-B14F-4D97-AF65-F5344CB8AC3E}">
        <p14:creationId xmlns:p14="http://schemas.microsoft.com/office/powerpoint/2010/main" val="1896467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en-US" dirty="0">
                <a:solidFill>
                  <a:srgbClr val="003770"/>
                </a:solidFill>
              </a:rPr>
              <a:t>Stories make reading aloud very interesting for children </a:t>
            </a:r>
            <a:br>
              <a:rPr lang="en-US" dirty="0">
                <a:solidFill>
                  <a:srgbClr val="003770"/>
                </a:solidFill>
              </a:rPr>
            </a:br>
            <a:endParaRPr lang="en-US" dirty="0">
              <a:solidFill>
                <a:srgbClr val="003770"/>
              </a:solidFill>
            </a:endParaRPr>
          </a:p>
        </p:txBody>
      </p:sp>
      <p:graphicFrame>
        <p:nvGraphicFramePr>
          <p:cNvPr id="8" name="Inhaltsplatzhalter 8"/>
          <p:cNvGraphicFramePr>
            <a:graphicFrameLocks noGrp="1"/>
          </p:cNvGraphicFramePr>
          <p:nvPr>
            <p:ph sz="half" idx="1"/>
            <p:extLst>
              <p:ext uri="{D42A27DB-BD31-4B8C-83A1-F6EECF244321}">
                <p14:modId xmlns:p14="http://schemas.microsoft.com/office/powerpoint/2010/main" val="3644193419"/>
              </p:ext>
            </p:extLst>
          </p:nvPr>
        </p:nvGraphicFramePr>
        <p:xfrm>
          <a:off x="468000" y="1699200"/>
          <a:ext cx="8243888" cy="4256087"/>
        </p:xfrm>
        <a:graphic>
          <a:graphicData uri="http://schemas.openxmlformats.org/drawingml/2006/chart">
            <c:chart xmlns:c="http://schemas.openxmlformats.org/drawingml/2006/chart" xmlns:r="http://schemas.openxmlformats.org/officeDocument/2006/relationships" r:id="rId2"/>
          </a:graphicData>
        </a:graphic>
      </p:graphicFrame>
      <p:sp>
        <p:nvSpPr>
          <p:cNvPr id="11" name="Inhaltsplatzhalter 9"/>
          <p:cNvSpPr txBox="1">
            <a:spLocks/>
          </p:cNvSpPr>
          <p:nvPr/>
        </p:nvSpPr>
        <p:spPr>
          <a:xfrm>
            <a:off x="384903" y="1218018"/>
            <a:ext cx="8461375" cy="400050"/>
          </a:xfrm>
          <a:prstGeom prst="rect">
            <a:avLst/>
          </a:prstGeom>
        </p:spPr>
        <p:txBody>
          <a:bodyPr/>
          <a:lstStyle>
            <a:lvl1pPr algn="l" defTabSz="457200" rtl="0" eaLnBrk="0" fontAlgn="base" hangingPunct="0">
              <a:lnSpc>
                <a:spcPts val="2000"/>
              </a:lnSpc>
              <a:spcBef>
                <a:spcPts val="1000"/>
              </a:spcBef>
              <a:spcAft>
                <a:spcPct val="0"/>
              </a:spcAft>
              <a:defRPr sz="1600" kern="1200">
                <a:solidFill>
                  <a:schemeClr val="tx2"/>
                </a:solidFill>
                <a:latin typeface="+mn-lt"/>
                <a:ea typeface="+mn-ea"/>
                <a:cs typeface="+mn-cs"/>
              </a:defRPr>
            </a:lvl1pPr>
            <a:lvl2pPr marL="742950" indent="-28575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2pPr>
            <a:lvl3pPr marL="11430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3pPr>
            <a:lvl4pPr marL="1600200" indent="-228600" algn="l" defTabSz="457200" rtl="0" eaLnBrk="0" fontAlgn="base" hangingPunct="0">
              <a:lnSpc>
                <a:spcPts val="2000"/>
              </a:lnSpc>
              <a:spcBef>
                <a:spcPts val="1000"/>
              </a:spcBef>
              <a:spcAft>
                <a:spcPct val="0"/>
              </a:spcAft>
              <a:buFont typeface="Lucida Grande"/>
              <a:buChar char="–"/>
              <a:defRPr sz="1600" kern="1200">
                <a:solidFill>
                  <a:schemeClr val="tx2"/>
                </a:solidFill>
                <a:latin typeface="+mn-lt"/>
                <a:ea typeface="+mn-ea"/>
                <a:cs typeface="+mn-cs"/>
              </a:defRPr>
            </a:lvl4pPr>
            <a:lvl5pPr marL="2057400" indent="-228600" algn="l" defTabSz="457200" rtl="0" eaLnBrk="0" fontAlgn="base" hangingPunct="0">
              <a:lnSpc>
                <a:spcPts val="2000"/>
              </a:lnSpc>
              <a:spcBef>
                <a:spcPts val="1000"/>
              </a:spcBef>
              <a:spcAft>
                <a:spcPct val="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spcBef>
                <a:spcPct val="0"/>
              </a:spcBef>
            </a:pPr>
            <a:r>
              <a:rPr lang="en-US" altLang="de-DE" sz="1000" dirty="0">
                <a:solidFill>
                  <a:srgbClr val="003770"/>
                </a:solidFill>
              </a:rPr>
              <a:t>Question for children who are/were read to by their parents (n=491): “What do you/did you really like about being read to?“ | Numbers given in percent | Sample of </a:t>
            </a:r>
            <a:r>
              <a:rPr lang="en-US" altLang="de-DE" sz="1000" dirty="0" smtClean="0">
                <a:solidFill>
                  <a:srgbClr val="003770"/>
                </a:solidFill>
              </a:rPr>
              <a:t>responses</a:t>
            </a:r>
            <a:endParaRPr lang="en-US" altLang="de-DE" sz="1000" dirty="0">
              <a:solidFill>
                <a:srgbClr val="003770"/>
              </a:solidFill>
            </a:endParaRPr>
          </a:p>
        </p:txBody>
      </p:sp>
      <p:sp>
        <p:nvSpPr>
          <p:cNvPr id="16" name="Fußzeilenplatzhalter 4"/>
          <p:cNvSpPr txBox="1">
            <a:spLocks/>
          </p:cNvSpPr>
          <p:nvPr/>
        </p:nvSpPr>
        <p:spPr>
          <a:xfrm>
            <a:off x="468313" y="6240463"/>
            <a:ext cx="7775575" cy="247650"/>
          </a:xfrm>
          <a:prstGeom prst="rect">
            <a:avLst/>
          </a:prstGeom>
        </p:spPr>
        <p:txBody>
          <a:bodyPr lIns="0" tIns="0" rIns="0" bIns="0"/>
          <a:lstStyle>
            <a:defPPr>
              <a:defRPr lang="de-DE"/>
            </a:defPPr>
            <a:lvl1pPr marL="0" algn="l" defTabSz="914400" rtl="0" eaLnBrk="1" latinLnBrk="0" hangingPunct="1">
              <a:defRPr sz="1000" kern="1200">
                <a:ln>
                  <a:noFill/>
                </a:ln>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de-DE" dirty="0">
                <a:solidFill>
                  <a:srgbClr val="001871"/>
                </a:solidFill>
              </a:rPr>
              <a:t>Quelle: Stiftung Lesen | Vorlesestudie 2016</a:t>
            </a:r>
            <a:endParaRPr lang="de-DE" dirty="0">
              <a:solidFill>
                <a:srgbClr val="001871"/>
              </a:solidFill>
            </a:endParaRPr>
          </a:p>
        </p:txBody>
      </p:sp>
      <p:sp>
        <p:nvSpPr>
          <p:cNvPr id="17"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8"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r>
              <a:rPr lang="de-DE" dirty="0"/>
              <a:t>45</a:t>
            </a:r>
          </a:p>
        </p:txBody>
      </p:sp>
      <p:sp>
        <p:nvSpPr>
          <p:cNvPr id="23"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sp>
        <p:nvSpPr>
          <p:cNvPr id="24" name="Inhaltsplatzhalter 12"/>
          <p:cNvSpPr txBox="1">
            <a:spLocks/>
          </p:cNvSpPr>
          <p:nvPr/>
        </p:nvSpPr>
        <p:spPr bwMode="auto">
          <a:xfrm>
            <a:off x="395288" y="6085800"/>
            <a:ext cx="8254800"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534988" rtl="0" fontAlgn="base">
              <a:lnSpc>
                <a:spcPts val="2350"/>
              </a:lnSpc>
              <a:spcBef>
                <a:spcPts val="1175"/>
              </a:spcBef>
              <a:spcAft>
                <a:spcPct val="0"/>
              </a:spcAft>
              <a:defRPr sz="1000" kern="1200" baseline="0">
                <a:solidFill>
                  <a:srgbClr val="000000"/>
                </a:solidFill>
                <a:latin typeface="+mn-lt"/>
                <a:ea typeface="+mn-ea"/>
                <a:cs typeface="+mn-cs"/>
              </a:defRPr>
            </a:lvl1pPr>
            <a:lvl2pPr marL="871538" indent="-334963"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2pPr>
            <a:lvl3pPr marL="133985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3pPr>
            <a:lvl4pPr marL="1876425"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4pPr>
            <a:lvl5pPr marL="2413000" indent="-266700" algn="l" defTabSz="534988" rtl="0" fontAlgn="base">
              <a:lnSpc>
                <a:spcPts val="2350"/>
              </a:lnSpc>
              <a:spcBef>
                <a:spcPts val="1175"/>
              </a:spcBef>
              <a:spcAft>
                <a:spcPct val="0"/>
              </a:spcAft>
              <a:buFont typeface="Lucida Grande"/>
              <a:buChar char="–"/>
              <a:defRPr sz="1900" kern="1200">
                <a:solidFill>
                  <a:srgbClr val="000000"/>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lvl="0">
              <a:lnSpc>
                <a:spcPct val="100000"/>
              </a:lnSpc>
              <a:defRPr/>
            </a:pPr>
            <a:r>
              <a:rPr kumimoji="0" lang="en-US" sz="1000" b="0" i="0" u="none" strike="noStrike" kern="1200" cap="none" spc="0" normalizeH="0" baseline="0" noProof="0" dirty="0">
                <a:ln>
                  <a:noFill/>
                </a:ln>
                <a:solidFill>
                  <a:srgbClr val="001871"/>
                </a:solidFill>
                <a:effectLst/>
                <a:uLnTx/>
                <a:uFillTx/>
                <a:latin typeface="Calibri"/>
                <a:ea typeface="+mn-ea"/>
                <a:cs typeface="+mn-cs"/>
              </a:rPr>
              <a:t>Source: </a:t>
            </a:r>
            <a:r>
              <a:rPr lang="en-US" altLang="de-DE" dirty="0">
                <a:solidFill>
                  <a:srgbClr val="001871"/>
                </a:solidFill>
              </a:rPr>
              <a:t>German Reading Foundation | 2016 Reading Aloud Study</a:t>
            </a:r>
            <a:endParaRPr kumimoji="0" lang="en-US" sz="1000" b="0" i="0" u="none" strike="noStrike" kern="1200" cap="none" spc="0" normalizeH="0" baseline="0" noProof="0" dirty="0">
              <a:ln>
                <a:noFill/>
              </a:ln>
              <a:solidFill>
                <a:srgbClr val="001871"/>
              </a:solidFill>
              <a:effectLst/>
              <a:uLnTx/>
              <a:uFillTx/>
              <a:latin typeface="Calibri"/>
              <a:ea typeface="+mn-ea"/>
              <a:cs typeface="+mn-cs"/>
            </a:endParaRPr>
          </a:p>
        </p:txBody>
      </p:sp>
      <p:sp>
        <p:nvSpPr>
          <p:cNvPr id="25" name="Textfeld 24">
            <a:extLst>
              <a:ext uri="{FF2B5EF4-FFF2-40B4-BE49-F238E27FC236}">
                <a16:creationId xmlns:a16="http://schemas.microsoft.com/office/drawing/2014/main" id="{22F00353-7FF5-4ABA-8DB4-C4FED7417C68}"/>
              </a:ext>
            </a:extLst>
          </p:cNvPr>
          <p:cNvSpPr txBox="1"/>
          <p:nvPr/>
        </p:nvSpPr>
        <p:spPr>
          <a:xfrm>
            <a:off x="289778" y="6244456"/>
            <a:ext cx="5378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41</a:t>
            </a:r>
          </a:p>
        </p:txBody>
      </p:sp>
    </p:spTree>
    <p:extLst>
      <p:ext uri="{BB962C8B-B14F-4D97-AF65-F5344CB8AC3E}">
        <p14:creationId xmlns:p14="http://schemas.microsoft.com/office/powerpoint/2010/main" val="2282222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Only few parents visit the library with their children</a:t>
            </a:r>
            <a:br>
              <a:rPr lang="en-US" dirty="0"/>
            </a:br>
            <a:r>
              <a:rPr lang="en-US" dirty="0"/>
              <a:t>Libraries become more relevant as of age </a:t>
            </a:r>
            <a:r>
              <a:rPr lang="en-US" dirty="0">
                <a:latin typeface="PoppinsDE Light" panose="02000000000000000000" pitchFamily="2" charset="0"/>
                <a:cs typeface="PoppinsDE Light" panose="02000000000000000000" pitchFamily="2" charset="0"/>
              </a:rPr>
              <a:t>3</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548151256"/>
              </p:ext>
            </p:extLst>
          </p:nvPr>
        </p:nvGraphicFramePr>
        <p:xfrm>
          <a:off x="284400" y="1494000"/>
          <a:ext cx="8569325"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0"/>
          </p:nvPr>
        </p:nvSpPr>
        <p:spPr/>
        <p:txBody>
          <a:bodyPr/>
          <a:lstStyle/>
          <a:p>
            <a:fld id="{EF37832F-21F2-4679-920C-88524B75CF38}" type="slidenum">
              <a:rPr lang="de-DE" smtClean="0"/>
              <a:pPr/>
              <a:t>42</a:t>
            </a:fld>
            <a:endParaRPr lang="de-DE" dirty="0"/>
          </a:p>
        </p:txBody>
      </p:sp>
      <p:sp>
        <p:nvSpPr>
          <p:cNvPr id="8" name="Textfeld 7"/>
          <p:cNvSpPr txBox="1"/>
          <p:nvPr/>
        </p:nvSpPr>
        <p:spPr>
          <a:xfrm>
            <a:off x="284400" y="5734800"/>
            <a:ext cx="8317110" cy="333425"/>
          </a:xfrm>
          <a:prstGeom prst="rect">
            <a:avLst/>
          </a:prstGeom>
          <a:noFill/>
        </p:spPr>
        <p:txBody>
          <a:bodyPr wrap="square" lIns="0" tIns="0" rIns="0" bIns="0" rtlCol="0">
            <a:spAutoFit/>
          </a:bodyPr>
          <a:lstStyle/>
          <a:p>
            <a:pPr>
              <a:lnSpc>
                <a:spcPts val="1300"/>
              </a:lnSpc>
            </a:pPr>
            <a:r>
              <a:rPr lang="en-US" sz="900" dirty="0">
                <a:solidFill>
                  <a:srgbClr val="002060"/>
                </a:solidFill>
              </a:rPr>
              <a:t>“How often do you visit libraries and bookshops with your child?“  </a:t>
            </a:r>
            <a:br>
              <a:rPr lang="en-US" sz="900" dirty="0">
                <a:solidFill>
                  <a:srgbClr val="002060"/>
                </a:solidFill>
              </a:rPr>
            </a:br>
            <a:r>
              <a:rPr lang="en-US" sz="900" dirty="0">
                <a:solidFill>
                  <a:srgbClr val="002060"/>
                </a:solidFill>
              </a:rPr>
              <a:t>Source: </a:t>
            </a:r>
            <a:r>
              <a:rPr lang="en-US" altLang="de-DE" sz="900" dirty="0">
                <a:solidFill>
                  <a:srgbClr val="001871"/>
                </a:solidFill>
              </a:rPr>
              <a:t>German Reading Foundation | 2017 Reading Aloud Study</a:t>
            </a:r>
            <a:endParaRPr lang="en-US" sz="900" dirty="0">
              <a:solidFill>
                <a:srgbClr val="002060"/>
              </a:solidFill>
            </a:endParaRPr>
          </a:p>
        </p:txBody>
      </p:sp>
      <p:sp>
        <p:nvSpPr>
          <p:cNvPr id="3" name="Textfeld 2"/>
          <p:cNvSpPr txBox="1"/>
          <p:nvPr/>
        </p:nvSpPr>
        <p:spPr>
          <a:xfrm>
            <a:off x="284400" y="1494000"/>
            <a:ext cx="3132534" cy="229615"/>
          </a:xfrm>
          <a:prstGeom prst="rect">
            <a:avLst/>
          </a:prstGeom>
          <a:noFill/>
        </p:spPr>
        <p:txBody>
          <a:bodyPr wrap="square" lIns="0" tIns="0" rIns="0" bIns="0" rtlCol="0">
            <a:spAutoFit/>
          </a:bodyPr>
          <a:lstStyle/>
          <a:p>
            <a:pPr algn="l">
              <a:lnSpc>
                <a:spcPts val="2000"/>
              </a:lnSpc>
            </a:pPr>
            <a:r>
              <a:rPr lang="en-US" sz="1100" dirty="0">
                <a:solidFill>
                  <a:schemeClr val="bg2"/>
                </a:solidFill>
                <a:latin typeface="+mj-lt"/>
              </a:rPr>
              <a:t>Families with children who are ...</a:t>
            </a:r>
          </a:p>
        </p:txBody>
      </p:sp>
      <p:sp>
        <p:nvSpPr>
          <p:cNvPr id="9" name="Textfeld 8"/>
          <p:cNvSpPr txBox="1"/>
          <p:nvPr/>
        </p:nvSpPr>
        <p:spPr>
          <a:xfrm>
            <a:off x="542452" y="3918066"/>
            <a:ext cx="4245572" cy="338554"/>
          </a:xfrm>
          <a:prstGeom prst="rect">
            <a:avLst/>
          </a:prstGeom>
          <a:noFill/>
        </p:spPr>
        <p:txBody>
          <a:bodyPr wrap="square" lIns="0" tIns="0" rIns="0" bIns="0" rtlCol="0">
            <a:spAutoFit/>
          </a:bodyPr>
          <a:lstStyle/>
          <a:p>
            <a:pPr algn="l"/>
            <a:r>
              <a:rPr lang="en-US" sz="1100" dirty="0" smtClean="0">
                <a:solidFill>
                  <a:schemeClr val="bg2"/>
                </a:solidFill>
                <a:latin typeface="PoppinsDE Light" panose="02000000000000000000" pitchFamily="2" charset="0"/>
                <a:cs typeface="PoppinsDE Light" panose="02000000000000000000" pitchFamily="2" charset="0"/>
              </a:rPr>
              <a:t>visit a public library or a bookshop </a:t>
            </a:r>
            <a:br>
              <a:rPr lang="en-US" sz="1100" dirty="0" smtClean="0">
                <a:solidFill>
                  <a:schemeClr val="bg2"/>
                </a:solidFill>
                <a:latin typeface="PoppinsDE Light" panose="02000000000000000000" pitchFamily="2" charset="0"/>
                <a:cs typeface="PoppinsDE Light" panose="02000000000000000000" pitchFamily="2" charset="0"/>
              </a:rPr>
            </a:br>
            <a:r>
              <a:rPr lang="en-US" sz="1100" dirty="0" smtClean="0">
                <a:solidFill>
                  <a:schemeClr val="bg2"/>
                </a:solidFill>
                <a:latin typeface="PoppinsDE Light" panose="02000000000000000000" pitchFamily="2" charset="0"/>
                <a:cs typeface="PoppinsDE Light" panose="02000000000000000000" pitchFamily="2" charset="0"/>
              </a:rPr>
              <a:t>with their child ...</a:t>
            </a:r>
            <a:endParaRPr lang="en-US" sz="1100" dirty="0">
              <a:solidFill>
                <a:schemeClr val="bg2"/>
              </a:solidFill>
              <a:latin typeface="PoppinsDE Light" panose="02000000000000000000" pitchFamily="2" charset="0"/>
              <a:cs typeface="PoppinsDE Light" panose="02000000000000000000" pitchFamily="2" charset="0"/>
            </a:endParaRPr>
          </a:p>
        </p:txBody>
      </p:sp>
    </p:spTree>
    <p:extLst>
      <p:ext uri="{BB962C8B-B14F-4D97-AF65-F5344CB8AC3E}">
        <p14:creationId xmlns:p14="http://schemas.microsoft.com/office/powerpoint/2010/main" val="300553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87338" y="624254"/>
            <a:ext cx="6826250" cy="712950"/>
          </a:xfrm>
        </p:spPr>
        <p:txBody>
          <a:bodyPr/>
          <a:lstStyle/>
          <a:p>
            <a:r>
              <a:rPr lang="en-US" dirty="0"/>
              <a:t>Even parents seldom go to libraries on their own</a:t>
            </a:r>
            <a:br>
              <a:rPr lang="en-US" dirty="0"/>
            </a:br>
            <a:endParaRPr lang="en-US" dirty="0">
              <a:latin typeface="PoppinsDE Light" panose="02000000000000000000" pitchFamily="2" charset="0"/>
              <a:cs typeface="PoppinsDE Light" panose="02000000000000000000" pitchFamily="2" charset="0"/>
            </a:endParaRP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821283838"/>
              </p:ext>
            </p:extLst>
          </p:nvPr>
        </p:nvGraphicFramePr>
        <p:xfrm>
          <a:off x="284400" y="1494000"/>
          <a:ext cx="8569325"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0"/>
          </p:nvPr>
        </p:nvSpPr>
        <p:spPr/>
        <p:txBody>
          <a:bodyPr/>
          <a:lstStyle/>
          <a:p>
            <a:fld id="{EF37832F-21F2-4679-920C-88524B75CF38}" type="slidenum">
              <a:rPr lang="de-DE" smtClean="0"/>
              <a:pPr/>
              <a:t>43</a:t>
            </a:fld>
            <a:endParaRPr lang="de-DE" dirty="0"/>
          </a:p>
        </p:txBody>
      </p:sp>
      <p:sp>
        <p:nvSpPr>
          <p:cNvPr id="8" name="Textfeld 7"/>
          <p:cNvSpPr txBox="1"/>
          <p:nvPr/>
        </p:nvSpPr>
        <p:spPr>
          <a:xfrm>
            <a:off x="284400" y="5734800"/>
            <a:ext cx="8317110" cy="333425"/>
          </a:xfrm>
          <a:prstGeom prst="rect">
            <a:avLst/>
          </a:prstGeom>
          <a:noFill/>
        </p:spPr>
        <p:txBody>
          <a:bodyPr wrap="square" lIns="0" tIns="0" rIns="0" bIns="0" rtlCol="0">
            <a:spAutoFit/>
          </a:bodyPr>
          <a:lstStyle/>
          <a:p>
            <a:pPr>
              <a:lnSpc>
                <a:spcPts val="1300"/>
              </a:lnSpc>
            </a:pPr>
            <a:r>
              <a:rPr lang="en-US" sz="900" dirty="0">
                <a:solidFill>
                  <a:srgbClr val="002060"/>
                </a:solidFill>
              </a:rPr>
              <a:t>“In the last six months, have you (or your partner) visited a library?“</a:t>
            </a:r>
            <a:br>
              <a:rPr lang="en-US" sz="900" dirty="0">
                <a:solidFill>
                  <a:srgbClr val="002060"/>
                </a:solidFill>
              </a:rPr>
            </a:br>
            <a:r>
              <a:rPr lang="en-US" sz="900" dirty="0">
                <a:solidFill>
                  <a:srgbClr val="002060"/>
                </a:solidFill>
              </a:rPr>
              <a:t>Source: </a:t>
            </a:r>
            <a:r>
              <a:rPr lang="en-US" altLang="de-DE" sz="900" dirty="0">
                <a:solidFill>
                  <a:srgbClr val="001871"/>
                </a:solidFill>
              </a:rPr>
              <a:t>German Reading Foundation | 2017 Reading Aloud Study</a:t>
            </a:r>
            <a:endParaRPr lang="en-US" sz="900" dirty="0">
              <a:solidFill>
                <a:srgbClr val="002060"/>
              </a:solidFill>
            </a:endParaRPr>
          </a:p>
        </p:txBody>
      </p:sp>
      <p:sp>
        <p:nvSpPr>
          <p:cNvPr id="3" name="Textfeld 2"/>
          <p:cNvSpPr txBox="1"/>
          <p:nvPr/>
        </p:nvSpPr>
        <p:spPr>
          <a:xfrm>
            <a:off x="284400" y="1494000"/>
            <a:ext cx="3132534" cy="256480"/>
          </a:xfrm>
          <a:prstGeom prst="rect">
            <a:avLst/>
          </a:prstGeom>
          <a:noFill/>
        </p:spPr>
        <p:txBody>
          <a:bodyPr wrap="square" lIns="0" tIns="0" rIns="0" bIns="0" rtlCol="0">
            <a:spAutoFit/>
          </a:bodyPr>
          <a:lstStyle/>
          <a:p>
            <a:pPr algn="l">
              <a:lnSpc>
                <a:spcPts val="2000"/>
              </a:lnSpc>
            </a:pPr>
            <a:r>
              <a:rPr lang="en-US" sz="1100" dirty="0" smtClean="0">
                <a:solidFill>
                  <a:schemeClr val="bg2"/>
                </a:solidFill>
                <a:latin typeface="+mj-lt"/>
              </a:rPr>
              <a:t>Families </a:t>
            </a:r>
            <a:r>
              <a:rPr lang="en-US" sz="1100" dirty="0">
                <a:solidFill>
                  <a:schemeClr val="bg2"/>
                </a:solidFill>
                <a:latin typeface="+mj-lt"/>
              </a:rPr>
              <a:t>with children who are ...</a:t>
            </a:r>
          </a:p>
        </p:txBody>
      </p:sp>
    </p:spTree>
    <p:extLst>
      <p:ext uri="{BB962C8B-B14F-4D97-AF65-F5344CB8AC3E}">
        <p14:creationId xmlns:p14="http://schemas.microsoft.com/office/powerpoint/2010/main" val="52771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likelihood that parents start reading aloud </a:t>
            </a:r>
            <a:br>
              <a:rPr lang="en-US" dirty="0"/>
            </a:br>
            <a:r>
              <a:rPr lang="en-US" dirty="0"/>
              <a:t>early on increases if they are given </a:t>
            </a:r>
            <a:r>
              <a:rPr lang="en-US" dirty="0" smtClean="0"/>
              <a:t>book presents</a:t>
            </a:r>
            <a:r>
              <a:rPr lang="en-US" dirty="0"/>
              <a:t/>
            </a:r>
            <a:br>
              <a:rPr lang="en-US" dirty="0"/>
            </a:b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978195402"/>
              </p:ext>
            </p:extLst>
          </p:nvPr>
        </p:nvGraphicFramePr>
        <p:xfrm>
          <a:off x="284400" y="1494000"/>
          <a:ext cx="8569325"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0"/>
          </p:nvPr>
        </p:nvSpPr>
        <p:spPr/>
        <p:txBody>
          <a:bodyPr/>
          <a:lstStyle/>
          <a:p>
            <a:fld id="{EF37832F-21F2-4679-920C-88524B75CF38}" type="slidenum">
              <a:rPr lang="de-DE" smtClean="0"/>
              <a:pPr/>
              <a:t>44</a:t>
            </a:fld>
            <a:endParaRPr lang="de-DE" dirty="0"/>
          </a:p>
        </p:txBody>
      </p:sp>
      <p:sp>
        <p:nvSpPr>
          <p:cNvPr id="8" name="Textfeld 7"/>
          <p:cNvSpPr txBox="1"/>
          <p:nvPr/>
        </p:nvSpPr>
        <p:spPr>
          <a:xfrm>
            <a:off x="284400" y="5589240"/>
            <a:ext cx="8317110" cy="415498"/>
          </a:xfrm>
          <a:prstGeom prst="rect">
            <a:avLst/>
          </a:prstGeom>
          <a:noFill/>
        </p:spPr>
        <p:txBody>
          <a:bodyPr wrap="square" lIns="0" tIns="0" rIns="0" bIns="0" rtlCol="0">
            <a:spAutoFit/>
          </a:bodyPr>
          <a:lstStyle/>
          <a:p>
            <a:r>
              <a:rPr lang="de-DE" sz="900" dirty="0">
                <a:solidFill>
                  <a:srgbClr val="002060"/>
                </a:solidFill>
              </a:rPr>
              <a:t>“</a:t>
            </a:r>
            <a:r>
              <a:rPr lang="en-US" sz="900" dirty="0">
                <a:solidFill>
                  <a:srgbClr val="002060"/>
                </a:solidFill>
              </a:rPr>
              <a:t>When your first child was born, did you receive book gifts from family members, friends, or acquaintances?“ | “Did you upon the birth of your child receive books from ministries or public offices, or from private companies like drugstores or diaper manufacturers, e.g., in a baby package, which you were able to register for online?“</a:t>
            </a:r>
            <a:br>
              <a:rPr lang="en-US" sz="900" dirty="0">
                <a:solidFill>
                  <a:srgbClr val="002060"/>
                </a:solidFill>
              </a:rPr>
            </a:br>
            <a:r>
              <a:rPr lang="en-US" sz="900" dirty="0">
                <a:solidFill>
                  <a:srgbClr val="002060"/>
                </a:solidFill>
              </a:rPr>
              <a:t>Source: </a:t>
            </a:r>
            <a:r>
              <a:rPr lang="en-US" altLang="de-DE" sz="900" dirty="0">
                <a:solidFill>
                  <a:srgbClr val="001871"/>
                </a:solidFill>
              </a:rPr>
              <a:t>German Reading Foundation | 2017 Reading Aloud Study</a:t>
            </a:r>
            <a:endParaRPr lang="en-US" sz="900" dirty="0">
              <a:solidFill>
                <a:srgbClr val="002060"/>
              </a:solidFill>
            </a:endParaRPr>
          </a:p>
        </p:txBody>
      </p:sp>
      <p:sp>
        <p:nvSpPr>
          <p:cNvPr id="3" name="Textfeld 2"/>
          <p:cNvSpPr txBox="1"/>
          <p:nvPr/>
        </p:nvSpPr>
        <p:spPr>
          <a:xfrm>
            <a:off x="287338" y="1556792"/>
            <a:ext cx="3132534" cy="256480"/>
          </a:xfrm>
          <a:prstGeom prst="rect">
            <a:avLst/>
          </a:prstGeom>
          <a:noFill/>
        </p:spPr>
        <p:txBody>
          <a:bodyPr wrap="square" lIns="0" tIns="0" rIns="0" bIns="0" rtlCol="0">
            <a:spAutoFit/>
          </a:bodyPr>
          <a:lstStyle/>
          <a:p>
            <a:pPr algn="l">
              <a:lnSpc>
                <a:spcPts val="2000"/>
              </a:lnSpc>
            </a:pPr>
            <a:r>
              <a:rPr lang="en-US" sz="1100" dirty="0">
                <a:solidFill>
                  <a:schemeClr val="bg2"/>
                </a:solidFill>
                <a:latin typeface="+mj-lt"/>
              </a:rPr>
              <a:t>Families, which were …  </a:t>
            </a:r>
          </a:p>
        </p:txBody>
      </p:sp>
      <p:sp>
        <p:nvSpPr>
          <p:cNvPr id="9" name="Textfeld 8"/>
          <p:cNvSpPr txBox="1"/>
          <p:nvPr/>
        </p:nvSpPr>
        <p:spPr>
          <a:xfrm>
            <a:off x="1912257" y="3460552"/>
            <a:ext cx="1075567" cy="256480"/>
          </a:xfrm>
          <a:prstGeom prst="rect">
            <a:avLst/>
          </a:prstGeom>
          <a:noFill/>
        </p:spPr>
        <p:txBody>
          <a:bodyPr wrap="square" lIns="0" tIns="0" rIns="0" bIns="0" rtlCol="0">
            <a:spAutoFit/>
          </a:bodyPr>
          <a:lstStyle/>
          <a:p>
            <a:pPr algn="l">
              <a:lnSpc>
                <a:spcPts val="2000"/>
              </a:lnSpc>
            </a:pPr>
            <a:r>
              <a:rPr lang="de-DE" sz="1100" dirty="0" err="1" smtClean="0">
                <a:solidFill>
                  <a:schemeClr val="bg2"/>
                </a:solidFill>
                <a:latin typeface="PoppinsDE Light" panose="02000000000000000000" pitchFamily="2" charset="0"/>
                <a:cs typeface="PoppinsDE Light" panose="02000000000000000000" pitchFamily="2" charset="0"/>
              </a:rPr>
              <a:t>read</a:t>
            </a:r>
            <a:r>
              <a:rPr lang="de-DE" sz="1100" dirty="0" smtClean="0">
                <a:solidFill>
                  <a:schemeClr val="bg2"/>
                </a:solidFill>
                <a:latin typeface="PoppinsDE Light" panose="02000000000000000000" pitchFamily="2" charset="0"/>
                <a:cs typeface="PoppinsDE Light" panose="02000000000000000000" pitchFamily="2" charset="0"/>
              </a:rPr>
              <a:t> </a:t>
            </a:r>
            <a:r>
              <a:rPr lang="de-DE" sz="1100" dirty="0" err="1" smtClean="0">
                <a:solidFill>
                  <a:schemeClr val="bg2"/>
                </a:solidFill>
                <a:latin typeface="PoppinsDE Light" panose="02000000000000000000" pitchFamily="2" charset="0"/>
                <a:cs typeface="PoppinsDE Light" panose="02000000000000000000" pitchFamily="2" charset="0"/>
              </a:rPr>
              <a:t>aloud</a:t>
            </a:r>
            <a:r>
              <a:rPr lang="de-DE" sz="1100" dirty="0" smtClean="0">
                <a:solidFill>
                  <a:schemeClr val="bg2"/>
                </a:solidFill>
                <a:latin typeface="PoppinsDE Light" panose="02000000000000000000" pitchFamily="2" charset="0"/>
                <a:cs typeface="PoppinsDE Light" panose="02000000000000000000" pitchFamily="2" charset="0"/>
              </a:rPr>
              <a:t> ...</a:t>
            </a:r>
            <a:endParaRPr lang="de-DE" sz="1100" dirty="0">
              <a:solidFill>
                <a:schemeClr val="bg2"/>
              </a:solidFill>
              <a:latin typeface="PoppinsDE Light" panose="02000000000000000000" pitchFamily="2" charset="0"/>
              <a:cs typeface="PoppinsDE Light" panose="02000000000000000000" pitchFamily="2" charset="0"/>
            </a:endParaRPr>
          </a:p>
        </p:txBody>
      </p:sp>
    </p:spTree>
    <p:extLst>
      <p:ext uri="{BB962C8B-B14F-4D97-AF65-F5344CB8AC3E}">
        <p14:creationId xmlns:p14="http://schemas.microsoft.com/office/powerpoint/2010/main" val="4012625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1593505574"/>
              </p:ext>
            </p:extLst>
          </p:nvPr>
        </p:nvGraphicFramePr>
        <p:xfrm>
          <a:off x="284400" y="1494000"/>
          <a:ext cx="8569325"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0"/>
          </p:nvPr>
        </p:nvSpPr>
        <p:spPr/>
        <p:txBody>
          <a:bodyPr/>
          <a:lstStyle/>
          <a:p>
            <a:fld id="{EF37832F-21F2-4679-920C-88524B75CF38}" type="slidenum">
              <a:rPr lang="de-DE" smtClean="0"/>
              <a:pPr/>
              <a:t>45</a:t>
            </a:fld>
            <a:endParaRPr lang="de-DE" dirty="0"/>
          </a:p>
        </p:txBody>
      </p:sp>
      <p:sp>
        <p:nvSpPr>
          <p:cNvPr id="8" name="Textfeld 7"/>
          <p:cNvSpPr txBox="1"/>
          <p:nvPr/>
        </p:nvSpPr>
        <p:spPr>
          <a:xfrm>
            <a:off x="284400" y="5643265"/>
            <a:ext cx="8317110" cy="415498"/>
          </a:xfrm>
          <a:prstGeom prst="rect">
            <a:avLst/>
          </a:prstGeom>
          <a:noFill/>
        </p:spPr>
        <p:txBody>
          <a:bodyPr wrap="square" lIns="0" tIns="0" rIns="0" bIns="0" rtlCol="0">
            <a:spAutoFit/>
          </a:bodyPr>
          <a:lstStyle/>
          <a:p>
            <a:r>
              <a:rPr lang="de-DE" sz="900" dirty="0">
                <a:solidFill>
                  <a:srgbClr val="002060"/>
                </a:solidFill>
              </a:rPr>
              <a:t>“</a:t>
            </a:r>
            <a:r>
              <a:rPr lang="en-US" sz="900" dirty="0">
                <a:solidFill>
                  <a:srgbClr val="002060"/>
                </a:solidFill>
              </a:rPr>
              <a:t>When your first child was born, did you receive book gifts from family members, friends or acquaintances?“ | “Did you upon the birth of your child receive books from ministries or public offices, or from private companies like drugstores or diaper manufacturers, e.g., in a baby package, which you were able to register for online?“</a:t>
            </a:r>
            <a:br>
              <a:rPr lang="en-US" sz="900" dirty="0">
                <a:solidFill>
                  <a:srgbClr val="002060"/>
                </a:solidFill>
              </a:rPr>
            </a:br>
            <a:r>
              <a:rPr lang="en-US" sz="900" dirty="0">
                <a:solidFill>
                  <a:srgbClr val="002060"/>
                </a:solidFill>
              </a:rPr>
              <a:t>Source: </a:t>
            </a:r>
            <a:r>
              <a:rPr lang="en-US" altLang="de-DE" sz="900" dirty="0">
                <a:solidFill>
                  <a:srgbClr val="001871"/>
                </a:solidFill>
              </a:rPr>
              <a:t>German Reading Foundation | 2017 Reading Aloud Study</a:t>
            </a:r>
            <a:endParaRPr lang="en-US" sz="900" dirty="0">
              <a:solidFill>
                <a:srgbClr val="002060"/>
              </a:solidFill>
            </a:endParaRPr>
          </a:p>
        </p:txBody>
      </p:sp>
      <p:sp>
        <p:nvSpPr>
          <p:cNvPr id="3" name="Textfeld 2"/>
          <p:cNvSpPr txBox="1"/>
          <p:nvPr/>
        </p:nvSpPr>
        <p:spPr>
          <a:xfrm>
            <a:off x="287338" y="1435261"/>
            <a:ext cx="3924622" cy="256480"/>
          </a:xfrm>
          <a:prstGeom prst="rect">
            <a:avLst/>
          </a:prstGeom>
          <a:noFill/>
        </p:spPr>
        <p:txBody>
          <a:bodyPr wrap="square" lIns="0" tIns="0" rIns="0" bIns="0" rtlCol="0">
            <a:spAutoFit/>
          </a:bodyPr>
          <a:lstStyle/>
          <a:p>
            <a:pPr algn="l">
              <a:lnSpc>
                <a:spcPts val="2000"/>
              </a:lnSpc>
            </a:pPr>
            <a:r>
              <a:rPr lang="en-US" sz="1100" dirty="0">
                <a:solidFill>
                  <a:schemeClr val="bg2"/>
                </a:solidFill>
                <a:latin typeface="+mj-lt"/>
              </a:rPr>
              <a:t>Families, which received books with …</a:t>
            </a:r>
          </a:p>
        </p:txBody>
      </p:sp>
      <p:sp>
        <p:nvSpPr>
          <p:cNvPr id="9" name="Textfeld 8"/>
          <p:cNvSpPr txBox="1"/>
          <p:nvPr/>
        </p:nvSpPr>
        <p:spPr>
          <a:xfrm>
            <a:off x="287338" y="3460552"/>
            <a:ext cx="3924622" cy="256480"/>
          </a:xfrm>
          <a:prstGeom prst="rect">
            <a:avLst/>
          </a:prstGeom>
          <a:noFill/>
        </p:spPr>
        <p:txBody>
          <a:bodyPr wrap="square" lIns="0" tIns="0" rIns="0" bIns="0" rtlCol="0">
            <a:spAutoFit/>
          </a:bodyPr>
          <a:lstStyle/>
          <a:p>
            <a:pPr algn="l">
              <a:lnSpc>
                <a:spcPts val="2000"/>
              </a:lnSpc>
            </a:pPr>
            <a:r>
              <a:rPr lang="en-US" sz="1100" dirty="0">
                <a:solidFill>
                  <a:schemeClr val="bg2"/>
                </a:solidFill>
                <a:latin typeface="+mj-lt"/>
              </a:rPr>
              <a:t>Families, which did not receive books with …</a:t>
            </a:r>
          </a:p>
        </p:txBody>
      </p:sp>
      <p:sp>
        <p:nvSpPr>
          <p:cNvPr id="2" name="Titel 1"/>
          <p:cNvSpPr>
            <a:spLocks noGrp="1"/>
          </p:cNvSpPr>
          <p:nvPr>
            <p:ph type="title"/>
          </p:nvPr>
        </p:nvSpPr>
        <p:spPr>
          <a:xfrm>
            <a:off x="287338" y="620689"/>
            <a:ext cx="7164982" cy="720080"/>
          </a:xfrm>
        </p:spPr>
        <p:txBody>
          <a:bodyPr/>
          <a:lstStyle/>
          <a:p>
            <a:r>
              <a:rPr lang="en-US" dirty="0">
                <a:latin typeface="PoppinsDE Medium" panose="02000000000000000000" pitchFamily="2" charset="0"/>
                <a:cs typeface="PoppinsDE Medium" panose="02000000000000000000" pitchFamily="2" charset="0"/>
              </a:rPr>
              <a:t>Children in households with little emphasis on education </a:t>
            </a:r>
            <a:r>
              <a:rPr lang="en-US" dirty="0" smtClean="0">
                <a:latin typeface="PoppinsDE Medium" panose="02000000000000000000" pitchFamily="2" charset="0"/>
                <a:cs typeface="PoppinsDE Medium" panose="02000000000000000000" pitchFamily="2" charset="0"/>
              </a:rPr>
              <a:t>benefit </a:t>
            </a:r>
            <a:r>
              <a:rPr lang="en-US" dirty="0">
                <a:latin typeface="PoppinsDE Medium" panose="02000000000000000000" pitchFamily="2" charset="0"/>
                <a:cs typeface="PoppinsDE Medium" panose="02000000000000000000" pitchFamily="2" charset="0"/>
              </a:rPr>
              <a:t>enormously from book presents</a:t>
            </a:r>
            <a:br>
              <a:rPr lang="en-US" dirty="0">
                <a:latin typeface="PoppinsDE Medium" panose="02000000000000000000" pitchFamily="2" charset="0"/>
                <a:cs typeface="PoppinsDE Medium" panose="02000000000000000000" pitchFamily="2" charset="0"/>
              </a:rPr>
            </a:br>
            <a:endParaRPr lang="en-US" dirty="0">
              <a:latin typeface="PoppinsDE Medium" panose="02000000000000000000" pitchFamily="2" charset="0"/>
              <a:cs typeface="PoppinsDE Medium" panose="02000000000000000000" pitchFamily="2" charset="0"/>
            </a:endParaRPr>
          </a:p>
        </p:txBody>
      </p:sp>
      <p:sp>
        <p:nvSpPr>
          <p:cNvPr id="12" name="Ellipse 11"/>
          <p:cNvSpPr/>
          <p:nvPr/>
        </p:nvSpPr>
        <p:spPr>
          <a:xfrm>
            <a:off x="5709138" y="4725144"/>
            <a:ext cx="3217875" cy="48747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6792540" y="2671447"/>
            <a:ext cx="2061555" cy="48646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339752" y="3106435"/>
            <a:ext cx="1075567" cy="256480"/>
          </a:xfrm>
          <a:prstGeom prst="rect">
            <a:avLst/>
          </a:prstGeom>
          <a:noFill/>
        </p:spPr>
        <p:txBody>
          <a:bodyPr wrap="square" lIns="0" tIns="0" rIns="0" bIns="0" rtlCol="0">
            <a:spAutoFit/>
          </a:bodyPr>
          <a:lstStyle/>
          <a:p>
            <a:pPr algn="l">
              <a:lnSpc>
                <a:spcPts val="2000"/>
              </a:lnSpc>
            </a:pPr>
            <a:r>
              <a:rPr lang="de-DE" sz="800" dirty="0" err="1" smtClean="0">
                <a:solidFill>
                  <a:schemeClr val="bg2"/>
                </a:solidFill>
                <a:latin typeface="PoppinsDE Light" panose="02000000000000000000" pitchFamily="2" charset="0"/>
                <a:cs typeface="PoppinsDE Light" panose="02000000000000000000" pitchFamily="2" charset="0"/>
              </a:rPr>
              <a:t>read</a:t>
            </a:r>
            <a:r>
              <a:rPr lang="de-DE" sz="800" dirty="0" smtClean="0">
                <a:solidFill>
                  <a:schemeClr val="bg2"/>
                </a:solidFill>
                <a:latin typeface="PoppinsDE Light" panose="02000000000000000000" pitchFamily="2" charset="0"/>
                <a:cs typeface="PoppinsDE Light" panose="02000000000000000000" pitchFamily="2" charset="0"/>
              </a:rPr>
              <a:t> </a:t>
            </a:r>
            <a:r>
              <a:rPr lang="de-DE" sz="800" dirty="0" err="1" smtClean="0">
                <a:solidFill>
                  <a:schemeClr val="bg2"/>
                </a:solidFill>
                <a:latin typeface="PoppinsDE Light" panose="02000000000000000000" pitchFamily="2" charset="0"/>
                <a:cs typeface="PoppinsDE Light" panose="02000000000000000000" pitchFamily="2" charset="0"/>
              </a:rPr>
              <a:t>aloud</a:t>
            </a:r>
            <a:r>
              <a:rPr lang="de-DE" sz="800" dirty="0" smtClean="0">
                <a:solidFill>
                  <a:schemeClr val="bg2"/>
                </a:solidFill>
                <a:latin typeface="PoppinsDE Light" panose="02000000000000000000" pitchFamily="2" charset="0"/>
                <a:cs typeface="PoppinsDE Light" panose="02000000000000000000" pitchFamily="2" charset="0"/>
              </a:rPr>
              <a:t> ...</a:t>
            </a:r>
            <a:endParaRPr lang="de-DE" sz="800" dirty="0">
              <a:solidFill>
                <a:schemeClr val="bg2"/>
              </a:solidFill>
              <a:latin typeface="PoppinsDE Light" panose="02000000000000000000" pitchFamily="2" charset="0"/>
              <a:cs typeface="PoppinsDE Light" panose="02000000000000000000" pitchFamily="2" charset="0"/>
            </a:endParaRPr>
          </a:p>
        </p:txBody>
      </p:sp>
    </p:spTree>
    <p:extLst>
      <p:ext uri="{BB962C8B-B14F-4D97-AF65-F5344CB8AC3E}">
        <p14:creationId xmlns:p14="http://schemas.microsoft.com/office/powerpoint/2010/main" val="1414692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Bookstart and book gifting programs</a:t>
            </a:r>
            <a:br>
              <a:rPr lang="en-US" dirty="0"/>
            </a:br>
            <a:r>
              <a:rPr lang="en-US" dirty="0"/>
              <a:t>to encourage children and families to read</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46</a:t>
            </a:fld>
            <a:endParaRPr lang="de-DE"/>
          </a:p>
        </p:txBody>
      </p:sp>
    </p:spTree>
    <p:extLst>
      <p:ext uri="{BB962C8B-B14F-4D97-AF65-F5344CB8AC3E}">
        <p14:creationId xmlns:p14="http://schemas.microsoft.com/office/powerpoint/2010/main" val="2189871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17" y="4221088"/>
            <a:ext cx="1291075" cy="762908"/>
          </a:xfrm>
          <a:prstGeom prst="rect">
            <a:avLst/>
          </a:prstGeom>
        </p:spPr>
      </p:pic>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960" y="2501021"/>
            <a:ext cx="1466850" cy="838200"/>
          </a:xfrm>
          <a:prstGeom prst="rect">
            <a:avLst/>
          </a:prstGeom>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909" y="4171820"/>
            <a:ext cx="1530101" cy="816414"/>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365" y="2458666"/>
            <a:ext cx="981369" cy="981369"/>
          </a:xfrm>
          <a:prstGeom prst="rect">
            <a:avLst/>
          </a:prstGeom>
        </p:spPr>
      </p:pic>
      <p:sp>
        <p:nvSpPr>
          <p:cNvPr id="25" name="Titel 6"/>
          <p:cNvSpPr>
            <a:spLocks noGrp="1"/>
          </p:cNvSpPr>
          <p:nvPr>
            <p:ph type="title"/>
          </p:nvPr>
        </p:nvSpPr>
        <p:spPr>
          <a:xfrm>
            <a:off x="412949" y="333976"/>
            <a:ext cx="7254675" cy="863000"/>
          </a:xfrm>
        </p:spPr>
        <p:txBody>
          <a:bodyPr>
            <a:normAutofit fontScale="90000"/>
          </a:bodyPr>
          <a:lstStyle/>
          <a:p>
            <a:r>
              <a:rPr lang="en-US" dirty="0">
                <a:solidFill>
                  <a:srgbClr val="001871"/>
                </a:solidFill>
              </a:rPr>
              <a:t>Bookstart programs around the world like the British model</a:t>
            </a:r>
            <a:br>
              <a:rPr lang="en-US" dirty="0">
                <a:solidFill>
                  <a:srgbClr val="001871"/>
                </a:solidFill>
              </a:rPr>
            </a:br>
            <a:r>
              <a:rPr lang="en-US" dirty="0" smtClean="0">
                <a:solidFill>
                  <a:srgbClr val="001871"/>
                </a:solidFill>
              </a:rPr>
              <a:t>Here: EU </a:t>
            </a:r>
            <a:r>
              <a:rPr lang="en-US" dirty="0">
                <a:solidFill>
                  <a:srgbClr val="001871"/>
                </a:solidFill>
              </a:rPr>
              <a:t>Read </a:t>
            </a:r>
            <a:r>
              <a:rPr lang="en-US" dirty="0" smtClean="0">
                <a:solidFill>
                  <a:srgbClr val="001871"/>
                </a:solidFill>
              </a:rPr>
              <a:t>members</a:t>
            </a:r>
            <a:endParaRPr lang="en-US" dirty="0">
              <a:solidFill>
                <a:srgbClr val="001871"/>
              </a:solidFill>
            </a:endParaRPr>
          </a:p>
        </p:txBody>
      </p:sp>
      <p:sp>
        <p:nvSpPr>
          <p:cNvPr id="28"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solidFill>
                  <a:schemeClr val="bg1"/>
                </a:solidFill>
              </a:rPr>
              <a:pPr/>
              <a:t>19.01.2018</a:t>
            </a:fld>
            <a:endParaRPr lang="de-DE" dirty="0">
              <a:solidFill>
                <a:schemeClr val="bg1"/>
              </a:solidFill>
            </a:endParaRPr>
          </a:p>
        </p:txBody>
      </p:sp>
      <p:sp>
        <p:nvSpPr>
          <p:cNvPr id="9" name="Content Placeholder 2"/>
          <p:cNvSpPr txBox="1">
            <a:spLocks/>
          </p:cNvSpPr>
          <p:nvPr/>
        </p:nvSpPr>
        <p:spPr>
          <a:xfrm>
            <a:off x="457201" y="1439019"/>
            <a:ext cx="7855595" cy="4114070"/>
          </a:xfrm>
          <a:prstGeom prst="rect">
            <a:avLst/>
          </a:prstGeom>
        </p:spPr>
        <p:txBody>
          <a:bodyPr anchor="ctr">
            <a:noAutofit/>
          </a:bodyPr>
          <a:lstStyle>
            <a:lvl1pPr marL="0" indent="0" algn="l" defTabSz="685800" rtl="0" eaLnBrk="1" latinLnBrk="0" hangingPunct="1">
              <a:lnSpc>
                <a:spcPts val="2000"/>
              </a:lnSpc>
              <a:spcBef>
                <a:spcPts val="0"/>
              </a:spcBef>
              <a:spcAft>
                <a:spcPts val="600"/>
              </a:spcAft>
              <a:buFont typeface="Wingdings" panose="05000000000000000000" pitchFamily="2" charset="2"/>
              <a:buNone/>
              <a:defRPr sz="1400" kern="1200">
                <a:solidFill>
                  <a:schemeClr val="tx1"/>
                </a:solidFill>
                <a:latin typeface="+mn-lt"/>
                <a:ea typeface="+mn-ea"/>
                <a:cs typeface="+mn-cs"/>
              </a:defRPr>
            </a:lvl1pPr>
            <a:lvl2pPr marL="179388" indent="-179388" algn="l" defTabSz="685800" rtl="0" eaLnBrk="1" latinLnBrk="0" hangingPunct="1">
              <a:lnSpc>
                <a:spcPts val="2000"/>
              </a:lnSpc>
              <a:spcBef>
                <a:spcPts val="0"/>
              </a:spcBef>
              <a:spcAft>
                <a:spcPts val="600"/>
              </a:spcAft>
              <a:buFont typeface="Wingdings" panose="05000000000000000000" pitchFamily="2" charset="2"/>
              <a:buChar char="§"/>
              <a:defRPr sz="1400" kern="1200">
                <a:solidFill>
                  <a:schemeClr val="tx1"/>
                </a:solidFill>
                <a:latin typeface="+mn-lt"/>
                <a:ea typeface="+mn-ea"/>
                <a:cs typeface="+mn-cs"/>
              </a:defRPr>
            </a:lvl2pPr>
            <a:lvl3pPr marL="358775" indent="-176213" algn="l" defTabSz="685800" rtl="0" eaLnBrk="1" latinLnBrk="0" hangingPunct="1">
              <a:lnSpc>
                <a:spcPts val="2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3pPr>
            <a:lvl4pPr marL="541338" indent="-18256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621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0"/>
              </a:spcAft>
            </a:pPr>
            <a:endParaRPr lang="en-GB" dirty="0"/>
          </a:p>
          <a:p>
            <a:pPr marL="308290">
              <a:lnSpc>
                <a:spcPct val="100000"/>
              </a:lnSpc>
              <a:spcAft>
                <a:spcPts val="513"/>
              </a:spcAft>
            </a:pPr>
            <a:endParaRPr lang="en-GB" dirty="0"/>
          </a:p>
        </p:txBody>
      </p:sp>
      <p:pic>
        <p:nvPicPr>
          <p:cNvPr id="31" name="Picture 1">
            <a:extLst>
              <a:ext uri="{FF2B5EF4-FFF2-40B4-BE49-F238E27FC236}">
                <a16:creationId xmlns:a16="http://schemas.microsoft.com/office/drawing/2014/main" id="{08295F92-8051-4725-9D2A-AB586ABD6E3F}"/>
              </a:ext>
            </a:extLst>
          </p:cNvPr>
          <p:cNvPicPr>
            <a:picLocks noChangeAspect="1"/>
          </p:cNvPicPr>
          <p:nvPr/>
        </p:nvPicPr>
        <p:blipFill>
          <a:blip r:embed="rId6"/>
          <a:stretch>
            <a:fillRect/>
          </a:stretch>
        </p:blipFill>
        <p:spPr>
          <a:xfrm>
            <a:off x="3740870" y="2062952"/>
            <a:ext cx="1288256" cy="1377083"/>
          </a:xfrm>
          <a:prstGeom prst="rect">
            <a:avLst/>
          </a:prstGeom>
        </p:spPr>
      </p:pic>
      <p:pic>
        <p:nvPicPr>
          <p:cNvPr id="32" name="Picture 6" descr="BookTrustIALOR-RGB.png"/>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16572" y="1311231"/>
            <a:ext cx="2147405" cy="519104"/>
          </a:xfrm>
          <a:prstGeom prst="rect">
            <a:avLst/>
          </a:prstGeom>
        </p:spPr>
      </p:pic>
      <p:sp>
        <p:nvSpPr>
          <p:cNvPr id="2" name="Textfeld 1"/>
          <p:cNvSpPr txBox="1"/>
          <p:nvPr/>
        </p:nvSpPr>
        <p:spPr>
          <a:xfrm>
            <a:off x="3871529" y="1923248"/>
            <a:ext cx="862416" cy="256480"/>
          </a:xfrm>
          <a:prstGeom prst="rect">
            <a:avLst/>
          </a:prstGeom>
          <a:noFill/>
        </p:spPr>
        <p:txBody>
          <a:bodyPr wrap="none" lIns="0" tIns="0" rIns="0" bIns="0" rtlCol="0">
            <a:spAutoFit/>
          </a:bodyPr>
          <a:lstStyle/>
          <a:p>
            <a:pPr algn="l">
              <a:lnSpc>
                <a:spcPts val="2000"/>
              </a:lnSpc>
            </a:pPr>
            <a:r>
              <a:rPr lang="de-DE" sz="1400" dirty="0" err="1">
                <a:solidFill>
                  <a:srgbClr val="003770"/>
                </a:solidFill>
                <a:latin typeface="+mj-lt"/>
              </a:rPr>
              <a:t>Bookstart</a:t>
            </a:r>
            <a:endParaRPr lang="de-DE" sz="1400" dirty="0">
              <a:solidFill>
                <a:srgbClr val="003770"/>
              </a:solidFill>
              <a:latin typeface="+mj-lt"/>
            </a:endParaRPr>
          </a:p>
        </p:txBody>
      </p:sp>
      <p:sp>
        <p:nvSpPr>
          <p:cNvPr id="33" name="Textfeld 32"/>
          <p:cNvSpPr txBox="1"/>
          <p:nvPr/>
        </p:nvSpPr>
        <p:spPr>
          <a:xfrm>
            <a:off x="1114298" y="3511588"/>
            <a:ext cx="801501" cy="256480"/>
          </a:xfrm>
          <a:prstGeom prst="rect">
            <a:avLst/>
          </a:prstGeom>
          <a:noFill/>
        </p:spPr>
        <p:txBody>
          <a:bodyPr wrap="none" lIns="0" tIns="0" rIns="0" bIns="0" rtlCol="0">
            <a:spAutoFit/>
          </a:bodyPr>
          <a:lstStyle/>
          <a:p>
            <a:pPr algn="l">
              <a:lnSpc>
                <a:spcPts val="2000"/>
              </a:lnSpc>
            </a:pPr>
            <a:r>
              <a:rPr lang="de-DE" sz="1400" dirty="0" err="1">
                <a:solidFill>
                  <a:srgbClr val="003770"/>
                </a:solidFill>
                <a:latin typeface="+mj-lt"/>
              </a:rPr>
              <a:t>Bookbug</a:t>
            </a:r>
            <a:endParaRPr lang="de-DE" sz="1400" dirty="0">
              <a:solidFill>
                <a:srgbClr val="003770"/>
              </a:solidFill>
              <a:latin typeface="+mj-lt"/>
            </a:endParaRPr>
          </a:p>
        </p:txBody>
      </p:sp>
      <p:sp>
        <p:nvSpPr>
          <p:cNvPr id="34" name="Textfeld 33"/>
          <p:cNvSpPr txBox="1"/>
          <p:nvPr/>
        </p:nvSpPr>
        <p:spPr>
          <a:xfrm>
            <a:off x="2303290" y="5096627"/>
            <a:ext cx="875240" cy="256480"/>
          </a:xfrm>
          <a:prstGeom prst="rect">
            <a:avLst/>
          </a:prstGeom>
          <a:noFill/>
        </p:spPr>
        <p:txBody>
          <a:bodyPr wrap="none" lIns="0" tIns="0" rIns="0" bIns="0" rtlCol="0">
            <a:spAutoFit/>
          </a:bodyPr>
          <a:lstStyle/>
          <a:p>
            <a:pPr algn="l">
              <a:lnSpc>
                <a:spcPts val="2000"/>
              </a:lnSpc>
            </a:pPr>
            <a:r>
              <a:rPr lang="de-DE" sz="1400" dirty="0" err="1">
                <a:solidFill>
                  <a:srgbClr val="003770"/>
                </a:solidFill>
                <a:latin typeface="+mj-lt"/>
              </a:rPr>
              <a:t>BookStart</a:t>
            </a:r>
            <a:endParaRPr lang="de-DE" sz="1400" dirty="0">
              <a:solidFill>
                <a:srgbClr val="003770"/>
              </a:solidFill>
              <a:latin typeface="+mj-lt"/>
            </a:endParaRPr>
          </a:p>
        </p:txBody>
      </p:sp>
      <p:sp>
        <p:nvSpPr>
          <p:cNvPr id="35" name="Textfeld 34"/>
          <p:cNvSpPr txBox="1"/>
          <p:nvPr/>
        </p:nvSpPr>
        <p:spPr>
          <a:xfrm>
            <a:off x="6293818" y="3459046"/>
            <a:ext cx="876843" cy="256480"/>
          </a:xfrm>
          <a:prstGeom prst="rect">
            <a:avLst/>
          </a:prstGeom>
          <a:noFill/>
        </p:spPr>
        <p:txBody>
          <a:bodyPr wrap="none" lIns="0" tIns="0" rIns="0" bIns="0" rtlCol="0">
            <a:spAutoFit/>
          </a:bodyPr>
          <a:lstStyle/>
          <a:p>
            <a:pPr algn="l">
              <a:lnSpc>
                <a:spcPts val="2000"/>
              </a:lnSpc>
            </a:pPr>
            <a:r>
              <a:rPr lang="de-DE" sz="1400" dirty="0">
                <a:solidFill>
                  <a:srgbClr val="003770"/>
                </a:solidFill>
                <a:latin typeface="+mj-lt"/>
              </a:rPr>
              <a:t>Buchstart</a:t>
            </a:r>
          </a:p>
        </p:txBody>
      </p:sp>
      <p:sp>
        <p:nvSpPr>
          <p:cNvPr id="36" name="Textfeld 35"/>
          <p:cNvSpPr txBox="1"/>
          <p:nvPr/>
        </p:nvSpPr>
        <p:spPr>
          <a:xfrm>
            <a:off x="5653391" y="5096627"/>
            <a:ext cx="819135" cy="256480"/>
          </a:xfrm>
          <a:prstGeom prst="rect">
            <a:avLst/>
          </a:prstGeom>
          <a:noFill/>
        </p:spPr>
        <p:txBody>
          <a:bodyPr wrap="none" lIns="0" tIns="0" rIns="0" bIns="0" rtlCol="0">
            <a:spAutoFit/>
          </a:bodyPr>
          <a:lstStyle/>
          <a:p>
            <a:pPr algn="l">
              <a:lnSpc>
                <a:spcPts val="2000"/>
              </a:lnSpc>
            </a:pPr>
            <a:r>
              <a:rPr lang="de-DE" sz="1400" dirty="0">
                <a:solidFill>
                  <a:srgbClr val="003770"/>
                </a:solidFill>
                <a:latin typeface="+mj-lt"/>
              </a:rPr>
              <a:t>Lesestart</a:t>
            </a:r>
          </a:p>
        </p:txBody>
      </p:sp>
      <p:cxnSp>
        <p:nvCxnSpPr>
          <p:cNvPr id="4" name="Gerade Verbindung mit Pfeil 3"/>
          <p:cNvCxnSpPr/>
          <p:nvPr/>
        </p:nvCxnSpPr>
        <p:spPr>
          <a:xfrm flipH="1">
            <a:off x="2303290" y="1923248"/>
            <a:ext cx="1073702" cy="641656"/>
          </a:xfrm>
          <a:prstGeom prst="straightConnector1">
            <a:avLst/>
          </a:prstGeom>
          <a:ln w="317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a:off x="5523663" y="1923248"/>
            <a:ext cx="770155" cy="498523"/>
          </a:xfrm>
          <a:prstGeom prst="straightConnector1">
            <a:avLst/>
          </a:prstGeom>
          <a:ln w="317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2987732" y="1979564"/>
            <a:ext cx="727649" cy="2128893"/>
          </a:xfrm>
          <a:prstGeom prst="straightConnector1">
            <a:avLst/>
          </a:prstGeom>
          <a:ln w="317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5148855" y="1956229"/>
            <a:ext cx="504536" cy="1976827"/>
          </a:xfrm>
          <a:prstGeom prst="straightConnector1">
            <a:avLst/>
          </a:prstGeom>
          <a:ln w="317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89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Bookstart – The original program</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48</a:t>
            </a:fld>
            <a:endParaRPr lang="de-DE"/>
          </a:p>
        </p:txBody>
      </p:sp>
    </p:spTree>
    <p:extLst>
      <p:ext uri="{BB962C8B-B14F-4D97-AF65-F5344CB8AC3E}">
        <p14:creationId xmlns:p14="http://schemas.microsoft.com/office/powerpoint/2010/main" val="1510161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804"/>
            <a:ext cx="8229600" cy="877664"/>
          </a:xfrm>
        </p:spPr>
        <p:txBody>
          <a:bodyPr/>
          <a:lstStyle/>
          <a:p>
            <a:r>
              <a:rPr lang="en-US" dirty="0"/>
              <a:t>Bookstart is the world’s first national book gifting program </a:t>
            </a:r>
            <a:endParaRPr lang="en-US" dirty="0">
              <a:solidFill>
                <a:srgbClr val="1EA5A0"/>
              </a:solidFill>
            </a:endParaRPr>
          </a:p>
        </p:txBody>
      </p:sp>
      <p:sp>
        <p:nvSpPr>
          <p:cNvPr id="3" name="Content Placeholder 2"/>
          <p:cNvSpPr>
            <a:spLocks noGrp="1"/>
          </p:cNvSpPr>
          <p:nvPr>
            <p:ph idx="1"/>
          </p:nvPr>
        </p:nvSpPr>
        <p:spPr>
          <a:xfrm>
            <a:off x="457200" y="1607756"/>
            <a:ext cx="4003683" cy="4437818"/>
          </a:xfrm>
        </p:spPr>
        <p:txBody>
          <a:bodyPr>
            <a:normAutofit/>
          </a:bodyPr>
          <a:lstStyle/>
          <a:p>
            <a:pPr marL="0" indent="0">
              <a:buNone/>
            </a:pPr>
            <a:endParaRPr lang="en-GB" dirty="0"/>
          </a:p>
          <a:p>
            <a:pPr marL="0" indent="0">
              <a:buNone/>
            </a:pPr>
            <a:r>
              <a:rPr lang="en-US" dirty="0"/>
              <a:t>Bookstart was established in 1992 and is run by the reading charity BookTrust. </a:t>
            </a:r>
          </a:p>
          <a:p>
            <a:pPr marL="0" indent="0">
              <a:buNone/>
            </a:pPr>
            <a:r>
              <a:rPr lang="en-US" dirty="0"/>
              <a:t>In 2017, we celebrated 25 years of Bookstart.</a:t>
            </a:r>
          </a:p>
        </p:txBody>
      </p:sp>
      <p:pic>
        <p:nvPicPr>
          <p:cNvPr id="5" name="Picture Placeholder 4">
            <a:extLst>
              <a:ext uri="{FF2B5EF4-FFF2-40B4-BE49-F238E27FC236}">
                <a16:creationId xmlns:a16="http://schemas.microsoft.com/office/drawing/2014/main" id="{CF22F091-D66C-45C3-A1F9-DEA235914CB8}"/>
              </a:ext>
            </a:extLst>
          </p:cNvPr>
          <p:cNvPicPr>
            <a:picLocks noGrp="1" noChangeAspect="1"/>
          </p:cNvPicPr>
          <p:nvPr>
            <p:ph type="pic" sz="quarter" idx="10"/>
          </p:nvPr>
        </p:nvPicPr>
        <p:blipFill>
          <a:blip r:embed="rId2"/>
          <a:srcRect l="7856" r="7856"/>
          <a:stretch>
            <a:fillRect/>
          </a:stretch>
        </p:blipFill>
        <p:spPr>
          <a:xfrm>
            <a:off x="4683117" y="1743868"/>
            <a:ext cx="4003683" cy="3917380"/>
          </a:xfrm>
          <a:prstGeom prst="rect">
            <a:avLst/>
          </a:prstGeom>
        </p:spPr>
      </p:pic>
    </p:spTree>
    <p:extLst>
      <p:ext uri="{BB962C8B-B14F-4D97-AF65-F5344CB8AC3E}">
        <p14:creationId xmlns:p14="http://schemas.microsoft.com/office/powerpoint/2010/main" val="339780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552" y="206084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endParaRPr lang="de-DE" dirty="0"/>
          </a:p>
        </p:txBody>
      </p:sp>
      <p:sp>
        <p:nvSpPr>
          <p:cNvPr id="12" name="Titel 1"/>
          <p:cNvSpPr txBox="1">
            <a:spLocks/>
          </p:cNvSpPr>
          <p:nvPr/>
        </p:nvSpPr>
        <p:spPr>
          <a:xfrm>
            <a:off x="457200" y="358969"/>
            <a:ext cx="7182151" cy="954498"/>
          </a:xfrm>
          <a:prstGeom prst="rect">
            <a:avLst/>
          </a:prstGeom>
        </p:spPr>
        <p:txBody>
          <a:bodyPr vert="horz" lIns="0" tIns="0" rIns="0" bIns="0" rtlCol="0" anchor="t" anchorCtr="0">
            <a:normAutofit/>
          </a:bodyPr>
          <a:lstStyle>
            <a:lvl1pPr algn="l" defTabSz="457200" rtl="0" eaLnBrk="1" latinLnBrk="0" hangingPunct="1">
              <a:lnSpc>
                <a:spcPts val="3000"/>
              </a:lnSpc>
              <a:spcBef>
                <a:spcPct val="0"/>
              </a:spcBef>
              <a:buNone/>
              <a:defRPr sz="2800" b="0" i="0" kern="1200">
                <a:solidFill>
                  <a:schemeClr val="accent1"/>
                </a:solidFill>
                <a:latin typeface="Calibri"/>
                <a:ea typeface="+mj-ea"/>
                <a:cs typeface="Calibri"/>
              </a:defRPr>
            </a:lvl1pPr>
          </a:lstStyle>
          <a:p>
            <a:r>
              <a:rPr lang="en-US" sz="2000" dirty="0">
                <a:solidFill>
                  <a:srgbClr val="001871"/>
                </a:solidFill>
                <a:latin typeface="+mj-lt"/>
              </a:rPr>
              <a:t>Vicious circle: Education opportunities depend on the</a:t>
            </a:r>
          </a:p>
          <a:p>
            <a:r>
              <a:rPr lang="en-US" sz="2000" dirty="0">
                <a:solidFill>
                  <a:srgbClr val="001871"/>
                </a:solidFill>
                <a:latin typeface="+mj-lt"/>
              </a:rPr>
              <a:t>level of education achieved by parents</a:t>
            </a:r>
          </a:p>
        </p:txBody>
      </p:sp>
      <p:sp>
        <p:nvSpPr>
          <p:cNvPr id="14"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8"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5</a:t>
            </a:fld>
            <a:endParaRPr lang="de-DE" dirty="0"/>
          </a:p>
        </p:txBody>
      </p:sp>
      <p:sp>
        <p:nvSpPr>
          <p:cNvPr id="19"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graphicFrame>
        <p:nvGraphicFramePr>
          <p:cNvPr id="8" name="Diagramm 7"/>
          <p:cNvGraphicFramePr/>
          <p:nvPr>
            <p:extLst>
              <p:ext uri="{D42A27DB-BD31-4B8C-83A1-F6EECF244321}">
                <p14:modId xmlns:p14="http://schemas.microsoft.com/office/powerpoint/2010/main" val="4136645562"/>
              </p:ext>
            </p:extLst>
          </p:nvPr>
        </p:nvGraphicFramePr>
        <p:xfrm>
          <a:off x="449973" y="1561548"/>
          <a:ext cx="7772400" cy="459033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a:off x="393592" y="1106734"/>
            <a:ext cx="6306535" cy="246221"/>
          </a:xfrm>
          <a:prstGeom prst="rect">
            <a:avLst/>
          </a:prstGeom>
          <a:noFill/>
        </p:spPr>
        <p:txBody>
          <a:bodyPr wrap="none" rtlCol="0">
            <a:spAutoFit/>
          </a:bodyPr>
          <a:lstStyle/>
          <a:p>
            <a:r>
              <a:rPr lang="en-US" sz="1000" dirty="0">
                <a:solidFill>
                  <a:srgbClr val="001871"/>
                </a:solidFill>
              </a:rPr>
              <a:t>Percentage of young adults between the ages of 18 and 35 whose fathers have achieved different levels of education</a:t>
            </a:r>
          </a:p>
        </p:txBody>
      </p:sp>
      <p:sp>
        <p:nvSpPr>
          <p:cNvPr id="10" name="Textfeld 9"/>
          <p:cNvSpPr txBox="1"/>
          <p:nvPr/>
        </p:nvSpPr>
        <p:spPr>
          <a:xfrm>
            <a:off x="629900" y="5554707"/>
            <a:ext cx="1709852" cy="215444"/>
          </a:xfrm>
          <a:prstGeom prst="rect">
            <a:avLst/>
          </a:prstGeom>
          <a:noFill/>
        </p:spPr>
        <p:txBody>
          <a:bodyPr wrap="square" rtlCol="0">
            <a:spAutoFit/>
          </a:bodyPr>
          <a:lstStyle/>
          <a:p>
            <a:r>
              <a:rPr lang="de-DE" sz="800" dirty="0">
                <a:solidFill>
                  <a:srgbClr val="001871"/>
                </a:solidFill>
                <a:latin typeface="PoppinsDE Light" panose="02000000000000000000" pitchFamily="2" charset="0"/>
                <a:cs typeface="PoppinsDE Light" panose="02000000000000000000" pitchFamily="2" charset="0"/>
              </a:rPr>
              <a:t>Father‘s level </a:t>
            </a:r>
            <a:r>
              <a:rPr lang="de-DE" sz="800" dirty="0" err="1">
                <a:solidFill>
                  <a:srgbClr val="001871"/>
                </a:solidFill>
                <a:latin typeface="PoppinsDE Light" panose="02000000000000000000" pitchFamily="2" charset="0"/>
                <a:cs typeface="PoppinsDE Light" panose="02000000000000000000" pitchFamily="2" charset="0"/>
              </a:rPr>
              <a:t>of</a:t>
            </a:r>
            <a:r>
              <a:rPr lang="de-DE" sz="800" dirty="0">
                <a:solidFill>
                  <a:srgbClr val="001871"/>
                </a:solidFill>
                <a:latin typeface="PoppinsDE Light" panose="02000000000000000000" pitchFamily="2" charset="0"/>
                <a:cs typeface="PoppinsDE Light" panose="02000000000000000000" pitchFamily="2" charset="0"/>
              </a:rPr>
              <a:t> </a:t>
            </a:r>
            <a:r>
              <a:rPr lang="de-DE" sz="800" dirty="0" err="1" smtClean="0">
                <a:solidFill>
                  <a:srgbClr val="001871"/>
                </a:solidFill>
                <a:latin typeface="PoppinsDE Light" panose="02000000000000000000" pitchFamily="2" charset="0"/>
                <a:cs typeface="PoppinsDE Light" panose="02000000000000000000" pitchFamily="2" charset="0"/>
              </a:rPr>
              <a:t>education</a:t>
            </a:r>
            <a:endParaRPr lang="de-DE" sz="800" dirty="0">
              <a:solidFill>
                <a:srgbClr val="001871"/>
              </a:solidFill>
              <a:latin typeface="PoppinsDE Light" panose="02000000000000000000" pitchFamily="2" charset="0"/>
              <a:cs typeface="PoppinsDE Light" panose="02000000000000000000" pitchFamily="2" charset="0"/>
            </a:endParaRPr>
          </a:p>
        </p:txBody>
      </p:sp>
      <p:sp>
        <p:nvSpPr>
          <p:cNvPr id="11" name="Rechteck 10"/>
          <p:cNvSpPr/>
          <p:nvPr/>
        </p:nvSpPr>
        <p:spPr bwMode="auto">
          <a:xfrm>
            <a:off x="417446" y="3279188"/>
            <a:ext cx="5306682" cy="2052000"/>
          </a:xfrm>
          <a:prstGeom prst="rect">
            <a:avLst/>
          </a:prstGeom>
          <a:noFill/>
          <a:ln w="31750">
            <a:solidFill>
              <a:srgbClr val="D400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tlCol="0" anchor="ctr">
            <a:spAutoFit/>
          </a:bodyPr>
          <a:lstStyle/>
          <a:p>
            <a:pPr algn="ctr"/>
            <a:endParaRPr lang="de-DE"/>
          </a:p>
        </p:txBody>
      </p:sp>
      <p:sp>
        <p:nvSpPr>
          <p:cNvPr id="13" name="Textfeld 12"/>
          <p:cNvSpPr txBox="1"/>
          <p:nvPr/>
        </p:nvSpPr>
        <p:spPr>
          <a:xfrm>
            <a:off x="417446" y="1629531"/>
            <a:ext cx="2949846" cy="246221"/>
          </a:xfrm>
          <a:prstGeom prst="rect">
            <a:avLst/>
          </a:prstGeom>
          <a:noFill/>
        </p:spPr>
        <p:txBody>
          <a:bodyPr wrap="none" rtlCol="0">
            <a:spAutoFit/>
          </a:bodyPr>
          <a:lstStyle/>
          <a:p>
            <a:r>
              <a:rPr lang="en-US" sz="1000" b="1" dirty="0">
                <a:solidFill>
                  <a:srgbClr val="001871"/>
                </a:solidFill>
              </a:rPr>
              <a:t>Reading ability of adults between the ages of 18-35:</a:t>
            </a:r>
          </a:p>
        </p:txBody>
      </p:sp>
      <p:sp>
        <p:nvSpPr>
          <p:cNvPr id="15" name="Text Box 5"/>
          <p:cNvSpPr txBox="1">
            <a:spLocks noChangeArrowheads="1"/>
          </p:cNvSpPr>
          <p:nvPr/>
        </p:nvSpPr>
        <p:spPr bwMode="auto">
          <a:xfrm>
            <a:off x="265247" y="5949280"/>
            <a:ext cx="8651259" cy="2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42925" indent="-542925" defTabSz="457200">
              <a:lnSpc>
                <a:spcPts val="1000"/>
              </a:lnSpc>
              <a:spcBef>
                <a:spcPct val="50000"/>
              </a:spcBef>
            </a:pPr>
            <a:r>
              <a:rPr lang="de-DE" sz="800" dirty="0">
                <a:solidFill>
                  <a:srgbClr val="001871"/>
                </a:solidFill>
              </a:rPr>
              <a:t>Source: leo. Level-</a:t>
            </a:r>
            <a:r>
              <a:rPr lang="de-DE" sz="800" dirty="0" err="1">
                <a:solidFill>
                  <a:srgbClr val="001871"/>
                </a:solidFill>
              </a:rPr>
              <a:t>One</a:t>
            </a:r>
            <a:r>
              <a:rPr lang="de-DE" sz="800" dirty="0">
                <a:solidFill>
                  <a:srgbClr val="001871"/>
                </a:solidFill>
              </a:rPr>
              <a:t>-Studie 2011.</a:t>
            </a:r>
          </a:p>
        </p:txBody>
      </p:sp>
      <p:sp>
        <p:nvSpPr>
          <p:cNvPr id="16" name="Textfeld 15">
            <a:extLst>
              <a:ext uri="{FF2B5EF4-FFF2-40B4-BE49-F238E27FC236}">
                <a16:creationId xmlns:a16="http://schemas.microsoft.com/office/drawing/2014/main" id="{22F00353-7FF5-4ABA-8DB4-C4FED7417C68}"/>
              </a:ext>
            </a:extLst>
          </p:cNvPr>
          <p:cNvSpPr txBox="1"/>
          <p:nvPr/>
        </p:nvSpPr>
        <p:spPr>
          <a:xfrm>
            <a:off x="289778" y="6244456"/>
            <a:ext cx="465798"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5</a:t>
            </a:r>
          </a:p>
        </p:txBody>
      </p:sp>
    </p:spTree>
    <p:extLst>
      <p:ext uri="{BB962C8B-B14F-4D97-AF65-F5344CB8AC3E}">
        <p14:creationId xmlns:p14="http://schemas.microsoft.com/office/powerpoint/2010/main" val="3801632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51811"/>
            <a:ext cx="7855595" cy="3943579"/>
          </a:xfrm>
        </p:spPr>
        <p:txBody>
          <a:bodyPr anchor="ctr">
            <a:noAutofit/>
          </a:bodyPr>
          <a:lstStyle/>
          <a:p>
            <a:pPr marL="0" indent="0">
              <a:lnSpc>
                <a:spcPct val="100000"/>
              </a:lnSpc>
              <a:spcAft>
                <a:spcPts val="0"/>
              </a:spcAft>
              <a:buNone/>
            </a:pPr>
            <a:r>
              <a:rPr lang="en-US" b="1" dirty="0">
                <a:solidFill>
                  <a:srgbClr val="1EA5A0"/>
                </a:solidFill>
              </a:rPr>
              <a:t>What we do</a:t>
            </a:r>
          </a:p>
          <a:p>
            <a:pPr marL="304216" indent="-222729">
              <a:lnSpc>
                <a:spcPct val="100000"/>
              </a:lnSpc>
              <a:spcAft>
                <a:spcPts val="0"/>
              </a:spcAft>
            </a:pPr>
            <a:r>
              <a:rPr lang="en-US" dirty="0"/>
              <a:t>Encourage and enable parents and others to read regularly to their children</a:t>
            </a:r>
          </a:p>
          <a:p>
            <a:pPr marL="304216" indent="-222729">
              <a:lnSpc>
                <a:spcPct val="100000"/>
              </a:lnSpc>
              <a:spcAft>
                <a:spcPts val="0"/>
              </a:spcAft>
            </a:pPr>
            <a:r>
              <a:rPr lang="en-US" dirty="0"/>
              <a:t>Inspire children and adolescents to read for pleasure</a:t>
            </a:r>
          </a:p>
          <a:p>
            <a:pPr>
              <a:lnSpc>
                <a:spcPct val="100000"/>
              </a:lnSpc>
              <a:spcAft>
                <a:spcPts val="0"/>
              </a:spcAft>
            </a:pPr>
            <a:endParaRPr lang="en-US" dirty="0"/>
          </a:p>
          <a:p>
            <a:pPr marL="0" indent="0">
              <a:lnSpc>
                <a:spcPct val="100000"/>
              </a:lnSpc>
              <a:spcAft>
                <a:spcPts val="0"/>
              </a:spcAft>
              <a:buNone/>
            </a:pPr>
            <a:r>
              <a:rPr lang="en-US" b="1" dirty="0">
                <a:solidFill>
                  <a:srgbClr val="1EA5A0"/>
                </a:solidFill>
              </a:rPr>
              <a:t>Why we do it</a:t>
            </a:r>
          </a:p>
          <a:p>
            <a:pPr marL="304216" indent="-222729">
              <a:lnSpc>
                <a:spcPct val="100000"/>
              </a:lnSpc>
              <a:spcAft>
                <a:spcPts val="0"/>
              </a:spcAft>
            </a:pPr>
            <a:r>
              <a:rPr lang="en-US" dirty="0"/>
              <a:t>Help children do better at schools and in life</a:t>
            </a:r>
          </a:p>
          <a:p>
            <a:pPr marL="304216" indent="-222729">
              <a:lnSpc>
                <a:spcPct val="100000"/>
              </a:lnSpc>
              <a:spcAft>
                <a:spcPts val="0"/>
              </a:spcAft>
            </a:pPr>
            <a:r>
              <a:rPr lang="en-US" dirty="0"/>
              <a:t>Improve literacy and social mobility</a:t>
            </a:r>
          </a:p>
          <a:p>
            <a:pPr marL="304216" indent="-222729">
              <a:lnSpc>
                <a:spcPct val="100000"/>
              </a:lnSpc>
              <a:spcAft>
                <a:spcPts val="0"/>
              </a:spcAft>
            </a:pPr>
            <a:r>
              <a:rPr lang="en-US" dirty="0"/>
              <a:t>Strengthen the bond between parents and children</a:t>
            </a:r>
          </a:p>
          <a:p>
            <a:pPr>
              <a:lnSpc>
                <a:spcPct val="100000"/>
              </a:lnSpc>
              <a:spcAft>
                <a:spcPts val="0"/>
              </a:spcAft>
            </a:pPr>
            <a:endParaRPr lang="en-US" dirty="0"/>
          </a:p>
          <a:p>
            <a:pPr marL="0" indent="0">
              <a:lnSpc>
                <a:spcPct val="100000"/>
              </a:lnSpc>
              <a:spcAft>
                <a:spcPts val="0"/>
              </a:spcAft>
              <a:buNone/>
            </a:pPr>
            <a:r>
              <a:rPr lang="en-US" b="1" dirty="0">
                <a:solidFill>
                  <a:srgbClr val="1EA5A0"/>
                </a:solidFill>
              </a:rPr>
              <a:t>How we do it</a:t>
            </a:r>
          </a:p>
          <a:p>
            <a:pPr marL="304216" indent="-222729">
              <a:lnSpc>
                <a:spcPct val="100000"/>
              </a:lnSpc>
              <a:spcAft>
                <a:spcPts val="0"/>
              </a:spcAft>
            </a:pPr>
            <a:r>
              <a:rPr lang="en-US" dirty="0"/>
              <a:t>Build parents’ confidence to read to their children</a:t>
            </a:r>
          </a:p>
          <a:p>
            <a:pPr marL="304216" indent="-222729">
              <a:lnSpc>
                <a:spcPct val="100000"/>
              </a:lnSpc>
              <a:spcAft>
                <a:spcPts val="0"/>
              </a:spcAft>
            </a:pPr>
            <a:r>
              <a:rPr lang="en-US" dirty="0"/>
              <a:t>Give carefully selected books to every child under the age of 5</a:t>
            </a:r>
          </a:p>
          <a:p>
            <a:pPr marL="304216" indent="-222729">
              <a:lnSpc>
                <a:spcPct val="100000"/>
              </a:lnSpc>
              <a:spcAft>
                <a:spcPts val="0"/>
              </a:spcAft>
            </a:pPr>
            <a:r>
              <a:rPr lang="en-US" dirty="0"/>
              <a:t>Give extra support to the most disadvantages children and families</a:t>
            </a:r>
          </a:p>
          <a:p>
            <a:pPr marL="304216" indent="-222729">
              <a:lnSpc>
                <a:spcPct val="100000"/>
              </a:lnSpc>
              <a:spcAft>
                <a:spcPts val="0"/>
              </a:spcAft>
            </a:pPr>
            <a:r>
              <a:rPr lang="en-US" dirty="0"/>
              <a:t>Work with schools and other organizations to get more children reading</a:t>
            </a:r>
          </a:p>
          <a:p>
            <a:pPr marL="308290" indent="0">
              <a:lnSpc>
                <a:spcPct val="100000"/>
              </a:lnSpc>
              <a:spcAft>
                <a:spcPts val="513"/>
              </a:spcAft>
              <a:buNone/>
            </a:pPr>
            <a:endParaRPr lang="en-GB" dirty="0"/>
          </a:p>
        </p:txBody>
      </p:sp>
      <p:sp>
        <p:nvSpPr>
          <p:cNvPr id="4" name="Content Placeholder 3"/>
          <p:cNvSpPr>
            <a:spLocks noGrp="1"/>
          </p:cNvSpPr>
          <p:nvPr>
            <p:ph idx="10"/>
          </p:nvPr>
        </p:nvSpPr>
        <p:spPr>
          <a:xfrm>
            <a:off x="9326142" y="3373864"/>
            <a:ext cx="1890298" cy="1930088"/>
          </a:xfrm>
        </p:spPr>
        <p:txBody>
          <a:bodyPr>
            <a:normAutofit/>
          </a:bodyPr>
          <a:lstStyle/>
          <a:p>
            <a:pPr marL="244459" indent="-244459">
              <a:buNone/>
            </a:pPr>
            <a:r>
              <a:rPr lang="en-GB" dirty="0"/>
              <a:t>	</a:t>
            </a:r>
            <a:endParaRPr lang="en-US" sz="1540" dirty="0"/>
          </a:p>
        </p:txBody>
      </p:sp>
      <p:sp>
        <p:nvSpPr>
          <p:cNvPr id="5" name="Title 1"/>
          <p:cNvSpPr>
            <a:spLocks noGrp="1"/>
          </p:cNvSpPr>
          <p:nvPr>
            <p:ph type="title"/>
          </p:nvPr>
        </p:nvSpPr>
        <p:spPr>
          <a:xfrm>
            <a:off x="457200" y="463782"/>
            <a:ext cx="8229600" cy="489162"/>
          </a:xfrm>
          <a:ln>
            <a:noFill/>
          </a:ln>
        </p:spPr>
        <p:txBody>
          <a:bodyPr>
            <a:normAutofit fontScale="90000"/>
          </a:bodyPr>
          <a:lstStyle/>
          <a:p>
            <a:r>
              <a:rPr lang="en-US" dirty="0">
                <a:solidFill>
                  <a:srgbClr val="1EA5A0"/>
                </a:solidFill>
              </a:rPr>
              <a:t>Created and administered by BookTrust</a:t>
            </a:r>
            <a:r>
              <a:rPr lang="en-GB" b="1" dirty="0"/>
              <a:t/>
            </a:r>
            <a:br>
              <a:rPr lang="en-GB" b="1" dirty="0"/>
            </a:br>
            <a:endParaRPr lang="en-GB" dirty="0"/>
          </a:p>
        </p:txBody>
      </p:sp>
      <p:sp>
        <p:nvSpPr>
          <p:cNvPr id="7" name="Title 1"/>
          <p:cNvSpPr txBox="1">
            <a:spLocks/>
          </p:cNvSpPr>
          <p:nvPr/>
        </p:nvSpPr>
        <p:spPr>
          <a:xfrm>
            <a:off x="457200" y="1058024"/>
            <a:ext cx="8229600" cy="793934"/>
          </a:xfrm>
          <a:prstGeom prst="rect">
            <a:avLst/>
          </a:prstGeom>
          <a:solidFill>
            <a:schemeClr val="bg1"/>
          </a:solidFill>
          <a:ln>
            <a:noFill/>
          </a:ln>
        </p:spPr>
        <p:txBody>
          <a:bodyPr vert="horz" lIns="0" tIns="0" rIns="0" bIns="0" rtlCol="0" anchor="t" anchorCtr="0">
            <a:normAutofit fontScale="25000" lnSpcReduction="20000"/>
          </a:bodyPr>
          <a:lstStyle>
            <a:lvl1pPr algn="l" defTabSz="521437" rtl="0" eaLnBrk="1" latinLnBrk="0" hangingPunct="1">
              <a:lnSpc>
                <a:spcPts val="4000"/>
              </a:lnSpc>
              <a:spcBef>
                <a:spcPct val="0"/>
              </a:spcBef>
              <a:buNone/>
              <a:defRPr sz="4000" b="1" kern="1200">
                <a:solidFill>
                  <a:schemeClr val="tx2"/>
                </a:solidFill>
                <a:latin typeface="Arial"/>
                <a:ea typeface="+mj-ea"/>
                <a:cs typeface="Arial"/>
              </a:defRPr>
            </a:lvl1pPr>
          </a:lstStyle>
          <a:p>
            <a:pPr marL="0" marR="0" lvl="0" indent="0" algn="l" defTabSz="446089" rtl="0" eaLnBrk="1" fontAlgn="auto" latinLnBrk="0" hangingPunct="1">
              <a:lnSpc>
                <a:spcPct val="120000"/>
              </a:lnSpc>
              <a:spcBef>
                <a:spcPct val="0"/>
              </a:spcBef>
              <a:spcAft>
                <a:spcPts val="0"/>
              </a:spcAft>
              <a:buClrTx/>
              <a:buSzTx/>
              <a:buFontTx/>
              <a:buNone/>
              <a:tabLst/>
              <a:defRPr/>
            </a:pPr>
            <a:r>
              <a:rPr kumimoji="0" lang="en-US" sz="10266" b="1" i="0" u="none" strike="noStrike" kern="1200" cap="none" spc="0" normalizeH="0" baseline="0" noProof="0" dirty="0">
                <a:ln>
                  <a:noFill/>
                </a:ln>
                <a:solidFill>
                  <a:srgbClr val="4B5055"/>
                </a:solidFill>
                <a:effectLst/>
                <a:uLnTx/>
                <a:uFillTx/>
                <a:latin typeface="Arial"/>
                <a:ea typeface="+mj-ea"/>
                <a:cs typeface="Arial"/>
              </a:rPr>
              <a:t>BookTrust </a:t>
            </a:r>
            <a:r>
              <a:rPr kumimoji="0" lang="en-GB" sz="10266" b="1" i="0" u="none" strike="noStrike" kern="1200" cap="none" spc="0" normalizeH="0" baseline="0" noProof="0" dirty="0">
                <a:ln>
                  <a:noFill/>
                </a:ln>
                <a:solidFill>
                  <a:srgbClr val="4B5055"/>
                </a:solidFill>
                <a:effectLst/>
                <a:uLnTx/>
                <a:uFillTx/>
                <a:latin typeface="Arial"/>
                <a:ea typeface="+mj-ea"/>
                <a:cs typeface="Arial"/>
              </a:rPr>
              <a:t>transforms lives by getting children and families reading</a:t>
            </a:r>
            <a:r>
              <a:rPr kumimoji="0" lang="en-GB" sz="3422" b="1" i="0" u="none" strike="noStrike" kern="1200" cap="none" spc="0" normalizeH="0" baseline="0" noProof="0" dirty="0">
                <a:ln>
                  <a:noFill/>
                </a:ln>
                <a:solidFill>
                  <a:srgbClr val="1EA5A0"/>
                </a:solidFill>
                <a:effectLst/>
                <a:uLnTx/>
                <a:uFillTx/>
                <a:latin typeface="Arial"/>
                <a:ea typeface="+mj-ea"/>
                <a:cs typeface="Arial"/>
              </a:rPr>
              <a:t/>
            </a:r>
            <a:br>
              <a:rPr kumimoji="0" lang="en-GB" sz="3422" b="1" i="0" u="none" strike="noStrike" kern="1200" cap="none" spc="0" normalizeH="0" baseline="0" noProof="0" dirty="0">
                <a:ln>
                  <a:noFill/>
                </a:ln>
                <a:solidFill>
                  <a:srgbClr val="1EA5A0"/>
                </a:solidFill>
                <a:effectLst/>
                <a:uLnTx/>
                <a:uFillTx/>
                <a:latin typeface="Arial"/>
                <a:ea typeface="+mj-ea"/>
                <a:cs typeface="Arial"/>
              </a:rPr>
            </a:br>
            <a:endParaRPr kumimoji="0" lang="en-GB" sz="3422" b="1" i="0" u="none" strike="noStrike" kern="1200" cap="none" spc="0" normalizeH="0" baseline="0" noProof="0" dirty="0">
              <a:ln>
                <a:noFill/>
              </a:ln>
              <a:solidFill>
                <a:srgbClr val="1EA5A0"/>
              </a:solidFill>
              <a:effectLst/>
              <a:uLnTx/>
              <a:uFillTx/>
              <a:latin typeface="Arial"/>
              <a:ea typeface="+mj-ea"/>
              <a:cs typeface="Arial"/>
            </a:endParaRPr>
          </a:p>
        </p:txBody>
      </p:sp>
    </p:spTree>
    <p:extLst>
      <p:ext uri="{BB962C8B-B14F-4D97-AF65-F5344CB8AC3E}">
        <p14:creationId xmlns:p14="http://schemas.microsoft.com/office/powerpoint/2010/main" val="656504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3299"/>
            <a:ext cx="7613415" cy="4012845"/>
          </a:xfrm>
        </p:spPr>
        <p:txBody>
          <a:bodyPr anchor="ctr">
            <a:noAutofit/>
          </a:bodyPr>
          <a:lstStyle/>
          <a:p>
            <a:pPr marL="304216" indent="-222729">
              <a:lnSpc>
                <a:spcPct val="100000"/>
              </a:lnSpc>
              <a:spcAft>
                <a:spcPts val="0"/>
              </a:spcAft>
            </a:pPr>
            <a:r>
              <a:rPr lang="en-US" sz="2567" dirty="0"/>
              <a:t>Bookstart is built upon a simple premise</a:t>
            </a:r>
          </a:p>
          <a:p>
            <a:pPr marL="81486" indent="0">
              <a:lnSpc>
                <a:spcPct val="100000"/>
              </a:lnSpc>
              <a:spcAft>
                <a:spcPts val="0"/>
              </a:spcAft>
              <a:buNone/>
            </a:pPr>
            <a:endParaRPr lang="en-US" sz="2567" dirty="0"/>
          </a:p>
          <a:p>
            <a:pPr marL="304216" indent="-222729">
              <a:lnSpc>
                <a:spcPct val="100000"/>
              </a:lnSpc>
              <a:spcAft>
                <a:spcPts val="0"/>
              </a:spcAft>
            </a:pPr>
            <a:r>
              <a:rPr lang="en-US" sz="2567" dirty="0"/>
              <a:t>Babies who have an early introduction to books benefit emotionally, socially, culturally, and educationally</a:t>
            </a:r>
          </a:p>
          <a:p>
            <a:pPr marL="304216" indent="-222729">
              <a:lnSpc>
                <a:spcPct val="100000"/>
              </a:lnSpc>
              <a:spcAft>
                <a:spcPts val="0"/>
              </a:spcAft>
            </a:pPr>
            <a:endParaRPr lang="en-US" dirty="0"/>
          </a:p>
          <a:p>
            <a:pPr marL="304216" indent="-222729">
              <a:lnSpc>
                <a:spcPct val="100000"/>
              </a:lnSpc>
              <a:spcAft>
                <a:spcPts val="0"/>
              </a:spcAft>
            </a:pPr>
            <a:endParaRPr lang="en-US" dirty="0"/>
          </a:p>
          <a:p>
            <a:pPr marL="304216" indent="0">
              <a:lnSpc>
                <a:spcPct val="100000"/>
              </a:lnSpc>
              <a:spcAft>
                <a:spcPts val="0"/>
              </a:spcAft>
              <a:buNone/>
            </a:pPr>
            <a:r>
              <a:rPr lang="en-US" sz="2567" b="1" i="1" dirty="0">
                <a:solidFill>
                  <a:srgbClr val="1EA5A0"/>
                </a:solidFill>
              </a:rPr>
              <a:t>A love of reading is a gift for life</a:t>
            </a:r>
          </a:p>
          <a:p>
            <a:pPr marL="0" indent="0">
              <a:lnSpc>
                <a:spcPct val="100000"/>
              </a:lnSpc>
              <a:spcAft>
                <a:spcPts val="0"/>
              </a:spcAft>
              <a:buNone/>
            </a:pPr>
            <a:endParaRPr lang="en-GB" dirty="0"/>
          </a:p>
        </p:txBody>
      </p:sp>
      <p:sp>
        <p:nvSpPr>
          <p:cNvPr id="4" name="Content Placeholder 3"/>
          <p:cNvSpPr>
            <a:spLocks noGrp="1"/>
          </p:cNvSpPr>
          <p:nvPr>
            <p:ph idx="10"/>
          </p:nvPr>
        </p:nvSpPr>
        <p:spPr>
          <a:xfrm>
            <a:off x="9326142" y="3373864"/>
            <a:ext cx="1890298" cy="1930088"/>
          </a:xfrm>
        </p:spPr>
        <p:txBody>
          <a:bodyPr>
            <a:normAutofit/>
          </a:bodyPr>
          <a:lstStyle/>
          <a:p>
            <a:pPr marL="244459" indent="-244459">
              <a:buNone/>
            </a:pPr>
            <a:r>
              <a:rPr lang="en-GB" dirty="0"/>
              <a:t>	</a:t>
            </a:r>
            <a:endParaRPr lang="en-US" sz="1540" dirty="0"/>
          </a:p>
        </p:txBody>
      </p:sp>
      <p:sp>
        <p:nvSpPr>
          <p:cNvPr id="5" name="Title 1"/>
          <p:cNvSpPr>
            <a:spLocks noGrp="1"/>
          </p:cNvSpPr>
          <p:nvPr>
            <p:ph type="title"/>
          </p:nvPr>
        </p:nvSpPr>
        <p:spPr>
          <a:xfrm>
            <a:off x="457200" y="463782"/>
            <a:ext cx="8229600" cy="489162"/>
          </a:xfrm>
          <a:ln>
            <a:noFill/>
          </a:ln>
        </p:spPr>
        <p:txBody>
          <a:bodyPr>
            <a:normAutofit fontScale="90000"/>
          </a:bodyPr>
          <a:lstStyle/>
          <a:p>
            <a:r>
              <a:rPr lang="en-US" dirty="0">
                <a:solidFill>
                  <a:srgbClr val="1EA5A0"/>
                </a:solidFill>
              </a:rPr>
              <a:t>Bookstart</a:t>
            </a:r>
            <a:r>
              <a:rPr lang="en-GB" b="1" dirty="0"/>
              <a:t/>
            </a:r>
            <a:br>
              <a:rPr lang="en-GB" b="1" dirty="0"/>
            </a:br>
            <a:endParaRPr lang="en-GB" dirty="0"/>
          </a:p>
        </p:txBody>
      </p:sp>
    </p:spTree>
    <p:extLst>
      <p:ext uri="{BB962C8B-B14F-4D97-AF65-F5344CB8AC3E}">
        <p14:creationId xmlns:p14="http://schemas.microsoft.com/office/powerpoint/2010/main" val="3310598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Bookstart – Targeted products</a:t>
            </a:r>
            <a:endParaRPr lang="en-US" dirty="0">
              <a:latin typeface="PoppinsDE Light" panose="02000000000000000000" pitchFamily="2" charset="0"/>
              <a:cs typeface="PoppinsDE Light" panose="02000000000000000000" pitchFamily="2" charset="0"/>
            </a:endParaRPr>
          </a:p>
        </p:txBody>
      </p:sp>
      <p:sp>
        <p:nvSpPr>
          <p:cNvPr id="4" name="Foliennummernplatzhalt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37832F-21F2-4679-920C-88524B75CF38}" type="slidenum">
              <a:rPr kumimoji="0" lang="de-DE" sz="700" b="0" i="0" u="none" strike="noStrike" kern="1200" cap="none" spc="0" normalizeH="0" baseline="0" noProof="0" smtClean="0">
                <a:ln>
                  <a:noFill/>
                </a:ln>
                <a:solidFill>
                  <a:prstClr val="white"/>
                </a:solidFill>
                <a:effectLst/>
                <a:uLnTx/>
                <a:uFillTx/>
                <a:latin typeface="Droid Serif"/>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de-DE" sz="700" b="0" i="0" u="none" strike="noStrike" kern="1200" cap="none" spc="0" normalizeH="0" baseline="0" noProof="0" dirty="0">
              <a:ln>
                <a:noFill/>
              </a:ln>
              <a:solidFill>
                <a:prstClr val="white"/>
              </a:solidFill>
              <a:effectLst/>
              <a:uLnTx/>
              <a:uFillTx/>
              <a:latin typeface="Droid Serif"/>
              <a:ea typeface="+mn-ea"/>
              <a:cs typeface="+mn-cs"/>
            </a:endParaRPr>
          </a:p>
        </p:txBody>
      </p:sp>
      <p:sp>
        <p:nvSpPr>
          <p:cNvPr id="6" name="Textfeld 5"/>
          <p:cNvSpPr txBox="1"/>
          <p:nvPr/>
        </p:nvSpPr>
        <p:spPr>
          <a:xfrm>
            <a:off x="395536" y="1772816"/>
            <a:ext cx="7920880" cy="2585323"/>
          </a:xfrm>
          <a:prstGeom prst="rect">
            <a:avLst/>
          </a:prstGeom>
          <a:noFill/>
        </p:spPr>
        <p:txBody>
          <a:bodyPr wrap="square" lIns="0" tIns="0" rIns="0" bIns="0" rtlCol="0">
            <a:spAutoFit/>
          </a:bodyPr>
          <a:lstStyle/>
          <a:p>
            <a:pPr algn="l">
              <a:lnSpc>
                <a:spcPct val="150000"/>
              </a:lnSpc>
              <a:tabLst>
                <a:tab pos="2330450" algn="l"/>
                <a:tab pos="2690813" algn="l"/>
              </a:tabLst>
            </a:pPr>
            <a:r>
              <a:rPr lang="en-US" sz="1600" dirty="0">
                <a:solidFill>
                  <a:srgbClr val="003770"/>
                </a:solidFill>
                <a:latin typeface="+mj-lt"/>
              </a:rPr>
              <a:t>Bookstart Baby	⇨	Families with children aged 0-12 months</a:t>
            </a:r>
          </a:p>
          <a:p>
            <a:pPr>
              <a:lnSpc>
                <a:spcPct val="150000"/>
              </a:lnSpc>
              <a:tabLst>
                <a:tab pos="2330450" algn="l"/>
                <a:tab pos="2690813" algn="l"/>
              </a:tabLst>
            </a:pPr>
            <a:r>
              <a:rPr lang="en-US" sz="1600" dirty="0">
                <a:solidFill>
                  <a:srgbClr val="003770"/>
                </a:solidFill>
                <a:latin typeface="+mj-lt"/>
              </a:rPr>
              <a:t>Bookstart Treasure	⇨	Families with children aged 3-4 years</a:t>
            </a:r>
          </a:p>
          <a:p>
            <a:pPr>
              <a:lnSpc>
                <a:spcPct val="150000"/>
              </a:lnSpc>
              <a:tabLst>
                <a:tab pos="2330450" algn="l"/>
                <a:tab pos="2690813" algn="l"/>
              </a:tabLst>
            </a:pPr>
            <a:r>
              <a:rPr lang="en-US" sz="1600" dirty="0">
                <a:solidFill>
                  <a:srgbClr val="003770"/>
                </a:solidFill>
                <a:latin typeface="+mj-lt"/>
              </a:rPr>
              <a:t>Bookstart Corner	⇨	Packs for children’s  centers</a:t>
            </a:r>
          </a:p>
          <a:p>
            <a:pPr>
              <a:lnSpc>
                <a:spcPct val="150000"/>
              </a:lnSpc>
              <a:tabLst>
                <a:tab pos="2330450" algn="l"/>
                <a:tab pos="2690813" algn="l"/>
              </a:tabLst>
            </a:pPr>
            <a:r>
              <a:rPr lang="en-US" sz="1600" dirty="0">
                <a:solidFill>
                  <a:srgbClr val="003770"/>
                </a:solidFill>
                <a:latin typeface="+mj-lt"/>
              </a:rPr>
              <a:t>Booktouch	⇨	Blind or partially sighted children</a:t>
            </a:r>
          </a:p>
          <a:p>
            <a:pPr>
              <a:lnSpc>
                <a:spcPct val="150000"/>
              </a:lnSpc>
              <a:tabLst>
                <a:tab pos="2330450" algn="l"/>
                <a:tab pos="2690813" algn="l"/>
              </a:tabLst>
            </a:pPr>
            <a:r>
              <a:rPr lang="en-US" sz="1600" dirty="0">
                <a:solidFill>
                  <a:srgbClr val="003770"/>
                </a:solidFill>
                <a:latin typeface="+mj-lt"/>
              </a:rPr>
              <a:t>Bookshine	⇨	Deaf children</a:t>
            </a:r>
          </a:p>
          <a:p>
            <a:pPr>
              <a:lnSpc>
                <a:spcPct val="150000"/>
              </a:lnSpc>
              <a:tabLst>
                <a:tab pos="2330450" algn="l"/>
                <a:tab pos="2690813" algn="l"/>
              </a:tabLst>
            </a:pPr>
            <a:r>
              <a:rPr lang="en-US" sz="1600" dirty="0">
                <a:solidFill>
                  <a:srgbClr val="003770"/>
                </a:solidFill>
                <a:latin typeface="+mj-lt"/>
              </a:rPr>
              <a:t>Bookstart Star	⇨	Children who are disabled or delayed in </a:t>
            </a:r>
            <a:br>
              <a:rPr lang="en-US" sz="1600" dirty="0">
                <a:solidFill>
                  <a:srgbClr val="003770"/>
                </a:solidFill>
                <a:latin typeface="+mj-lt"/>
              </a:rPr>
            </a:br>
            <a:r>
              <a:rPr lang="en-US" sz="1600" dirty="0">
                <a:solidFill>
                  <a:srgbClr val="003770"/>
                </a:solidFill>
                <a:latin typeface="+mj-lt"/>
              </a:rPr>
              <a:t> 	 	development of fine motor skills</a:t>
            </a:r>
          </a:p>
        </p:txBody>
      </p:sp>
    </p:spTree>
    <p:extLst>
      <p:ext uri="{BB962C8B-B14F-4D97-AF65-F5344CB8AC3E}">
        <p14:creationId xmlns:p14="http://schemas.microsoft.com/office/powerpoint/2010/main" val="2030060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87E64-A605-4CC2-8AB9-36CE7B27C578}"/>
              </a:ext>
            </a:extLst>
          </p:cNvPr>
          <p:cNvSpPr>
            <a:spLocks noGrp="1"/>
          </p:cNvSpPr>
          <p:nvPr>
            <p:ph type="title"/>
          </p:nvPr>
        </p:nvSpPr>
        <p:spPr/>
        <p:txBody>
          <a:bodyPr/>
          <a:lstStyle/>
          <a:p>
            <a:r>
              <a:rPr lang="en-US" dirty="0"/>
              <a:t>Lesestart – The German version of Bookstart</a:t>
            </a:r>
          </a:p>
        </p:txBody>
      </p:sp>
      <p:sp>
        <p:nvSpPr>
          <p:cNvPr id="5" name="Foliennummernplatzhalter 4">
            <a:extLst>
              <a:ext uri="{FF2B5EF4-FFF2-40B4-BE49-F238E27FC236}">
                <a16:creationId xmlns:a16="http://schemas.microsoft.com/office/drawing/2014/main" id="{E02F108A-02FE-4210-AEE8-F291DD457066}"/>
              </a:ext>
            </a:extLst>
          </p:cNvPr>
          <p:cNvSpPr>
            <a:spLocks noGrp="1"/>
          </p:cNvSpPr>
          <p:nvPr>
            <p:ph type="sldNum" sz="quarter" idx="10"/>
          </p:nvPr>
        </p:nvSpPr>
        <p:spPr/>
        <p:txBody>
          <a:bodyPr/>
          <a:lstStyle/>
          <a:p>
            <a:fld id="{EF37832F-21F2-4679-920C-88524B75CF38}" type="slidenum">
              <a:rPr lang="de-DE" smtClean="0"/>
              <a:pPr/>
              <a:t>53</a:t>
            </a:fld>
            <a:endParaRPr lang="de-DE"/>
          </a:p>
        </p:txBody>
      </p:sp>
    </p:spTree>
    <p:extLst>
      <p:ext uri="{BB962C8B-B14F-4D97-AF65-F5344CB8AC3E}">
        <p14:creationId xmlns:p14="http://schemas.microsoft.com/office/powerpoint/2010/main" val="541520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3010" y="506652"/>
            <a:ext cx="5250567" cy="450120"/>
          </a:xfrm>
        </p:spPr>
        <p:txBody>
          <a:bodyPr>
            <a:normAutofit/>
          </a:bodyPr>
          <a:lstStyle/>
          <a:p>
            <a:r>
              <a:rPr lang="en-US" sz="2000" dirty="0">
                <a:solidFill>
                  <a:srgbClr val="003770"/>
                </a:solidFill>
                <a:latin typeface="PoppinsDE Medium" panose="02000000000000000000" pitchFamily="2" charset="0"/>
                <a:cs typeface="PoppinsDE Medium" panose="02000000000000000000" pitchFamily="2" charset="0"/>
              </a:rPr>
              <a:t>Lesestart – Three reading milestones</a:t>
            </a:r>
          </a:p>
        </p:txBody>
      </p:sp>
      <p:grpSp>
        <p:nvGrpSpPr>
          <p:cNvPr id="3" name="Gruppieren 2"/>
          <p:cNvGrpSpPr/>
          <p:nvPr/>
        </p:nvGrpSpPr>
        <p:grpSpPr>
          <a:xfrm>
            <a:off x="534079" y="3566891"/>
            <a:ext cx="7292532" cy="2416841"/>
            <a:chOff x="543950" y="3794871"/>
            <a:chExt cx="7292532" cy="2416841"/>
          </a:xfrm>
        </p:grpSpPr>
        <p:sp>
          <p:nvSpPr>
            <p:cNvPr id="9" name="Richtungspfeil 8"/>
            <p:cNvSpPr/>
            <p:nvPr/>
          </p:nvSpPr>
          <p:spPr>
            <a:xfrm>
              <a:off x="5809498" y="3798755"/>
              <a:ext cx="1791688" cy="765946"/>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10" name="Richtungspfeil 9"/>
            <p:cNvSpPr/>
            <p:nvPr/>
          </p:nvSpPr>
          <p:spPr>
            <a:xfrm>
              <a:off x="3502000" y="3798755"/>
              <a:ext cx="1791688" cy="765946"/>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11" name="Richtungspfeil 10"/>
            <p:cNvSpPr/>
            <p:nvPr/>
          </p:nvSpPr>
          <p:spPr>
            <a:xfrm>
              <a:off x="1104779" y="3794871"/>
              <a:ext cx="1791688" cy="765946"/>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12" name="Textfeld 11"/>
            <p:cNvSpPr txBox="1"/>
            <p:nvPr/>
          </p:nvSpPr>
          <p:spPr>
            <a:xfrm>
              <a:off x="1090294" y="4640442"/>
              <a:ext cx="15555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rPr>
                <a:t>Set 1 for one-year-old children</a:t>
              </a:r>
              <a:br>
                <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rPr>
              </a:br>
              <a:endPar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C00000"/>
                  </a:solidFill>
                  <a:effectLst/>
                  <a:uLnTx/>
                  <a:uFillTx/>
                  <a:latin typeface="PoppinsDE Medium" panose="02000000000000000000" pitchFamily="2" charset="0"/>
                  <a:cs typeface="PoppinsDE Medium" panose="02000000000000000000" pitchFamily="2" charset="0"/>
                </a:rPr>
                <a:t>Paediatrician‘s office</a:t>
              </a:r>
            </a:p>
          </p:txBody>
        </p:sp>
        <p:sp>
          <p:nvSpPr>
            <p:cNvPr id="13" name="Textfeld 12"/>
            <p:cNvSpPr txBox="1"/>
            <p:nvPr/>
          </p:nvSpPr>
          <p:spPr>
            <a:xfrm>
              <a:off x="3504029" y="4640442"/>
              <a:ext cx="1537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rPr>
                <a:t>Set 2 for three-year-old children</a:t>
              </a:r>
              <a:br>
                <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rPr>
              </a:br>
              <a:endPar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C00000"/>
                  </a:solidFill>
                  <a:effectLst/>
                  <a:uLnTx/>
                  <a:uFillTx/>
                  <a:latin typeface="PoppinsDE Medium" panose="02000000000000000000" pitchFamily="2" charset="0"/>
                  <a:cs typeface="PoppinsDE Medium" panose="02000000000000000000" pitchFamily="2" charset="0"/>
                </a:rPr>
                <a:t>Library</a:t>
              </a:r>
            </a:p>
          </p:txBody>
        </p:sp>
        <p:sp>
          <p:nvSpPr>
            <p:cNvPr id="14" name="Textfeld 13"/>
            <p:cNvSpPr txBox="1"/>
            <p:nvPr/>
          </p:nvSpPr>
          <p:spPr>
            <a:xfrm>
              <a:off x="5820440" y="4640442"/>
              <a:ext cx="1537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rPr>
                <a:t>Set 3 for children about to start school</a:t>
              </a:r>
              <a:br>
                <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rPr>
              </a:br>
              <a:endParaRPr kumimoji="0" lang="en-US" sz="1000" b="0" i="0" u="none" strike="noStrike" kern="1200" cap="none" spc="0" normalizeH="0" baseline="0" dirty="0">
                <a:ln>
                  <a:noFill/>
                </a:ln>
                <a:solidFill>
                  <a:srgbClr val="001871"/>
                </a:solidFill>
                <a:effectLst/>
                <a:uLnTx/>
                <a:uFillTx/>
                <a:latin typeface="PoppinsDE Medium" panose="02000000000000000000" pitchFamily="2" charset="0"/>
                <a:cs typeface="PoppinsDE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C00000"/>
                  </a:solidFill>
                  <a:effectLst/>
                  <a:uLnTx/>
                  <a:uFillTx/>
                  <a:latin typeface="PoppinsDE Medium" panose="02000000000000000000" pitchFamily="2" charset="0"/>
                  <a:cs typeface="PoppinsDE Medium" panose="02000000000000000000" pitchFamily="2" charset="0"/>
                </a:rPr>
                <a:t>Elementary school</a:t>
              </a:r>
            </a:p>
          </p:txBody>
        </p:sp>
        <p:sp>
          <p:nvSpPr>
            <p:cNvPr id="15" name="Textfeld 14"/>
            <p:cNvSpPr txBox="1"/>
            <p:nvPr/>
          </p:nvSpPr>
          <p:spPr>
            <a:xfrm>
              <a:off x="1296529" y="5358730"/>
              <a:ext cx="14081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3770"/>
                  </a:solidFill>
                  <a:effectLst/>
                  <a:uLnTx/>
                  <a:uFillTx/>
                  <a:latin typeface="PoppinsDE Medium" panose="02000000000000000000" pitchFamily="2" charset="0"/>
                  <a:cs typeface="PoppinsDE Medium" panose="02000000000000000000" pitchFamily="2" charset="0"/>
                </a:rPr>
                <a:t>3 x 400,000 Sets 1</a:t>
              </a:r>
            </a:p>
          </p:txBody>
        </p:sp>
        <p:sp>
          <p:nvSpPr>
            <p:cNvPr id="16" name="Textfeld 15"/>
            <p:cNvSpPr txBox="1"/>
            <p:nvPr/>
          </p:nvSpPr>
          <p:spPr>
            <a:xfrm>
              <a:off x="3643786" y="5353430"/>
              <a:ext cx="13539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3770"/>
                  </a:solidFill>
                  <a:effectLst/>
                  <a:uLnTx/>
                  <a:uFillTx/>
                  <a:latin typeface="PoppinsDE Medium" panose="02000000000000000000" pitchFamily="2" charset="0"/>
                  <a:cs typeface="PoppinsDE Medium" panose="02000000000000000000" pitchFamily="2" charset="0"/>
                </a:rPr>
                <a:t>3 x 400,000 Sets 2</a:t>
              </a:r>
            </a:p>
          </p:txBody>
        </p:sp>
        <p:sp>
          <p:nvSpPr>
            <p:cNvPr id="17" name="Textfeld 16"/>
            <p:cNvSpPr txBox="1"/>
            <p:nvPr/>
          </p:nvSpPr>
          <p:spPr>
            <a:xfrm>
              <a:off x="5883600" y="5168764"/>
              <a:ext cx="1481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rgbClr val="003770"/>
                </a:solidFill>
                <a:effectLst/>
                <a:uLnTx/>
                <a:uFillTx/>
                <a:latin typeface="PoppinsDE Medium" panose="02000000000000000000" pitchFamily="2" charset="0"/>
                <a:cs typeface="PoppinsDE Medium"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3770"/>
                  </a:solidFill>
                  <a:effectLst/>
                  <a:uLnTx/>
                  <a:uFillTx/>
                  <a:latin typeface="PoppinsDE Medium" panose="02000000000000000000" pitchFamily="2" charset="0"/>
                  <a:cs typeface="PoppinsDE Medium" panose="02000000000000000000" pitchFamily="2" charset="0"/>
                </a:rPr>
                <a:t>3 x 800,000 Sets 3</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745" y="3800057"/>
              <a:ext cx="1115393" cy="75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136" y="3812369"/>
              <a:ext cx="1175921" cy="73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2196241" y="4045118"/>
              <a:ext cx="7177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Phase 1</a:t>
              </a:r>
            </a:p>
          </p:txBody>
        </p:sp>
        <p:sp>
          <p:nvSpPr>
            <p:cNvPr id="21" name="Textfeld 20"/>
            <p:cNvSpPr txBox="1"/>
            <p:nvPr/>
          </p:nvSpPr>
          <p:spPr>
            <a:xfrm>
              <a:off x="4595468" y="4050501"/>
              <a:ext cx="80454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Phase 2</a:t>
              </a:r>
            </a:p>
          </p:txBody>
        </p:sp>
        <p:sp>
          <p:nvSpPr>
            <p:cNvPr id="25" name="Textfeld 24"/>
            <p:cNvSpPr txBox="1"/>
            <p:nvPr/>
          </p:nvSpPr>
          <p:spPr>
            <a:xfrm>
              <a:off x="6950986" y="4047079"/>
              <a:ext cx="6889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Phase 3</a:t>
              </a:r>
            </a:p>
          </p:txBody>
        </p:sp>
        <p:pic>
          <p:nvPicPr>
            <p:cNvPr id="26" name="Picture 2" descr="C:\Users\sabine.bonewitz\Desktop\Bücherei 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1737" y="3827997"/>
              <a:ext cx="1105178" cy="72309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pieren 26"/>
            <p:cNvGrpSpPr/>
            <p:nvPr/>
          </p:nvGrpSpPr>
          <p:grpSpPr>
            <a:xfrm>
              <a:off x="543950" y="5743882"/>
              <a:ext cx="7292532" cy="467830"/>
              <a:chOff x="128980" y="5574757"/>
              <a:chExt cx="9130362" cy="1030410"/>
            </a:xfrm>
          </p:grpSpPr>
          <p:grpSp>
            <p:nvGrpSpPr>
              <p:cNvPr id="28" name="Gruppieren 27"/>
              <p:cNvGrpSpPr/>
              <p:nvPr/>
            </p:nvGrpSpPr>
            <p:grpSpPr>
              <a:xfrm>
                <a:off x="245143" y="5574757"/>
                <a:ext cx="9014199" cy="454329"/>
                <a:chOff x="55061" y="3013703"/>
                <a:chExt cx="9014199" cy="454329"/>
              </a:xfrm>
              <a:solidFill>
                <a:schemeClr val="accent1">
                  <a:lumMod val="90000"/>
                </a:schemeClr>
              </a:solidFill>
            </p:grpSpPr>
            <p:sp>
              <p:nvSpPr>
                <p:cNvPr id="43" name="Pfeil nach rechts 42"/>
                <p:cNvSpPr/>
                <p:nvPr/>
              </p:nvSpPr>
              <p:spPr>
                <a:xfrm>
                  <a:off x="61438" y="3140969"/>
                  <a:ext cx="9007822" cy="216025"/>
                </a:xfrm>
                <a:prstGeom prst="rightArrow">
                  <a:avLst/>
                </a:prstGeom>
                <a:grp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44" name="Rechteck 43"/>
                <p:cNvSpPr/>
                <p:nvPr/>
              </p:nvSpPr>
              <p:spPr>
                <a:xfrm>
                  <a:off x="55061" y="3035984"/>
                  <a:ext cx="144140" cy="432048"/>
                </a:xfrm>
                <a:prstGeom prst="rect">
                  <a:avLst/>
                </a:prstGeom>
                <a:solidFill>
                  <a:srgbClr val="FF000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45" name="Rechteck 44"/>
                <p:cNvSpPr/>
                <p:nvPr/>
              </p:nvSpPr>
              <p:spPr>
                <a:xfrm>
                  <a:off x="2750493" y="3032958"/>
                  <a:ext cx="144140" cy="432048"/>
                </a:xfrm>
                <a:prstGeom prst="rect">
                  <a:avLst/>
                </a:prstGeom>
                <a:solidFill>
                  <a:srgbClr val="FF000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46" name="Rechteck 45"/>
                <p:cNvSpPr/>
                <p:nvPr/>
              </p:nvSpPr>
              <p:spPr>
                <a:xfrm>
                  <a:off x="6391364" y="3013703"/>
                  <a:ext cx="144140" cy="432048"/>
                </a:xfrm>
                <a:prstGeom prst="rect">
                  <a:avLst/>
                </a:prstGeom>
                <a:solidFill>
                  <a:srgbClr val="00B05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grpSp>
          <p:sp>
            <p:nvSpPr>
              <p:cNvPr id="29" name="Textfeld 28"/>
              <p:cNvSpPr txBox="1"/>
              <p:nvPr/>
            </p:nvSpPr>
            <p:spPr>
              <a:xfrm>
                <a:off x="2956942"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2013</a:t>
                </a:r>
              </a:p>
            </p:txBody>
          </p:sp>
          <p:sp>
            <p:nvSpPr>
              <p:cNvPr id="30" name="Textfeld 29"/>
              <p:cNvSpPr txBox="1"/>
              <p:nvPr/>
            </p:nvSpPr>
            <p:spPr>
              <a:xfrm>
                <a:off x="5918271"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2016</a:t>
                </a:r>
              </a:p>
            </p:txBody>
          </p:sp>
          <p:sp>
            <p:nvSpPr>
              <p:cNvPr id="31" name="Textfeld 30"/>
              <p:cNvSpPr txBox="1"/>
              <p:nvPr/>
            </p:nvSpPr>
            <p:spPr>
              <a:xfrm>
                <a:off x="8303600"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2018</a:t>
                </a:r>
              </a:p>
            </p:txBody>
          </p:sp>
          <p:sp>
            <p:nvSpPr>
              <p:cNvPr id="32" name="Textfeld 31"/>
              <p:cNvSpPr txBox="1"/>
              <p:nvPr/>
            </p:nvSpPr>
            <p:spPr>
              <a:xfrm>
                <a:off x="128980"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2011</a:t>
                </a:r>
              </a:p>
            </p:txBody>
          </p:sp>
          <p:sp>
            <p:nvSpPr>
              <p:cNvPr id="33" name="Rechteck 32"/>
              <p:cNvSpPr/>
              <p:nvPr/>
            </p:nvSpPr>
            <p:spPr>
              <a:xfrm>
                <a:off x="1790013" y="5574757"/>
                <a:ext cx="144140" cy="432048"/>
              </a:xfrm>
              <a:prstGeom prst="rect">
                <a:avLst/>
              </a:prstGeom>
              <a:solidFill>
                <a:srgbClr val="FF000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34" name="Textfeld 33"/>
              <p:cNvSpPr txBox="1"/>
              <p:nvPr/>
            </p:nvSpPr>
            <p:spPr>
              <a:xfrm>
                <a:off x="1640387"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2012</a:t>
                </a:r>
              </a:p>
            </p:txBody>
          </p:sp>
          <p:sp>
            <p:nvSpPr>
              <p:cNvPr id="35" name="Textfeld 34"/>
              <p:cNvSpPr txBox="1"/>
              <p:nvPr/>
            </p:nvSpPr>
            <p:spPr>
              <a:xfrm>
                <a:off x="4153452"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2014</a:t>
                </a:r>
              </a:p>
            </p:txBody>
          </p:sp>
          <p:sp>
            <p:nvSpPr>
              <p:cNvPr id="36" name="Textfeld 35"/>
              <p:cNvSpPr txBox="1"/>
              <p:nvPr/>
            </p:nvSpPr>
            <p:spPr>
              <a:xfrm>
                <a:off x="5292535"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2015</a:t>
                </a:r>
              </a:p>
            </p:txBody>
          </p:sp>
          <p:sp>
            <p:nvSpPr>
              <p:cNvPr id="37" name="Rechteck 36"/>
              <p:cNvSpPr/>
              <p:nvPr/>
            </p:nvSpPr>
            <p:spPr>
              <a:xfrm>
                <a:off x="5605564" y="5574757"/>
                <a:ext cx="144140" cy="432048"/>
              </a:xfrm>
              <a:prstGeom prst="rect">
                <a:avLst/>
              </a:prstGeom>
              <a:solidFill>
                <a:srgbClr val="FFFF0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38" name="Rechteck 37"/>
              <p:cNvSpPr/>
              <p:nvPr/>
            </p:nvSpPr>
            <p:spPr>
              <a:xfrm>
                <a:off x="4403806" y="5574757"/>
                <a:ext cx="144140" cy="432048"/>
              </a:xfrm>
              <a:prstGeom prst="rect">
                <a:avLst/>
              </a:prstGeom>
              <a:solidFill>
                <a:srgbClr val="FFFF0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39" name="Textfeld 38"/>
              <p:cNvSpPr txBox="1"/>
              <p:nvPr/>
            </p:nvSpPr>
            <p:spPr>
              <a:xfrm>
                <a:off x="7100981" y="5995068"/>
                <a:ext cx="721341" cy="61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FF0000"/>
                    </a:solidFill>
                    <a:effectLst/>
                    <a:uLnTx/>
                    <a:uFillTx/>
                    <a:latin typeface="PoppinsDE Medium" panose="02000000000000000000" pitchFamily="2" charset="0"/>
                    <a:cs typeface="PoppinsDE Medium" panose="02000000000000000000" pitchFamily="2" charset="0"/>
                  </a:rPr>
                  <a:t>2017</a:t>
                </a:r>
              </a:p>
            </p:txBody>
          </p:sp>
          <p:sp>
            <p:nvSpPr>
              <p:cNvPr id="40" name="Rechteck 39"/>
              <p:cNvSpPr/>
              <p:nvPr/>
            </p:nvSpPr>
            <p:spPr>
              <a:xfrm>
                <a:off x="7852247" y="5574757"/>
                <a:ext cx="144140" cy="432048"/>
              </a:xfrm>
              <a:prstGeom prst="rect">
                <a:avLst/>
              </a:prstGeom>
              <a:solidFill>
                <a:srgbClr val="00B05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41" name="Rechteck 40"/>
              <p:cNvSpPr/>
              <p:nvPr/>
            </p:nvSpPr>
            <p:spPr>
              <a:xfrm>
                <a:off x="3248163" y="5597038"/>
                <a:ext cx="144140" cy="432048"/>
              </a:xfrm>
              <a:prstGeom prst="rect">
                <a:avLst/>
              </a:prstGeom>
              <a:solidFill>
                <a:srgbClr val="FFFF0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sp>
            <p:nvSpPr>
              <p:cNvPr id="42" name="Rechteck 41"/>
              <p:cNvSpPr/>
              <p:nvPr/>
            </p:nvSpPr>
            <p:spPr>
              <a:xfrm>
                <a:off x="8961801" y="5574757"/>
                <a:ext cx="144140" cy="432048"/>
              </a:xfrm>
              <a:prstGeom prst="rect">
                <a:avLst/>
              </a:prstGeom>
              <a:solidFill>
                <a:srgbClr val="00B050"/>
              </a:solidFill>
              <a:ln>
                <a:solidFill>
                  <a:srgbClr val="497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FFFFFF"/>
                  </a:solidFill>
                  <a:effectLst/>
                  <a:uLnTx/>
                  <a:uFillTx/>
                  <a:latin typeface="PoppinsDE Medium" panose="02000000000000000000" pitchFamily="2" charset="0"/>
                  <a:cs typeface="PoppinsDE Medium" panose="02000000000000000000" pitchFamily="2" charset="0"/>
                </a:endParaRPr>
              </a:p>
            </p:txBody>
          </p:sp>
        </p:gr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42" y="133334"/>
            <a:ext cx="1579161" cy="7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6553" y="1069343"/>
            <a:ext cx="1345859" cy="2019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67544" y="1276509"/>
            <a:ext cx="4281434"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t>Program of the</a:t>
            </a:r>
            <a:b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t> </a:t>
            </a:r>
            <a:b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t/>
            </a:r>
            <a:b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br>
            <a:endPar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dirty="0">
                <a:ln>
                  <a:noFill/>
                </a:ln>
                <a:solidFill>
                  <a:srgbClr val="003770"/>
                </a:solidFill>
                <a:effectLst/>
                <a:uLnTx/>
                <a:uFillTx/>
                <a:latin typeface="Droid Serif" panose="02020600060500020200" pitchFamily="18" charset="0"/>
                <a:ea typeface="Droid Serif" panose="02020600060500020200" pitchFamily="18" charset="0"/>
                <a:cs typeface="Droid Serif" panose="02020600060500020200" pitchFamily="18" charset="0"/>
              </a:rPr>
              <a:t>and Stiftung Lesen for more educational justice right from the outset</a:t>
            </a:r>
          </a:p>
        </p:txBody>
      </p:sp>
      <p:pic>
        <p:nvPicPr>
          <p:cNvPr id="47" name="Grafik 46"/>
          <p:cNvPicPr>
            <a:picLocks noChangeAspect="1"/>
          </p:cNvPicPr>
          <p:nvPr/>
        </p:nvPicPr>
        <p:blipFill>
          <a:blip r:embed="rId7"/>
          <a:stretch>
            <a:fillRect/>
          </a:stretch>
        </p:blipFill>
        <p:spPr>
          <a:xfrm>
            <a:off x="2545265" y="1356868"/>
            <a:ext cx="1600200" cy="800100"/>
          </a:xfrm>
          <a:prstGeom prst="rect">
            <a:avLst/>
          </a:prstGeom>
        </p:spPr>
      </p:pic>
    </p:spTree>
    <p:extLst>
      <p:ext uri="{BB962C8B-B14F-4D97-AF65-F5344CB8AC3E}">
        <p14:creationId xmlns:p14="http://schemas.microsoft.com/office/powerpoint/2010/main" val="2303456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49973" y="1340768"/>
            <a:ext cx="7637014" cy="5242629"/>
          </a:xfrm>
        </p:spPr>
        <p:txBody>
          <a:bodyPr>
            <a:normAutofit/>
          </a:bodyPr>
          <a:lstStyle/>
          <a:p>
            <a:pPr lvl="0" defTabSz="914400" fontAlgn="base">
              <a:lnSpc>
                <a:spcPct val="100000"/>
              </a:lnSpc>
              <a:spcBef>
                <a:spcPct val="20000"/>
              </a:spcBef>
            </a:pPr>
            <a:r>
              <a:rPr lang="en-US" sz="2000"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Background</a:t>
            </a:r>
          </a:p>
          <a:p>
            <a:pPr lvl="0" defTabSz="914400" fontAlgn="base">
              <a:lnSpc>
                <a:spcPct val="100000"/>
              </a:lnSpc>
              <a:spcBef>
                <a:spcPct val="20000"/>
              </a:spcBef>
            </a:pPr>
            <a:endParaRPr lang="en-US" sz="2100"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endParaRPr>
          </a:p>
          <a:p>
            <a:pPr marL="342900" lvl="0" indent="-342900" defTabSz="914400" fontAlgn="base">
              <a:lnSpc>
                <a:spcPct val="110000"/>
              </a:lnSpc>
              <a:spcBef>
                <a:spcPts val="0"/>
              </a:spcBef>
              <a:spcAft>
                <a:spcPts val="600"/>
              </a:spcAft>
              <a:buFont typeface="Wingdings" panose="05000000000000000000" pitchFamily="2" charset="2"/>
              <a:buChar char="§"/>
            </a:pPr>
            <a:r>
              <a:rPr lang="en-US"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Based on the successful British model “Bookstart“ (since 1992)</a:t>
            </a:r>
          </a:p>
          <a:p>
            <a:pPr marL="342900" lvl="0" indent="-342900" defTabSz="914400" fontAlgn="base">
              <a:lnSpc>
                <a:spcPct val="110000"/>
              </a:lnSpc>
              <a:spcBef>
                <a:spcPts val="0"/>
              </a:spcBef>
              <a:spcAft>
                <a:spcPts val="600"/>
              </a:spcAft>
              <a:buFont typeface="Wingdings" panose="05000000000000000000" pitchFamily="2" charset="2"/>
              <a:buChar char="§"/>
            </a:pPr>
            <a:r>
              <a:rPr lang="en-US"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2006: Launch of “Lesestart“, as a pilot project in the Free State of Saxony</a:t>
            </a:r>
          </a:p>
          <a:p>
            <a:pPr marL="342900" lvl="0" indent="-342900" defTabSz="914400" fontAlgn="base">
              <a:lnSpc>
                <a:spcPct val="110000"/>
              </a:lnSpc>
              <a:spcBef>
                <a:spcPts val="0"/>
              </a:spcBef>
              <a:spcAft>
                <a:spcPts val="600"/>
              </a:spcAft>
              <a:buFont typeface="Wingdings" panose="05000000000000000000" pitchFamily="2" charset="2"/>
              <a:buChar char="§"/>
            </a:pPr>
            <a:r>
              <a:rPr lang="en-US"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2007: The Free and Hanseatic City of Hamburg was the second federal state to launch “Buchstart – Kinder lieben Bücher” [Children Love Books] </a:t>
            </a:r>
          </a:p>
          <a:p>
            <a:pPr marL="342900" lvl="0" indent="-342900" defTabSz="914400" fontAlgn="base">
              <a:lnSpc>
                <a:spcPct val="110000"/>
              </a:lnSpc>
              <a:spcBef>
                <a:spcPts val="0"/>
              </a:spcBef>
              <a:spcAft>
                <a:spcPts val="600"/>
              </a:spcAft>
              <a:buFont typeface="Wingdings" panose="05000000000000000000" pitchFamily="2" charset="2"/>
              <a:buChar char="§"/>
            </a:pPr>
            <a:r>
              <a:rPr lang="en-US"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2008-2010: The first national “Lesestart“ initiative in cooperation with the print/paper industry, publishers, and charity organizations (800,000 sets distributed) took place. </a:t>
            </a:r>
          </a:p>
          <a:p>
            <a:pPr marL="342900" lvl="0" indent="-342900" defTabSz="914400" fontAlgn="base">
              <a:lnSpc>
                <a:spcPct val="110000"/>
              </a:lnSpc>
              <a:spcBef>
                <a:spcPts val="0"/>
              </a:spcBef>
              <a:spcAft>
                <a:spcPts val="600"/>
              </a:spcAft>
              <a:buFont typeface="Wingdings" panose="05000000000000000000" pitchFamily="2" charset="2"/>
              <a:buChar char="§"/>
            </a:pPr>
            <a:r>
              <a:rPr lang="en-US"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Across the country numerous local initiatives have launched individual projects under the “Lesestart“ umbrella.</a:t>
            </a:r>
          </a:p>
          <a:p>
            <a:pPr marL="342900" lvl="0" indent="-342900" defTabSz="914400" fontAlgn="base">
              <a:lnSpc>
                <a:spcPct val="120000"/>
              </a:lnSpc>
              <a:spcBef>
                <a:spcPct val="20000"/>
              </a:spcBef>
              <a:buFont typeface="Wingdings" panose="05000000000000000000" pitchFamily="2" charset="2"/>
              <a:buChar char="§"/>
            </a:pPr>
            <a:r>
              <a:rPr lang="en-US" kern="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November 17, 2011: Start of the national initiative “Getting Started –  Three Reading Milestones“.</a:t>
            </a:r>
          </a:p>
          <a:p>
            <a:endParaRPr lang="de-DE" sz="2000" dirty="0">
              <a:solidFill>
                <a:srgbClr val="003770"/>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22"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100">
                <a:ln>
                  <a:noFill/>
                </a:ln>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4DCCE8-FCB2-435F-8E09-1C67C6875184}" type="datetime1">
              <a:rPr kumimoji="0" lang="de-DE"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19.01.2018</a:t>
            </a:fld>
            <a:endParaRPr kumimoji="0" lang="de-DE"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itel 1"/>
          <p:cNvSpPr>
            <a:spLocks noGrp="1"/>
          </p:cNvSpPr>
          <p:nvPr>
            <p:ph type="title"/>
          </p:nvPr>
        </p:nvSpPr>
        <p:spPr>
          <a:xfrm>
            <a:off x="2283010" y="506652"/>
            <a:ext cx="5250567" cy="450120"/>
          </a:xfrm>
        </p:spPr>
        <p:txBody>
          <a:bodyPr>
            <a:normAutofit/>
          </a:bodyPr>
          <a:lstStyle/>
          <a:p>
            <a:r>
              <a:rPr lang="en-US" sz="2000" dirty="0">
                <a:solidFill>
                  <a:srgbClr val="003770"/>
                </a:solidFill>
                <a:latin typeface="PoppinsDE Medium" panose="02000000000000000000" pitchFamily="2" charset="0"/>
                <a:cs typeface="PoppinsDE Medium" panose="02000000000000000000" pitchFamily="2" charset="0"/>
              </a:rPr>
              <a:t>Lesestart – Three reading milestones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42" y="133334"/>
            <a:ext cx="1579161" cy="7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190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49973" y="1370748"/>
            <a:ext cx="7434395" cy="5329550"/>
          </a:xfrm>
        </p:spPr>
        <p:txBody>
          <a:bodyPr>
            <a:normAutofit/>
          </a:bodyPr>
          <a:lstStyle/>
          <a:p>
            <a:pPr>
              <a:spcBef>
                <a:spcPts val="0"/>
              </a:spcBef>
              <a:spcAft>
                <a:spcPts val="600"/>
              </a:spcAft>
            </a:pPr>
            <a:r>
              <a:rPr lang="en-US" sz="200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Main target group: Children / families ...</a:t>
            </a:r>
          </a:p>
          <a:p>
            <a:pPr marL="342900" indent="-342900">
              <a:lnSpc>
                <a:spcPct val="100000"/>
              </a:lnSpc>
              <a:spcBef>
                <a:spcPts val="0"/>
              </a:spcBef>
              <a:spcAft>
                <a:spcPts val="600"/>
              </a:spcAft>
              <a:buFont typeface="Wingdings" panose="05000000000000000000" pitchFamily="2" charset="2"/>
              <a:buChar char="§"/>
            </a:pPr>
            <a:r>
              <a:rPr lang="en-US"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living in environments where there is less emphasis on education </a:t>
            </a:r>
          </a:p>
          <a:p>
            <a:pPr marL="342900" indent="-342900">
              <a:lnSpc>
                <a:spcPct val="100000"/>
              </a:lnSpc>
              <a:spcBef>
                <a:spcPts val="0"/>
              </a:spcBef>
              <a:spcAft>
                <a:spcPts val="600"/>
              </a:spcAft>
              <a:buFont typeface="Wingdings" panose="05000000000000000000" pitchFamily="2" charset="2"/>
              <a:buChar char="§"/>
            </a:pPr>
            <a:r>
              <a:rPr lang="en-US"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where parents seldom or don’t read aloud</a:t>
            </a:r>
          </a:p>
          <a:p>
            <a:pPr>
              <a:lnSpc>
                <a:spcPct val="100000"/>
              </a:lnSpc>
              <a:spcBef>
                <a:spcPts val="0"/>
              </a:spcBef>
              <a:spcAft>
                <a:spcPts val="600"/>
              </a:spcAft>
            </a:pPr>
            <a:endParaRPr lang="en-US" sz="1200" dirty="0">
              <a:solidFill>
                <a:srgbClr val="003770"/>
              </a:solidFill>
              <a:latin typeface="Droid Serif" panose="02020600060500020200" pitchFamily="18" charset="0"/>
              <a:ea typeface="Droid Serif" panose="02020600060500020200" pitchFamily="18" charset="0"/>
              <a:cs typeface="Droid Serif" panose="02020600060500020200" pitchFamily="18" charset="0"/>
            </a:endParaRPr>
          </a:p>
          <a:p>
            <a:pPr>
              <a:lnSpc>
                <a:spcPct val="100000"/>
              </a:lnSpc>
              <a:spcBef>
                <a:spcPts val="0"/>
              </a:spcBef>
              <a:spcAft>
                <a:spcPts val="600"/>
              </a:spcAft>
            </a:pPr>
            <a:r>
              <a:rPr lang="en-US" sz="2000"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Lesestart aims at ...</a:t>
            </a:r>
          </a:p>
          <a:p>
            <a:pPr marL="342900" indent="-342900">
              <a:lnSpc>
                <a:spcPct val="100000"/>
              </a:lnSpc>
              <a:spcBef>
                <a:spcPts val="0"/>
              </a:spcBef>
              <a:spcAft>
                <a:spcPts val="600"/>
              </a:spcAft>
              <a:buFont typeface="Wingdings" panose="05000000000000000000" pitchFamily="2" charset="2"/>
              <a:buChar char="§"/>
            </a:pPr>
            <a:r>
              <a:rPr lang="en-US"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raising parents’ awareness that reading aloud is an important investment in the development of their children</a:t>
            </a:r>
          </a:p>
          <a:p>
            <a:pPr marL="342900" indent="-342900">
              <a:lnSpc>
                <a:spcPct val="100000"/>
              </a:lnSpc>
              <a:spcBef>
                <a:spcPts val="0"/>
              </a:spcBef>
              <a:spcAft>
                <a:spcPts val="600"/>
              </a:spcAft>
              <a:buFont typeface="Wingdings" panose="05000000000000000000" pitchFamily="2" charset="2"/>
              <a:buChar char="§"/>
            </a:pPr>
            <a:r>
              <a:rPr lang="en-US" dirty="0">
                <a:solidFill>
                  <a:srgbClr val="003770"/>
                </a:solidFill>
                <a:latin typeface="Droid Serif" panose="02020600060500020200" pitchFamily="18" charset="0"/>
                <a:ea typeface="Droid Serif" panose="02020600060500020200" pitchFamily="18" charset="0"/>
                <a:cs typeface="Droid Serif" panose="02020600060500020200" pitchFamily="18" charset="0"/>
              </a:rPr>
              <a:t>motivating parents to become active in reading aloud</a:t>
            </a:r>
          </a:p>
        </p:txBody>
      </p:sp>
      <p:sp>
        <p:nvSpPr>
          <p:cNvPr id="22"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100">
                <a:ln>
                  <a:noFill/>
                </a:ln>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4CA8B3-BCED-4C25-9843-E9342FC4CFBC}" type="datetime1">
              <a:rPr kumimoji="0" lang="de-DE"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19.01.2018</a:t>
            </a:fld>
            <a:endParaRPr kumimoji="0" lang="de-DE"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3933056"/>
            <a:ext cx="2072221" cy="1554165"/>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077072"/>
            <a:ext cx="3060027" cy="2037977"/>
          </a:xfrm>
          <a:prstGeom prst="rect">
            <a:avLst/>
          </a:prstGeom>
        </p:spPr>
      </p:pic>
      <p:sp>
        <p:nvSpPr>
          <p:cNvPr id="11" name="Titel 1"/>
          <p:cNvSpPr>
            <a:spLocks noGrp="1"/>
          </p:cNvSpPr>
          <p:nvPr>
            <p:ph type="title"/>
          </p:nvPr>
        </p:nvSpPr>
        <p:spPr>
          <a:xfrm>
            <a:off x="2283010" y="506652"/>
            <a:ext cx="5250567" cy="450120"/>
          </a:xfrm>
        </p:spPr>
        <p:txBody>
          <a:bodyPr>
            <a:normAutofit/>
          </a:bodyPr>
          <a:lstStyle/>
          <a:p>
            <a:r>
              <a:rPr lang="en-US" sz="2000" dirty="0">
                <a:solidFill>
                  <a:srgbClr val="003770"/>
                </a:solidFill>
                <a:latin typeface="PoppinsDE Medium" panose="02000000000000000000" pitchFamily="2" charset="0"/>
                <a:cs typeface="PoppinsDE Medium" panose="02000000000000000000" pitchFamily="2" charset="0"/>
              </a:rPr>
              <a:t>Lesestart – Three reading milestones</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42" y="133334"/>
            <a:ext cx="1579161" cy="7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13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63" t="41947" r="43995" b="6244"/>
          <a:stretch/>
        </p:blipFill>
        <p:spPr bwMode="auto">
          <a:xfrm>
            <a:off x="6588224" y="2132856"/>
            <a:ext cx="1865685" cy="119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674933" y="1196752"/>
            <a:ext cx="277800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The reading box for refugee centers: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Picture dictionaries</a:t>
            </a:r>
            <a:b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Picture books with little text, rhymes etc. </a:t>
            </a:r>
            <a:b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Multilingual books</a:t>
            </a:r>
            <a:b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Books that promote interaction</a:t>
            </a:r>
            <a:b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Comics / </a:t>
            </a:r>
            <a:r>
              <a:rPr lang="en-US" sz="1200" dirty="0">
                <a:solidFill>
                  <a:srgbClr val="001871"/>
                </a:solidFill>
                <a:latin typeface="Droid Serif" panose="02020600060500020200" pitchFamily="18" charset="0"/>
                <a:ea typeface="Droid Serif" panose="02020600060500020200" pitchFamily="18" charset="0"/>
                <a:cs typeface="Droid Serif" panose="02020600060500020200" pitchFamily="18" charset="0"/>
              </a:rPr>
              <a:t>m</a:t>
            </a: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angas</a:t>
            </a:r>
            <a:r>
              <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
            </a:r>
            <a:br>
              <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br>
            <a:r>
              <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Games</a:t>
            </a:r>
            <a:r>
              <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
            </a:r>
            <a:br>
              <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br>
            <a:endPar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p:txBody>
      </p:sp>
      <p:sp>
        <p:nvSpPr>
          <p:cNvPr id="3" name="Textfeld 2"/>
          <p:cNvSpPr txBox="1"/>
          <p:nvPr/>
        </p:nvSpPr>
        <p:spPr>
          <a:xfrm>
            <a:off x="638672" y="2435676"/>
            <a:ext cx="289688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The package – A gift for the families </a:t>
            </a:r>
            <a:r>
              <a:rPr kumimoji="0" lang="en-US" sz="14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 </a:t>
            </a:r>
          </a:p>
        </p:txBody>
      </p:sp>
      <p:sp>
        <p:nvSpPr>
          <p:cNvPr id="5" name="Textfeld 4"/>
          <p:cNvSpPr txBox="1"/>
          <p:nvPr/>
        </p:nvSpPr>
        <p:spPr>
          <a:xfrm>
            <a:off x="648680" y="2744141"/>
            <a:ext cx="8595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The </a:t>
            </a:r>
            <a:r>
              <a:rPr kumimoji="0" lang="de-DE" sz="1400" b="0" i="0" u="none" strike="noStrike" kern="1200" cap="none" spc="0" normalizeH="0" baseline="0" noProof="0" dirty="0" err="1">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bag</a:t>
            </a:r>
            <a:endParaRPr kumimoji="0" lang="de-DE" sz="14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p:txBody>
      </p:sp>
      <p:sp>
        <p:nvSpPr>
          <p:cNvPr id="15" name="Textfeld 14"/>
          <p:cNvSpPr txBox="1"/>
          <p:nvPr/>
        </p:nvSpPr>
        <p:spPr>
          <a:xfrm>
            <a:off x="1894603" y="2739154"/>
            <a:ext cx="9765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The </a:t>
            </a:r>
            <a:r>
              <a:rPr kumimoji="0" lang="de-DE" sz="1400" b="0" i="0" u="none" strike="noStrike" kern="1200" cap="none" spc="0" normalizeH="0" baseline="0" noProof="0" dirty="0" err="1">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book</a:t>
            </a:r>
            <a:endParaRPr kumimoji="0" lang="de-DE" sz="14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p:txBody>
      </p:sp>
      <p:sp>
        <p:nvSpPr>
          <p:cNvPr id="16" name="Textfeld 15"/>
          <p:cNvSpPr txBox="1"/>
          <p:nvPr/>
        </p:nvSpPr>
        <p:spPr>
          <a:xfrm>
            <a:off x="3300132" y="2729073"/>
            <a:ext cx="13628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The information</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566" y="3226946"/>
            <a:ext cx="1319356" cy="2772317"/>
          </a:xfrm>
          <a:prstGeom prst="rect">
            <a:avLst/>
          </a:prstGeom>
          <a:ln>
            <a:solidFill>
              <a:srgbClr val="000000"/>
            </a:solidFill>
          </a:ln>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17" y="3256965"/>
            <a:ext cx="1147804" cy="1319909"/>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071" y="3223079"/>
            <a:ext cx="1227783" cy="1601311"/>
          </a:xfrm>
          <a:prstGeom prst="rect">
            <a:avLst/>
          </a:prstGeom>
        </p:spPr>
      </p:pic>
      <p:pic>
        <p:nvPicPr>
          <p:cNvPr id="21" name="Picture 2" descr="N:\Kindertagesstaette\Projekte\Netzwerk Vorlesen\Flüchtlinge\Auschnitt Medienbo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2655" y="3825526"/>
            <a:ext cx="3654040" cy="2186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37098" y="1016808"/>
            <a:ext cx="381544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Lesestart for refugee children has been adapted from Lesestart – Three reading </a:t>
            </a:r>
            <a:r>
              <a:rPr lang="en-US" sz="1400" dirty="0">
                <a:solidFill>
                  <a:srgbClr val="001871"/>
                </a:solidFill>
                <a:latin typeface="Droid Serif" panose="02020600060500020200" pitchFamily="18" charset="0"/>
                <a:ea typeface="Droid Serif" panose="02020600060500020200" pitchFamily="18" charset="0"/>
                <a:cs typeface="Droid Serif" panose="02020600060500020200" pitchFamily="18" charset="0"/>
              </a:rPr>
              <a:t>m</a:t>
            </a:r>
            <a:r>
              <a:rPr kumimoji="0" lang="en-US" sz="14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ilestones and meets the needs of refugee centers</a:t>
            </a:r>
          </a:p>
        </p:txBody>
      </p:sp>
      <p:sp>
        <p:nvSpPr>
          <p:cNvPr id="17"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100">
                <a:ln>
                  <a:noFill/>
                </a:ln>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4CA8B3-BCED-4C25-9843-E9342FC4CFBC}" type="datetime1">
              <a:rPr kumimoji="0" lang="de-DE"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19.01.2018</a:t>
            </a:fld>
            <a:endParaRPr kumimoji="0" lang="de-DE"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Titel 1"/>
          <p:cNvSpPr>
            <a:spLocks noGrp="1"/>
          </p:cNvSpPr>
          <p:nvPr>
            <p:ph type="title"/>
          </p:nvPr>
        </p:nvSpPr>
        <p:spPr>
          <a:xfrm>
            <a:off x="2283010" y="506652"/>
            <a:ext cx="5250567" cy="450120"/>
          </a:xfrm>
        </p:spPr>
        <p:txBody>
          <a:bodyPr>
            <a:normAutofit/>
          </a:bodyPr>
          <a:lstStyle/>
          <a:p>
            <a:r>
              <a:rPr lang="en-US" sz="2000" dirty="0">
                <a:solidFill>
                  <a:srgbClr val="003770"/>
                </a:solidFill>
                <a:latin typeface="PoppinsDE Medium" panose="02000000000000000000" pitchFamily="2" charset="0"/>
                <a:cs typeface="PoppinsDE Medium" panose="02000000000000000000" pitchFamily="2" charset="0"/>
              </a:rPr>
              <a:t>Lesestart for refugee children</a:t>
            </a:r>
          </a:p>
        </p:txBody>
      </p:sp>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42" y="133334"/>
            <a:ext cx="1579161" cy="7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072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100">
                <a:ln>
                  <a:noFill/>
                </a:ln>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4CA8B3-BCED-4C25-9843-E9342FC4CFBC}" type="datetime1">
              <a:rPr kumimoji="0" lang="de-DE"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19.01.2018</a:t>
            </a:fld>
            <a:endParaRPr kumimoji="0" lang="de-DE"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Grafik 6"/>
          <p:cNvPicPr>
            <a:picLocks noChangeAspect="1"/>
          </p:cNvPicPr>
          <p:nvPr/>
        </p:nvPicPr>
        <p:blipFill>
          <a:blip r:embed="rId2"/>
          <a:stretch>
            <a:fillRect/>
          </a:stretch>
        </p:blipFill>
        <p:spPr>
          <a:xfrm>
            <a:off x="4759757" y="855878"/>
            <a:ext cx="4069048" cy="5425397"/>
          </a:xfrm>
          <a:prstGeom prst="rect">
            <a:avLst/>
          </a:prstGeom>
        </p:spPr>
      </p:pic>
      <p:sp>
        <p:nvSpPr>
          <p:cNvPr id="8" name="Rechteck 7"/>
          <p:cNvSpPr/>
          <p:nvPr/>
        </p:nvSpPr>
        <p:spPr>
          <a:xfrm>
            <a:off x="323528" y="1052736"/>
            <a:ext cx="3716122"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The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Aim: To introduce refugee children and their families to the concept of reading aloud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Providing material for a playful first approach to the German language </a:t>
            </a:r>
          </a:p>
          <a:p>
            <a:pPr marL="342900" lvl="0" indent="-342900">
              <a:spcAft>
                <a:spcPts val="1200"/>
              </a:spcAft>
              <a:buFont typeface="Arial" panose="020B0604020202020204" pitchFamily="34" charset="0"/>
              <a:buChar char="•"/>
              <a:defRPr/>
            </a:pP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Training multipliers </a:t>
            </a:r>
            <a:r>
              <a:rPr lang="en-US" sz="1300" dirty="0">
                <a:solidFill>
                  <a:srgbClr val="001871"/>
                </a:solidFill>
                <a:latin typeface="Droid Serif" panose="02020600060500020200" pitchFamily="18" charset="0"/>
                <a:ea typeface="Droid Serif" panose="02020600060500020200" pitchFamily="18" charset="0"/>
                <a:cs typeface="Droid Serif" panose="02020600060500020200" pitchFamily="18" charset="0"/>
              </a:rPr>
              <a:t>who </a:t>
            </a: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convey expertise about reading aloud to refugee children: motivating parents to read to their children!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Needs assessment regarding the promotion of reading skills in refugee centers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Connecting refugee centers to reading aloud initiatives in order to set up reading aloud sessions by volunteers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1871"/>
                </a:solidFill>
                <a:effectLst/>
                <a:uLnTx/>
                <a:uFillTx/>
                <a:latin typeface="Droid Serif" panose="02020600060500020200" pitchFamily="18" charset="0"/>
                <a:ea typeface="Droid Serif" panose="02020600060500020200" pitchFamily="18" charset="0"/>
                <a:cs typeface="Droid Serif" panose="02020600060500020200" pitchFamily="18" charset="0"/>
              </a:rPr>
              <a:t>Regular exchange with experts and  stakeholders active in refugee aid </a:t>
            </a:r>
          </a:p>
        </p:txBody>
      </p:sp>
      <p:sp>
        <p:nvSpPr>
          <p:cNvPr id="11" name="Titel 1"/>
          <p:cNvSpPr>
            <a:spLocks noGrp="1"/>
          </p:cNvSpPr>
          <p:nvPr>
            <p:ph type="title"/>
          </p:nvPr>
        </p:nvSpPr>
        <p:spPr>
          <a:xfrm>
            <a:off x="2283010" y="506652"/>
            <a:ext cx="5250567" cy="450120"/>
          </a:xfrm>
        </p:spPr>
        <p:txBody>
          <a:bodyPr>
            <a:normAutofit/>
          </a:bodyPr>
          <a:lstStyle/>
          <a:p>
            <a:r>
              <a:rPr lang="de-DE" sz="2000" dirty="0">
                <a:solidFill>
                  <a:srgbClr val="003770"/>
                </a:solidFill>
                <a:latin typeface="PoppinsDE Medium" panose="02000000000000000000" pitchFamily="2" charset="0"/>
                <a:cs typeface="PoppinsDE Medium" panose="02000000000000000000" pitchFamily="2" charset="0"/>
              </a:rPr>
              <a:t>Lesestart </a:t>
            </a:r>
            <a:r>
              <a:rPr lang="de-DE" sz="2000" dirty="0" err="1">
                <a:solidFill>
                  <a:srgbClr val="003770"/>
                </a:solidFill>
                <a:latin typeface="PoppinsDE Medium" panose="02000000000000000000" pitchFamily="2" charset="0"/>
                <a:cs typeface="PoppinsDE Medium" panose="02000000000000000000" pitchFamily="2" charset="0"/>
              </a:rPr>
              <a:t>for</a:t>
            </a:r>
            <a:r>
              <a:rPr lang="de-DE" sz="2000" dirty="0">
                <a:solidFill>
                  <a:srgbClr val="003770"/>
                </a:solidFill>
                <a:latin typeface="PoppinsDE Medium" panose="02000000000000000000" pitchFamily="2" charset="0"/>
                <a:cs typeface="PoppinsDE Medium" panose="02000000000000000000" pitchFamily="2" charset="0"/>
              </a:rPr>
              <a:t> </a:t>
            </a:r>
            <a:r>
              <a:rPr lang="de-DE" sz="2000" dirty="0" err="1">
                <a:solidFill>
                  <a:srgbClr val="003770"/>
                </a:solidFill>
                <a:latin typeface="PoppinsDE Medium" panose="02000000000000000000" pitchFamily="2" charset="0"/>
                <a:cs typeface="PoppinsDE Medium" panose="02000000000000000000" pitchFamily="2" charset="0"/>
              </a:rPr>
              <a:t>refugee</a:t>
            </a:r>
            <a:r>
              <a:rPr lang="de-DE" sz="2000" dirty="0">
                <a:solidFill>
                  <a:srgbClr val="003770"/>
                </a:solidFill>
                <a:latin typeface="PoppinsDE Medium" panose="02000000000000000000" pitchFamily="2" charset="0"/>
                <a:cs typeface="PoppinsDE Medium" panose="02000000000000000000" pitchFamily="2" charset="0"/>
              </a:rPr>
              <a:t> </a:t>
            </a:r>
            <a:r>
              <a:rPr lang="de-DE" sz="2000" dirty="0" err="1">
                <a:solidFill>
                  <a:srgbClr val="003770"/>
                </a:solidFill>
                <a:latin typeface="PoppinsDE Medium" panose="02000000000000000000" pitchFamily="2" charset="0"/>
                <a:cs typeface="PoppinsDE Medium" panose="02000000000000000000" pitchFamily="2" charset="0"/>
              </a:rPr>
              <a:t>children</a:t>
            </a:r>
            <a:endParaRPr lang="de-DE" sz="2000" dirty="0">
              <a:solidFill>
                <a:srgbClr val="003770"/>
              </a:solidFill>
              <a:latin typeface="PoppinsDE Medium" panose="02000000000000000000" pitchFamily="2" charset="0"/>
              <a:cs typeface="PoppinsDE Medium" panose="02000000000000000000" pitchFamily="2"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42" y="133334"/>
            <a:ext cx="1579161" cy="7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715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87A515-C139-479F-9088-40BD9D6635EC}" type="datetime1">
              <a:rPr kumimoji="0" lang="de-DE"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19.01.2018</a:t>
            </a:fld>
            <a:endParaRPr kumimoji="0" lang="de-DE" sz="12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3" name="Gruppieren 2"/>
          <p:cNvGrpSpPr/>
          <p:nvPr/>
        </p:nvGrpSpPr>
        <p:grpSpPr>
          <a:xfrm>
            <a:off x="539552" y="1124744"/>
            <a:ext cx="6793315" cy="4752528"/>
            <a:chOff x="370973" y="819794"/>
            <a:chExt cx="7432093" cy="5476936"/>
          </a:xfrm>
        </p:grpSpPr>
        <p:sp>
          <p:nvSpPr>
            <p:cNvPr id="46" name="Sechseck 45"/>
            <p:cNvSpPr>
              <a:spLocks noChangeArrowheads="1"/>
            </p:cNvSpPr>
            <p:nvPr/>
          </p:nvSpPr>
          <p:spPr bwMode="gray">
            <a:xfrm>
              <a:off x="380710" y="3195013"/>
              <a:ext cx="1805614" cy="1583997"/>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latin typeface="Calibri"/>
                <a:ea typeface="+mn-ea"/>
                <a:cs typeface="Calibri" pitchFamily="34" charset="0"/>
              </a:endParaRPr>
            </a:p>
          </p:txBody>
        </p:sp>
        <p:sp>
          <p:nvSpPr>
            <p:cNvPr id="47" name="Text Box 19"/>
            <p:cNvSpPr txBox="1">
              <a:spLocks noChangeArrowheads="1"/>
            </p:cNvSpPr>
            <p:nvPr/>
          </p:nvSpPr>
          <p:spPr bwMode="gray">
            <a:xfrm>
              <a:off x="681898" y="3768877"/>
              <a:ext cx="1214964" cy="212814"/>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Foundations</a:t>
              </a:r>
            </a:p>
          </p:txBody>
        </p:sp>
        <p:sp>
          <p:nvSpPr>
            <p:cNvPr id="49" name="Text Box 19"/>
            <p:cNvSpPr txBox="1">
              <a:spLocks noChangeArrowheads="1"/>
            </p:cNvSpPr>
            <p:nvPr/>
          </p:nvSpPr>
          <p:spPr bwMode="gray">
            <a:xfrm>
              <a:off x="681898" y="5408610"/>
              <a:ext cx="1214964" cy="184666"/>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de-DE" sz="1200" b="0" i="0" u="none" strike="noStrike" kern="0" cap="none" spc="0" normalizeH="0" baseline="0" noProof="1">
                  <a:ln>
                    <a:noFill/>
                  </a:ln>
                  <a:solidFill>
                    <a:srgbClr val="000000"/>
                  </a:solidFill>
                  <a:effectLst/>
                  <a:uLnTx/>
                  <a:uFillTx/>
                  <a:latin typeface="Calibri" pitchFamily="34" charset="0"/>
                  <a:ea typeface="+mn-ea"/>
                  <a:cs typeface="Calibri" pitchFamily="34" charset="0"/>
                </a:rPr>
                <a:t>Foundations</a:t>
              </a:r>
            </a:p>
          </p:txBody>
        </p:sp>
        <p:sp>
          <p:nvSpPr>
            <p:cNvPr id="48" name="Sechseck 47"/>
            <p:cNvSpPr>
              <a:spLocks noChangeArrowheads="1"/>
            </p:cNvSpPr>
            <p:nvPr/>
          </p:nvSpPr>
          <p:spPr bwMode="gray">
            <a:xfrm>
              <a:off x="434029" y="4781581"/>
              <a:ext cx="1759942" cy="1420959"/>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Calibri"/>
                <a:ea typeface="+mn-ea"/>
                <a:cs typeface="Calibri" pitchFamily="34" charset="0"/>
              </a:endParaRPr>
            </a:p>
          </p:txBody>
        </p:sp>
        <p:sp>
          <p:nvSpPr>
            <p:cNvPr id="50" name="Text Box 19"/>
            <p:cNvSpPr txBox="1">
              <a:spLocks noChangeArrowheads="1"/>
            </p:cNvSpPr>
            <p:nvPr/>
          </p:nvSpPr>
          <p:spPr bwMode="gray">
            <a:xfrm>
              <a:off x="695671" y="5145735"/>
              <a:ext cx="1201192" cy="851255"/>
            </a:xfrm>
            <a:prstGeom prst="rect">
              <a:avLst/>
            </a:prstGeom>
            <a:solidFill>
              <a:srgbClr val="FFFFFF">
                <a:lumMod val="95000"/>
              </a:srgbClr>
            </a:solidFill>
            <a:ln w="9525">
              <a:noFill/>
              <a:miter lim="800000"/>
              <a:headEnd/>
              <a:tailEnd/>
            </a:ln>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National and regional parents‘ associations</a:t>
              </a:r>
            </a:p>
            <a:p>
              <a:pPr marL="0" marR="0" lvl="0" indent="0" algn="ctr" defTabSz="801688" rtl="0" eaLnBrk="1" fontAlgn="base" latinLnBrk="0" hangingPunct="1">
                <a:lnSpc>
                  <a:spcPct val="100000"/>
                </a:lnSpc>
                <a:spcBef>
                  <a:spcPct val="0"/>
                </a:spcBef>
                <a:spcAft>
                  <a:spcPts val="0"/>
                </a:spcAft>
                <a:buClrTx/>
                <a:buSzTx/>
                <a:buFontTx/>
                <a:buNone/>
                <a:tabLst/>
                <a:defRPr/>
              </a:pPr>
              <a:endParaRPr kumimoji="0" lang="de-DE" sz="1200" b="0" i="0" u="none" strike="noStrike" kern="0" cap="none" spc="0" normalizeH="0" baseline="0" noProof="1">
                <a:ln>
                  <a:noFill/>
                </a:ln>
                <a:solidFill>
                  <a:srgbClr val="001871"/>
                </a:solidFill>
                <a:effectLst/>
                <a:uLnTx/>
                <a:uFillTx/>
                <a:latin typeface="Calibri" pitchFamily="34" charset="0"/>
                <a:ea typeface="+mn-ea"/>
                <a:cs typeface="Calibri" pitchFamily="34" charset="0"/>
              </a:endParaRPr>
            </a:p>
          </p:txBody>
        </p:sp>
        <p:grpSp>
          <p:nvGrpSpPr>
            <p:cNvPr id="8" name="Gruppieren 7"/>
            <p:cNvGrpSpPr/>
            <p:nvPr/>
          </p:nvGrpSpPr>
          <p:grpSpPr>
            <a:xfrm>
              <a:off x="370973" y="819794"/>
              <a:ext cx="7432093" cy="5476936"/>
              <a:chOff x="174625" y="90488"/>
              <a:chExt cx="7710488" cy="5604319"/>
            </a:xfrm>
          </p:grpSpPr>
          <p:sp>
            <p:nvSpPr>
              <p:cNvPr id="24" name="Sechseck 23"/>
              <p:cNvSpPr>
                <a:spLocks noChangeArrowheads="1"/>
              </p:cNvSpPr>
              <p:nvPr/>
            </p:nvSpPr>
            <p:spPr bwMode="gray">
              <a:xfrm flipH="1">
                <a:off x="6041453" y="4163302"/>
                <a:ext cx="1843660" cy="1531505"/>
              </a:xfrm>
              <a:prstGeom prst="hexagon">
                <a:avLst>
                  <a:gd name="adj" fmla="val 25012"/>
                  <a:gd name="vf" fmla="val 115470"/>
                </a:avLst>
              </a:prstGeom>
              <a:blipFill dpi="0" rotWithShape="1">
                <a:blip r:embed="rId3" cstate="print">
                  <a:extLst>
                    <a:ext uri="{28A0092B-C50C-407E-A947-70E740481C1C}">
                      <a14:useLocalDpi xmlns:a14="http://schemas.microsoft.com/office/drawing/2010/main" val="0"/>
                    </a:ext>
                  </a:extLst>
                </a:blip>
                <a:srcRect/>
                <a:stretch>
                  <a:fillRect t="26494" r="909"/>
                </a:stretch>
              </a:blipFill>
              <a:ln w="6350">
                <a:solidFill>
                  <a:srgbClr val="000000"/>
                </a:solidFill>
              </a:ln>
              <a:extLst/>
            </p:spPr>
            <p:txBody>
              <a:bodyPr anchor="ctr"/>
              <a:lstStyle/>
              <a:p>
                <a:pPr marL="0" marR="0" lvl="0" indent="0" algn="ctr" defTabSz="914400" rtl="0" eaLnBrk="1" fontAlgn="base" latinLnBrk="0" hangingPunct="1">
                  <a:lnSpc>
                    <a:spcPct val="100000"/>
                  </a:lnSpc>
                  <a:spcBef>
                    <a:spcPct val="0"/>
                  </a:spcBef>
                  <a:spcAft>
                    <a:spcPct val="40000"/>
                  </a:spcAft>
                  <a:buClrTx/>
                  <a:buSzTx/>
                  <a:buFontTx/>
                  <a:buNone/>
                  <a:tabLst/>
                  <a:defRPr/>
                </a:pPr>
                <a:endParaRPr kumimoji="0" lang="de-DE" sz="1400" b="0" i="0" u="none" strike="noStrike" kern="0" cap="none" spc="0" normalizeH="0" baseline="0" noProof="1">
                  <a:ln>
                    <a:noFill/>
                  </a:ln>
                  <a:solidFill>
                    <a:srgbClr val="001871"/>
                  </a:solidFill>
                  <a:effectLst/>
                  <a:uLnTx/>
                  <a:uFillTx/>
                  <a:latin typeface="Calibri"/>
                  <a:ea typeface="+mn-ea"/>
                  <a:cs typeface="Calibri" pitchFamily="34" charset="0"/>
                </a:endParaRPr>
              </a:p>
            </p:txBody>
          </p:sp>
          <p:sp>
            <p:nvSpPr>
              <p:cNvPr id="10" name="Text Box 19"/>
              <p:cNvSpPr txBox="1">
                <a:spLocks noChangeArrowheads="1"/>
              </p:cNvSpPr>
              <p:nvPr/>
            </p:nvSpPr>
            <p:spPr bwMode="gray">
              <a:xfrm>
                <a:off x="4954588" y="3341688"/>
                <a:ext cx="1470025" cy="12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de-DE" altLang="de-DE" sz="1600" b="0" i="0" u="none" strike="noStrike" kern="0" cap="none" spc="0" normalizeH="0" baseline="0" noProof="1">
                    <a:ln>
                      <a:noFill/>
                    </a:ln>
                    <a:solidFill>
                      <a:srgbClr val="001871"/>
                    </a:solidFill>
                    <a:effectLst/>
                    <a:uLnTx/>
                    <a:uFillTx/>
                    <a:latin typeface="Arial" charset="0"/>
                    <a:ea typeface="+mn-ea"/>
                    <a:cs typeface="Arial" charset="0"/>
                  </a:rPr>
                  <a:t>Sozial-,</a:t>
                </a:r>
              </a:p>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de-DE" altLang="de-DE" sz="1600" b="0" i="0" u="none" strike="noStrike" kern="0" cap="none" spc="0" normalizeH="0" baseline="0" noProof="1">
                    <a:ln>
                      <a:noFill/>
                    </a:ln>
                    <a:solidFill>
                      <a:srgbClr val="001871"/>
                    </a:solidFill>
                    <a:effectLst/>
                    <a:uLnTx/>
                    <a:uFillTx/>
                    <a:latin typeface="Arial" charset="0"/>
                    <a:ea typeface="+mn-ea"/>
                    <a:cs typeface="Arial" charset="0"/>
                  </a:rPr>
                  <a:t>Bildung,-</a:t>
                </a:r>
              </a:p>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de-DE" altLang="de-DE" sz="1600" b="0" i="0" u="none" strike="noStrike" kern="0" cap="none" spc="0" normalizeH="0" baseline="0" noProof="1">
                    <a:ln>
                      <a:noFill/>
                    </a:ln>
                    <a:solidFill>
                      <a:srgbClr val="001871"/>
                    </a:solidFill>
                    <a:effectLst/>
                    <a:uLnTx/>
                    <a:uFillTx/>
                    <a:latin typeface="Arial" charset="0"/>
                    <a:ea typeface="+mn-ea"/>
                    <a:cs typeface="Arial" charset="0"/>
                  </a:rPr>
                  <a:t>Kultus-ministerien</a:t>
                </a:r>
              </a:p>
            </p:txBody>
          </p:sp>
          <p:grpSp>
            <p:nvGrpSpPr>
              <p:cNvPr id="11" name="Gruppieren 30"/>
              <p:cNvGrpSpPr>
                <a:grpSpLocks/>
              </p:cNvGrpSpPr>
              <p:nvPr/>
            </p:nvGrpSpPr>
            <p:grpSpPr bwMode="auto">
              <a:xfrm>
                <a:off x="1638300" y="1700214"/>
                <a:ext cx="1879600" cy="1630363"/>
                <a:chOff x="1619664" y="1709286"/>
                <a:chExt cx="1916091" cy="1636763"/>
              </a:xfrm>
            </p:grpSpPr>
            <p:sp>
              <p:nvSpPr>
                <p:cNvPr id="44" name="Sechseck 43"/>
                <p:cNvSpPr>
                  <a:spLocks noChangeArrowheads="1"/>
                </p:cNvSpPr>
                <p:nvPr/>
              </p:nvSpPr>
              <p:spPr bwMode="gray">
                <a:xfrm>
                  <a:off x="1619664" y="1709286"/>
                  <a:ext cx="1916091" cy="1636763"/>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1871"/>
                    </a:solidFill>
                    <a:effectLst/>
                    <a:uLnTx/>
                    <a:uFillTx/>
                    <a:latin typeface="Calibri"/>
                    <a:ea typeface="+mn-ea"/>
                    <a:cs typeface="Calibri" pitchFamily="34" charset="0"/>
                  </a:endParaRPr>
                </a:p>
              </p:txBody>
            </p:sp>
            <p:sp>
              <p:nvSpPr>
                <p:cNvPr id="45" name="Text Box 19"/>
                <p:cNvSpPr txBox="1">
                  <a:spLocks noChangeArrowheads="1"/>
                </p:cNvSpPr>
                <p:nvPr/>
              </p:nvSpPr>
              <p:spPr bwMode="gray">
                <a:xfrm>
                  <a:off x="1918489" y="2491009"/>
                  <a:ext cx="1270381" cy="189703"/>
                </a:xfrm>
                <a:prstGeom prst="rect">
                  <a:avLst/>
                </a:prstGeom>
                <a:solidFill>
                  <a:srgbClr val="FFFFFF">
                    <a:lumMod val="95000"/>
                  </a:srgbClr>
                </a:solidFill>
                <a:ln w="9525">
                  <a:noFill/>
                  <a:miter lim="800000"/>
                  <a:headEnd/>
                  <a:tailEnd/>
                </a:ln>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ts val="0"/>
                    </a:spcAft>
                    <a:buClrTx/>
                    <a:buSzTx/>
                    <a:buFontTx/>
                    <a:buNone/>
                    <a:tabLst/>
                    <a:defRPr/>
                  </a:pPr>
                  <a:endParaRPr kumimoji="0" lang="de-DE" sz="1200" b="0" i="0" u="none" strike="noStrike" kern="0" cap="none" spc="0" normalizeH="0" baseline="0" noProof="1">
                    <a:ln>
                      <a:noFill/>
                    </a:ln>
                    <a:solidFill>
                      <a:srgbClr val="001871"/>
                    </a:solidFill>
                    <a:effectLst/>
                    <a:uLnTx/>
                    <a:uFillTx/>
                    <a:latin typeface="Calibri" pitchFamily="34" charset="0"/>
                    <a:ea typeface="+mn-ea"/>
                    <a:cs typeface="Calibri" pitchFamily="34" charset="0"/>
                  </a:endParaRPr>
                </a:p>
              </p:txBody>
            </p:sp>
          </p:grpSp>
          <p:grpSp>
            <p:nvGrpSpPr>
              <p:cNvPr id="12" name="Gruppieren 28"/>
              <p:cNvGrpSpPr>
                <a:grpSpLocks/>
              </p:cNvGrpSpPr>
              <p:nvPr/>
            </p:nvGrpSpPr>
            <p:grpSpPr bwMode="auto">
              <a:xfrm>
                <a:off x="1638300" y="3319463"/>
                <a:ext cx="1879600" cy="1630361"/>
                <a:chOff x="1619700" y="3300096"/>
                <a:chExt cx="1916091" cy="1638366"/>
              </a:xfrm>
            </p:grpSpPr>
            <p:sp>
              <p:nvSpPr>
                <p:cNvPr id="42" name="Sechseck 41"/>
                <p:cNvSpPr>
                  <a:spLocks noChangeArrowheads="1"/>
                </p:cNvSpPr>
                <p:nvPr/>
              </p:nvSpPr>
              <p:spPr bwMode="gray">
                <a:xfrm>
                  <a:off x="1619700" y="3300096"/>
                  <a:ext cx="1916091" cy="1638366"/>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43" name="Text Box 19"/>
                <p:cNvSpPr txBox="1">
                  <a:spLocks noChangeArrowheads="1"/>
                </p:cNvSpPr>
                <p:nvPr/>
              </p:nvSpPr>
              <p:spPr bwMode="gray">
                <a:xfrm>
                  <a:off x="1966021" y="3704088"/>
                  <a:ext cx="1268763" cy="656498"/>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Schools with</a:t>
                  </a:r>
                  <a:b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b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more than 35,000 teachers</a:t>
                  </a:r>
                </a:p>
              </p:txBody>
            </p:sp>
          </p:grpSp>
          <p:grpSp>
            <p:nvGrpSpPr>
              <p:cNvPr id="13" name="Gruppieren 29"/>
              <p:cNvGrpSpPr>
                <a:grpSpLocks/>
              </p:cNvGrpSpPr>
              <p:nvPr/>
            </p:nvGrpSpPr>
            <p:grpSpPr bwMode="auto">
              <a:xfrm>
                <a:off x="6011863" y="944563"/>
                <a:ext cx="1871662" cy="1620837"/>
                <a:chOff x="152416" y="2500545"/>
                <a:chExt cx="1908000" cy="1625600"/>
              </a:xfrm>
            </p:grpSpPr>
            <p:sp>
              <p:nvSpPr>
                <p:cNvPr id="40" name="Sechseck 39"/>
                <p:cNvSpPr>
                  <a:spLocks noChangeArrowheads="1"/>
                </p:cNvSpPr>
                <p:nvPr/>
              </p:nvSpPr>
              <p:spPr bwMode="gray">
                <a:xfrm>
                  <a:off x="152416" y="2500545"/>
                  <a:ext cx="1908000" cy="1625600"/>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41" name="Text Box 19"/>
                <p:cNvSpPr txBox="1">
                  <a:spLocks noChangeArrowheads="1"/>
                </p:cNvSpPr>
                <p:nvPr/>
              </p:nvSpPr>
              <p:spPr bwMode="gray">
                <a:xfrm>
                  <a:off x="400020" y="2902810"/>
                  <a:ext cx="1284947" cy="873614"/>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de-DE"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P</a:t>
                  </a: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aediatric association with more than 5,000 paediatricians</a:t>
                  </a:r>
                </a:p>
              </p:txBody>
            </p:sp>
          </p:grpSp>
          <p:grpSp>
            <p:nvGrpSpPr>
              <p:cNvPr id="14" name="Gruppieren 24"/>
              <p:cNvGrpSpPr>
                <a:grpSpLocks/>
              </p:cNvGrpSpPr>
              <p:nvPr/>
            </p:nvGrpSpPr>
            <p:grpSpPr bwMode="auto">
              <a:xfrm>
                <a:off x="6011863" y="2528888"/>
                <a:ext cx="1871662" cy="1620837"/>
                <a:chOff x="6103396" y="4101607"/>
                <a:chExt cx="1908000" cy="1625217"/>
              </a:xfrm>
            </p:grpSpPr>
            <p:sp>
              <p:nvSpPr>
                <p:cNvPr id="38" name="Sechseck 37"/>
                <p:cNvSpPr>
                  <a:spLocks noChangeArrowheads="1"/>
                </p:cNvSpPr>
                <p:nvPr/>
              </p:nvSpPr>
              <p:spPr bwMode="gray">
                <a:xfrm flipH="1">
                  <a:off x="6103396" y="4101607"/>
                  <a:ext cx="1908000" cy="1625217"/>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39" name="Text Box 19"/>
                <p:cNvSpPr txBox="1">
                  <a:spLocks noChangeArrowheads="1"/>
                </p:cNvSpPr>
                <p:nvPr/>
              </p:nvSpPr>
              <p:spPr bwMode="gray">
                <a:xfrm>
                  <a:off x="6320926" y="4748475"/>
                  <a:ext cx="1580068" cy="4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altLang="de-DE" sz="1200" b="0" i="0" u="none" strike="noStrike" kern="0" cap="none" spc="0" normalizeH="0" baseline="0" noProof="1">
                      <a:ln>
                        <a:noFill/>
                      </a:ln>
                      <a:solidFill>
                        <a:srgbClr val="001871"/>
                      </a:solidFill>
                      <a:effectLst/>
                      <a:uLnTx/>
                      <a:uFillTx/>
                      <a:latin typeface="Calibri" pitchFamily="34" charset="0"/>
                      <a:ea typeface="+mn-ea"/>
                      <a:cs typeface="Arial" charset="0"/>
                    </a:rPr>
                    <a:t>12,000 communities and 350 rural districts</a:t>
                  </a:r>
                </a:p>
              </p:txBody>
            </p:sp>
          </p:grpSp>
          <p:grpSp>
            <p:nvGrpSpPr>
              <p:cNvPr id="16" name="Gruppieren 25"/>
              <p:cNvGrpSpPr>
                <a:grpSpLocks/>
              </p:cNvGrpSpPr>
              <p:nvPr/>
            </p:nvGrpSpPr>
            <p:grpSpPr bwMode="auto">
              <a:xfrm>
                <a:off x="4589463" y="3311525"/>
                <a:ext cx="1873250" cy="1620838"/>
                <a:chOff x="4634358" y="3315951"/>
                <a:chExt cx="1886302" cy="1625217"/>
              </a:xfrm>
            </p:grpSpPr>
            <p:sp>
              <p:nvSpPr>
                <p:cNvPr id="36" name="Sechseck 35"/>
                <p:cNvSpPr>
                  <a:spLocks noChangeArrowheads="1"/>
                </p:cNvSpPr>
                <p:nvPr/>
              </p:nvSpPr>
              <p:spPr bwMode="gray">
                <a:xfrm>
                  <a:off x="4634358" y="3315951"/>
                  <a:ext cx="1886302" cy="1625217"/>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37" name="Text Box 19"/>
                <p:cNvSpPr txBox="1">
                  <a:spLocks noChangeArrowheads="1"/>
                </p:cNvSpPr>
                <p:nvPr/>
              </p:nvSpPr>
              <p:spPr bwMode="gray">
                <a:xfrm>
                  <a:off x="4978048" y="3842419"/>
                  <a:ext cx="1269257" cy="655055"/>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International </a:t>
                  </a:r>
                  <a:r>
                    <a:rPr lang="en-US" sz="1200" kern="0" noProof="1">
                      <a:solidFill>
                        <a:srgbClr val="001871"/>
                      </a:solidFill>
                      <a:latin typeface="Calibri" pitchFamily="34" charset="0"/>
                      <a:cs typeface="Calibri" pitchFamily="34" charset="0"/>
                    </a:rPr>
                    <a:t>reps </a:t>
                  </a: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of communities and institutions</a:t>
                  </a:r>
                </a:p>
              </p:txBody>
            </p:sp>
          </p:grpSp>
          <p:sp>
            <p:nvSpPr>
              <p:cNvPr id="17" name="Sechseck 16"/>
              <p:cNvSpPr>
                <a:spLocks noChangeArrowheads="1"/>
              </p:cNvSpPr>
              <p:nvPr/>
            </p:nvSpPr>
            <p:spPr bwMode="gray">
              <a:xfrm flipH="1">
                <a:off x="4572000" y="116632"/>
                <a:ext cx="1872000" cy="1620000"/>
              </a:xfrm>
              <a:prstGeom prst="hexagon">
                <a:avLst>
                  <a:gd name="adj" fmla="val 25012"/>
                  <a:gd name="vf" fmla="val 115470"/>
                </a:avLst>
              </a:prstGeom>
              <a:blipFill dpi="0" rotWithShape="1">
                <a:blip r:embed="rId4" cstate="print">
                  <a:extLst>
                    <a:ext uri="{28A0092B-C50C-407E-A947-70E740481C1C}">
                      <a14:useLocalDpi xmlns:a14="http://schemas.microsoft.com/office/drawing/2010/main" val="0"/>
                    </a:ext>
                  </a:extLst>
                </a:blip>
                <a:srcRect/>
                <a:stretch>
                  <a:fillRect t="30000"/>
                </a:stretch>
              </a:blipFill>
              <a:ln w="6350">
                <a:solidFill>
                  <a:srgbClr val="000000"/>
                </a:solidFill>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18" name="Text Box 19"/>
              <p:cNvSpPr txBox="1">
                <a:spLocks noChangeArrowheads="1"/>
              </p:cNvSpPr>
              <p:nvPr/>
            </p:nvSpPr>
            <p:spPr bwMode="gray">
              <a:xfrm>
                <a:off x="4797425" y="287338"/>
                <a:ext cx="1435100" cy="21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0"/>
                  </a:spcAft>
                  <a:buClrTx/>
                  <a:buSzTx/>
                  <a:buFontTx/>
                  <a:buNone/>
                  <a:tabLst/>
                  <a:defRPr/>
                </a:pPr>
                <a:r>
                  <a:rPr kumimoji="0" lang="en-US" altLang="de-DE" sz="1200" b="0" i="0" u="none" strike="noStrike" kern="0" cap="none" spc="0" normalizeH="0" baseline="0" noProof="1">
                    <a:ln>
                      <a:noFill/>
                    </a:ln>
                    <a:solidFill>
                      <a:srgbClr val="001871"/>
                    </a:solidFill>
                    <a:effectLst/>
                    <a:uLnTx/>
                    <a:uFillTx/>
                    <a:latin typeface="Calibri" pitchFamily="34" charset="0"/>
                    <a:ea typeface="+mn-ea"/>
                    <a:cs typeface="Arial" charset="0"/>
                  </a:rPr>
                  <a:t>Book trade</a:t>
                </a:r>
              </a:p>
            </p:txBody>
          </p:sp>
          <p:grpSp>
            <p:nvGrpSpPr>
              <p:cNvPr id="19" name="Gruppieren 20"/>
              <p:cNvGrpSpPr>
                <a:grpSpLocks/>
              </p:cNvGrpSpPr>
              <p:nvPr/>
            </p:nvGrpSpPr>
            <p:grpSpPr bwMode="auto">
              <a:xfrm>
                <a:off x="1646238" y="90488"/>
                <a:ext cx="1871662" cy="1619250"/>
                <a:chOff x="1646534" y="75208"/>
                <a:chExt cx="1908000" cy="1625600"/>
              </a:xfrm>
            </p:grpSpPr>
            <p:sp>
              <p:nvSpPr>
                <p:cNvPr id="34" name="Sechseck 33"/>
                <p:cNvSpPr>
                  <a:spLocks noChangeArrowheads="1"/>
                </p:cNvSpPr>
                <p:nvPr/>
              </p:nvSpPr>
              <p:spPr bwMode="gray">
                <a:xfrm flipH="1">
                  <a:off x="1646534" y="75208"/>
                  <a:ext cx="1908000" cy="1625600"/>
                </a:xfrm>
                <a:prstGeom prst="hexagon">
                  <a:avLst>
                    <a:gd name="adj" fmla="val 25012"/>
                    <a:gd name="vf" fmla="val 115470"/>
                  </a:avLst>
                </a:prstGeom>
                <a:blipFill dpi="0" rotWithShape="1">
                  <a:blip r:embed="rId5" cstate="print">
                    <a:extLst>
                      <a:ext uri="{28A0092B-C50C-407E-A947-70E740481C1C}">
                        <a14:useLocalDpi xmlns:a14="http://schemas.microsoft.com/office/drawing/2010/main" val="0"/>
                      </a:ext>
                    </a:extLst>
                  </a:blip>
                  <a:srcRect/>
                  <a:stretch>
                    <a:fillRect l="2000" t="30000" r="2000"/>
                  </a:stretch>
                </a:blipFill>
                <a:ln w="6350">
                  <a:solidFill>
                    <a:srgbClr val="000000"/>
                  </a:solidFill>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35" name="Text Box 19"/>
                <p:cNvSpPr txBox="1">
                  <a:spLocks noChangeArrowheads="1"/>
                </p:cNvSpPr>
                <p:nvPr/>
              </p:nvSpPr>
              <p:spPr bwMode="gray">
                <a:xfrm>
                  <a:off x="1868212" y="92954"/>
                  <a:ext cx="1435100" cy="4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0"/>
                    </a:spcAft>
                    <a:buClrTx/>
                    <a:buSzTx/>
                    <a:buFontTx/>
                    <a:buNone/>
                    <a:tabLst/>
                    <a:defRPr/>
                  </a:pPr>
                  <a:r>
                    <a:rPr kumimoji="0" lang="en-US" altLang="de-DE" sz="1200" b="0" i="0" u="none" strike="noStrike" kern="0" cap="none" spc="0" normalizeH="0" baseline="0" noProof="1">
                      <a:ln>
                        <a:noFill/>
                      </a:ln>
                      <a:solidFill>
                        <a:srgbClr val="001871"/>
                      </a:solidFill>
                      <a:effectLst/>
                      <a:uLnTx/>
                      <a:uFillTx/>
                      <a:latin typeface="Calibri" pitchFamily="34" charset="0"/>
                      <a:ea typeface="+mn-ea"/>
                      <a:cs typeface="Arial" charset="0"/>
                    </a:rPr>
                    <a:t>Health insurance companies</a:t>
                  </a:r>
                </a:p>
              </p:txBody>
            </p:sp>
          </p:grpSp>
          <p:grpSp>
            <p:nvGrpSpPr>
              <p:cNvPr id="20" name="Gruppieren 26"/>
              <p:cNvGrpSpPr>
                <a:grpSpLocks/>
              </p:cNvGrpSpPr>
              <p:nvPr/>
            </p:nvGrpSpPr>
            <p:grpSpPr bwMode="auto">
              <a:xfrm>
                <a:off x="3117850" y="2513013"/>
                <a:ext cx="1871663" cy="1619250"/>
                <a:chOff x="3122190" y="2512800"/>
                <a:chExt cx="1908000" cy="1625600"/>
              </a:xfrm>
            </p:grpSpPr>
            <p:sp>
              <p:nvSpPr>
                <p:cNvPr id="32" name="Sechseck 31"/>
                <p:cNvSpPr>
                  <a:spLocks noChangeArrowheads="1"/>
                </p:cNvSpPr>
                <p:nvPr/>
              </p:nvSpPr>
              <p:spPr bwMode="gray">
                <a:xfrm flipH="1">
                  <a:off x="3122190" y="2512800"/>
                  <a:ext cx="1908000" cy="1625600"/>
                </a:xfrm>
                <a:prstGeom prst="hexagon">
                  <a:avLst>
                    <a:gd name="adj" fmla="val 25012"/>
                    <a:gd name="vf" fmla="val 115470"/>
                  </a:avLst>
                </a:prstGeom>
                <a:blipFill dpi="0" rotWithShape="1">
                  <a:blip r:embed="rId6" cstate="print">
                    <a:extLst>
                      <a:ext uri="{28A0092B-C50C-407E-A947-70E740481C1C}">
                        <a14:useLocalDpi xmlns:a14="http://schemas.microsoft.com/office/drawing/2010/main" val="0"/>
                      </a:ext>
                    </a:extLst>
                  </a:blip>
                  <a:srcRect/>
                  <a:stretch>
                    <a:fillRect t="30000"/>
                  </a:stretch>
                </a:blipFill>
                <a:ln w="6350">
                  <a:solidFill>
                    <a:srgbClr val="000000"/>
                  </a:solidFill>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33" name="Text Box 19"/>
                <p:cNvSpPr txBox="1">
                  <a:spLocks noChangeArrowheads="1"/>
                </p:cNvSpPr>
                <p:nvPr/>
              </p:nvSpPr>
              <p:spPr bwMode="gray">
                <a:xfrm>
                  <a:off x="3369333" y="2571063"/>
                  <a:ext cx="1435100" cy="65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1">
                      <a:ln>
                        <a:noFill/>
                      </a:ln>
                      <a:solidFill>
                        <a:srgbClr val="001871"/>
                      </a:solidFill>
                      <a:effectLst/>
                      <a:uLnTx/>
                      <a:uFillTx/>
                      <a:latin typeface="Calibri" pitchFamily="34" charset="0"/>
                      <a:ea typeface="+mn-ea"/>
                      <a:cs typeface="Arial" charset="0"/>
                    </a:rPr>
                    <a:t>C</a:t>
                  </a:r>
                  <a:r>
                    <a:rPr kumimoji="0" lang="en-US" altLang="de-DE" sz="1200" b="0" i="0" u="none" strike="noStrike" kern="0" cap="none" spc="0" normalizeH="0" baseline="0" noProof="1">
                      <a:ln>
                        <a:noFill/>
                      </a:ln>
                      <a:solidFill>
                        <a:srgbClr val="001871"/>
                      </a:solidFill>
                      <a:effectLst/>
                      <a:uLnTx/>
                      <a:uFillTx/>
                      <a:latin typeface="Calibri" pitchFamily="34" charset="0"/>
                      <a:ea typeface="+mn-ea"/>
                      <a:cs typeface="Arial" charset="0"/>
                    </a:rPr>
                    <a:t>hildren‘s book publishers</a:t>
                  </a:r>
                </a:p>
                <a:p>
                  <a:pPr marL="0" marR="0" lvl="0" indent="0" algn="ctr" defTabSz="801688"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1">
                    <a:ln>
                      <a:noFill/>
                    </a:ln>
                    <a:solidFill>
                      <a:srgbClr val="001871"/>
                    </a:solidFill>
                    <a:effectLst/>
                    <a:uLnTx/>
                    <a:uFillTx/>
                    <a:latin typeface="Calibri" pitchFamily="34" charset="0"/>
                    <a:ea typeface="+mn-ea"/>
                    <a:cs typeface="Arial" charset="0"/>
                  </a:endParaRPr>
                </a:p>
              </p:txBody>
            </p:sp>
          </p:grpSp>
          <p:grpSp>
            <p:nvGrpSpPr>
              <p:cNvPr id="21" name="Gruppieren 27"/>
              <p:cNvGrpSpPr>
                <a:grpSpLocks/>
              </p:cNvGrpSpPr>
              <p:nvPr/>
            </p:nvGrpSpPr>
            <p:grpSpPr bwMode="auto">
              <a:xfrm>
                <a:off x="3117850" y="900113"/>
                <a:ext cx="1871663" cy="1619250"/>
                <a:chOff x="3131878" y="899851"/>
                <a:chExt cx="1908000" cy="1627200"/>
              </a:xfrm>
            </p:grpSpPr>
            <p:sp>
              <p:nvSpPr>
                <p:cNvPr id="30" name="Sechseck 29"/>
                <p:cNvSpPr>
                  <a:spLocks noChangeArrowheads="1"/>
                </p:cNvSpPr>
                <p:nvPr/>
              </p:nvSpPr>
              <p:spPr bwMode="gray">
                <a:xfrm>
                  <a:off x="3131878" y="899851"/>
                  <a:ext cx="1908000" cy="1627200"/>
                </a:xfrm>
                <a:prstGeom prst="hexagon">
                  <a:avLst>
                    <a:gd name="adj" fmla="val 25012"/>
                    <a:gd name="vf" fmla="val 115470"/>
                  </a:avLst>
                </a:prstGeom>
                <a:solidFill>
                  <a:srgbClr val="FFFFFF">
                    <a:lumMod val="95000"/>
                  </a:srgbClr>
                </a:solidFill>
                <a:ln>
                  <a:solidFill>
                    <a:srgbClr val="000000"/>
                  </a:solidFill>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31" name="Text Box 19"/>
                <p:cNvSpPr txBox="1">
                  <a:spLocks noChangeArrowheads="1"/>
                </p:cNvSpPr>
                <p:nvPr/>
              </p:nvSpPr>
              <p:spPr bwMode="gray">
                <a:xfrm>
                  <a:off x="3449068" y="1131273"/>
                  <a:ext cx="1284945" cy="1094163"/>
                </a:xfrm>
                <a:prstGeom prst="rect">
                  <a:avLst/>
                </a:prstGeom>
                <a:solidFill>
                  <a:srgbClr val="FFFFFF">
                    <a:lumMod val="95000"/>
                  </a:srgbClr>
                </a:solidFill>
                <a:ln w="9525">
                  <a:noFill/>
                  <a:miter lim="800000"/>
                  <a:headEnd/>
                  <a:tailEnd/>
                </a:ln>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Library association</a:t>
                  </a:r>
                  <a:b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b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with more than 5,000 public libraries</a:t>
                  </a:r>
                </a:p>
              </p:txBody>
            </p:sp>
          </p:grpSp>
          <p:sp>
            <p:nvSpPr>
              <p:cNvPr id="22" name="Sechseck 21"/>
              <p:cNvSpPr>
                <a:spLocks noChangeArrowheads="1"/>
              </p:cNvSpPr>
              <p:nvPr/>
            </p:nvSpPr>
            <p:spPr bwMode="gray">
              <a:xfrm>
                <a:off x="4591049" y="1692274"/>
                <a:ext cx="1871663" cy="1619250"/>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23" name="Text Box 19"/>
              <p:cNvSpPr txBox="1">
                <a:spLocks noChangeArrowheads="1"/>
              </p:cNvSpPr>
              <p:nvPr/>
            </p:nvSpPr>
            <p:spPr bwMode="gray">
              <a:xfrm>
                <a:off x="4701382" y="2362681"/>
                <a:ext cx="1649412" cy="1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itchFamily="2" charset="2"/>
                  <a:buChar char="§"/>
                  <a:defRPr>
                    <a:solidFill>
                      <a:schemeClr val="tx1"/>
                    </a:solidFill>
                    <a:latin typeface="Arial" charset="0"/>
                    <a:cs typeface="Arial" charset="0"/>
                  </a:defRPr>
                </a:lvl1pPr>
                <a:lvl2pPr marL="742950" indent="-285750" defTabSz="801688" eaLnBrk="0" hangingPunct="0">
                  <a:spcBef>
                    <a:spcPct val="20000"/>
                  </a:spcBef>
                  <a:buChar char="–"/>
                  <a:defRPr>
                    <a:solidFill>
                      <a:schemeClr val="tx1"/>
                    </a:solidFill>
                    <a:latin typeface="Arial" charset="0"/>
                    <a:cs typeface="Arial" charset="0"/>
                  </a:defRPr>
                </a:lvl2pPr>
                <a:lvl3pPr marL="1143000" indent="-228600" defTabSz="801688" eaLnBrk="0" hangingPunct="0">
                  <a:spcBef>
                    <a:spcPct val="20000"/>
                  </a:spcBef>
                  <a:buChar char="•"/>
                  <a:defRPr>
                    <a:solidFill>
                      <a:schemeClr val="tx1"/>
                    </a:solidFill>
                    <a:latin typeface="Arial" charset="0"/>
                    <a:cs typeface="Arial" charset="0"/>
                  </a:defRPr>
                </a:lvl3pPr>
                <a:lvl4pPr marL="1600200" indent="-228600" defTabSz="801688" eaLnBrk="0" hangingPunct="0">
                  <a:spcBef>
                    <a:spcPct val="20000"/>
                  </a:spcBef>
                  <a:buChar char="–"/>
                  <a:defRPr>
                    <a:solidFill>
                      <a:schemeClr val="tx1"/>
                    </a:solidFill>
                    <a:latin typeface="Arial" charset="0"/>
                    <a:cs typeface="Arial" charset="0"/>
                  </a:defRPr>
                </a:lvl4pPr>
                <a:lvl5pPr marL="2057400" indent="-228600" defTabSz="801688" eaLnBrk="0" hangingPunct="0">
                  <a:spcBef>
                    <a:spcPct val="20000"/>
                  </a:spcBef>
                  <a:buChar char="»"/>
                  <a:defRPr>
                    <a:solidFill>
                      <a:schemeClr val="tx1"/>
                    </a:solidFill>
                    <a:latin typeface="Arial" charset="0"/>
                    <a:cs typeface="Arial" charset="0"/>
                  </a:defRPr>
                </a:lvl5pPr>
                <a:lvl6pPr marL="2514600" indent="-228600" defTabSz="801688" eaLnBrk="0" fontAlgn="base" hangingPunct="0">
                  <a:spcBef>
                    <a:spcPct val="20000"/>
                  </a:spcBef>
                  <a:spcAft>
                    <a:spcPct val="0"/>
                  </a:spcAft>
                  <a:buChar char="»"/>
                  <a:defRPr>
                    <a:solidFill>
                      <a:schemeClr val="tx1"/>
                    </a:solidFill>
                    <a:latin typeface="Arial" charset="0"/>
                    <a:cs typeface="Arial" charset="0"/>
                  </a:defRPr>
                </a:lvl6pPr>
                <a:lvl7pPr marL="2971800" indent="-228600" defTabSz="801688" eaLnBrk="0" fontAlgn="base" hangingPunct="0">
                  <a:spcBef>
                    <a:spcPct val="20000"/>
                  </a:spcBef>
                  <a:spcAft>
                    <a:spcPct val="0"/>
                  </a:spcAft>
                  <a:buChar char="»"/>
                  <a:defRPr>
                    <a:solidFill>
                      <a:schemeClr val="tx1"/>
                    </a:solidFill>
                    <a:latin typeface="Arial" charset="0"/>
                    <a:cs typeface="Arial" charset="0"/>
                  </a:defRPr>
                </a:lvl7pPr>
                <a:lvl8pPr marL="3429000" indent="-228600" defTabSz="801688" eaLnBrk="0" fontAlgn="base" hangingPunct="0">
                  <a:spcBef>
                    <a:spcPct val="20000"/>
                  </a:spcBef>
                  <a:spcAft>
                    <a:spcPct val="0"/>
                  </a:spcAft>
                  <a:buChar char="»"/>
                  <a:defRPr>
                    <a:solidFill>
                      <a:schemeClr val="tx1"/>
                    </a:solidFill>
                    <a:latin typeface="Arial" charset="0"/>
                    <a:cs typeface="Arial" charset="0"/>
                  </a:defRPr>
                </a:lvl8pPr>
                <a:lvl9pPr marL="3886200" indent="-228600" defTabSz="801688"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altLang="de-DE" sz="1100" b="0" i="0" u="none" strike="noStrike" kern="0" cap="none" spc="0" normalizeH="0" baseline="0" noProof="1">
                    <a:ln>
                      <a:noFill/>
                    </a:ln>
                    <a:solidFill>
                      <a:srgbClr val="001871"/>
                    </a:solidFill>
                    <a:effectLst/>
                    <a:uLnTx/>
                    <a:uFillTx/>
                    <a:latin typeface="Calibri" pitchFamily="34" charset="0"/>
                    <a:ea typeface="+mn-ea"/>
                    <a:cs typeface="Arial" charset="0"/>
                  </a:rPr>
                  <a:t>Social organizations</a:t>
                </a:r>
              </a:p>
            </p:txBody>
          </p:sp>
          <p:sp>
            <p:nvSpPr>
              <p:cNvPr id="25" name="Rechteck 76"/>
              <p:cNvSpPr>
                <a:spLocks noChangeArrowheads="1"/>
              </p:cNvSpPr>
              <p:nvPr/>
            </p:nvSpPr>
            <p:spPr bwMode="auto">
              <a:xfrm>
                <a:off x="6065837" y="4185320"/>
                <a:ext cx="1817689" cy="47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1">
                    <a:ln>
                      <a:noFill/>
                    </a:ln>
                    <a:solidFill>
                      <a:srgbClr val="001871"/>
                    </a:solidFill>
                    <a:effectLst/>
                    <a:uLnTx/>
                    <a:uFillTx/>
                    <a:latin typeface="Calibri" pitchFamily="34" charset="0"/>
                    <a:ea typeface="+mn-ea"/>
                    <a:cs typeface="Arial" charset="0"/>
                  </a:rPr>
                  <a:t>Federal and regional ministries of education</a:t>
                </a:r>
                <a:endParaRPr kumimoji="0" lang="en-US" altLang="de-DE" sz="1200" b="0" i="0" u="none" strike="noStrike" kern="0" cap="none" spc="0" normalizeH="0" baseline="0" noProof="1">
                  <a:ln>
                    <a:noFill/>
                  </a:ln>
                  <a:solidFill>
                    <a:srgbClr val="001871"/>
                  </a:solidFill>
                  <a:effectLst/>
                  <a:uLnTx/>
                  <a:uFillTx/>
                  <a:latin typeface="Calibri" pitchFamily="34" charset="0"/>
                  <a:ea typeface="+mn-ea"/>
                  <a:cs typeface="Arial" charset="0"/>
                </a:endParaRPr>
              </a:p>
            </p:txBody>
          </p:sp>
          <p:sp>
            <p:nvSpPr>
              <p:cNvPr id="26" name="Sechseck 25"/>
              <p:cNvSpPr>
                <a:spLocks noChangeArrowheads="1"/>
              </p:cNvSpPr>
              <p:nvPr/>
            </p:nvSpPr>
            <p:spPr bwMode="gray">
              <a:xfrm>
                <a:off x="3116263" y="4132263"/>
                <a:ext cx="1873250" cy="1562544"/>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27" name="Text Box 19"/>
              <p:cNvSpPr txBox="1">
                <a:spLocks noChangeArrowheads="1"/>
              </p:cNvSpPr>
              <p:nvPr/>
            </p:nvSpPr>
            <p:spPr bwMode="gray">
              <a:xfrm>
                <a:off x="3428999" y="4812369"/>
                <a:ext cx="1260475" cy="217764"/>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Companies</a:t>
                </a:r>
              </a:p>
            </p:txBody>
          </p:sp>
          <p:sp>
            <p:nvSpPr>
              <p:cNvPr id="28" name="Sechseck 27"/>
              <p:cNvSpPr>
                <a:spLocks noChangeArrowheads="1"/>
              </p:cNvSpPr>
              <p:nvPr/>
            </p:nvSpPr>
            <p:spPr bwMode="gray">
              <a:xfrm>
                <a:off x="174625" y="900113"/>
                <a:ext cx="1873250" cy="1620837"/>
              </a:xfrm>
              <a:prstGeom prst="hexagon">
                <a:avLst>
                  <a:gd name="adj" fmla="val 25012"/>
                  <a:gd name="vf" fmla="val 115470"/>
                </a:avLst>
              </a:prstGeom>
              <a:solidFill>
                <a:srgbClr val="FFFFFF">
                  <a:lumMod val="95000"/>
                </a:srgbClr>
              </a:solidFill>
              <a:ln w="6350" algn="ctr">
                <a:solidFill>
                  <a:srgbClr val="000000"/>
                </a:solidFill>
                <a:miter lim="800000"/>
                <a:headEnd/>
                <a:tailEnd/>
              </a:ln>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1871"/>
                  </a:solidFill>
                  <a:effectLst/>
                  <a:uLnTx/>
                  <a:uFillTx/>
                  <a:latin typeface="Calibri"/>
                  <a:ea typeface="+mn-ea"/>
                  <a:cs typeface="Calibri" pitchFamily="34" charset="0"/>
                </a:endParaRPr>
              </a:p>
            </p:txBody>
          </p:sp>
          <p:sp>
            <p:nvSpPr>
              <p:cNvPr id="29" name="Text Box 19"/>
              <p:cNvSpPr txBox="1">
                <a:spLocks noChangeArrowheads="1"/>
              </p:cNvSpPr>
              <p:nvPr/>
            </p:nvSpPr>
            <p:spPr bwMode="gray">
              <a:xfrm>
                <a:off x="481013" y="1503086"/>
                <a:ext cx="1260475" cy="435527"/>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marL="0" marR="0" lvl="0" indent="0" algn="ctr" defTabSz="801688" rtl="0" eaLnBrk="1" fontAlgn="base" latinLnBrk="0" hangingPunct="1">
                  <a:lnSpc>
                    <a:spcPct val="100000"/>
                  </a:lnSpc>
                  <a:spcBef>
                    <a:spcPct val="0"/>
                  </a:spcBef>
                  <a:spcAft>
                    <a:spcPct val="40000"/>
                  </a:spcAft>
                  <a:buClrTx/>
                  <a:buSzTx/>
                  <a:buFontTx/>
                  <a:buNone/>
                  <a:tabLst/>
                  <a:defRPr/>
                </a:pPr>
                <a:r>
                  <a:rPr kumimoji="0" lang="en-US" sz="1200" b="0" i="0" u="none" strike="noStrike" kern="0" cap="none" spc="0" normalizeH="0" baseline="0" noProof="1">
                    <a:ln>
                      <a:noFill/>
                    </a:ln>
                    <a:solidFill>
                      <a:srgbClr val="001871"/>
                    </a:solidFill>
                    <a:effectLst/>
                    <a:uLnTx/>
                    <a:uFillTx/>
                    <a:latin typeface="Calibri" pitchFamily="34" charset="0"/>
                    <a:ea typeface="+mn-ea"/>
                    <a:cs typeface="Calibri" pitchFamily="34" charset="0"/>
                  </a:rPr>
                  <a:t>Publishing companies</a:t>
                </a:r>
              </a:p>
            </p:txBody>
          </p:sp>
        </p:grpSp>
        <p:pic>
          <p:nvPicPr>
            <p:cNvPr id="52" name="Bild 3" descr="StiftgLesen_Logo_CMYK.eps"/>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222182" y="2837516"/>
              <a:ext cx="941685" cy="504000"/>
            </a:xfrm>
            <a:prstGeom prst="rect">
              <a:avLst/>
            </a:prstGeom>
          </p:spPr>
        </p:pic>
      </p:grpSp>
      <p:sp>
        <p:nvSpPr>
          <p:cNvPr id="53" name="Titel 1"/>
          <p:cNvSpPr txBox="1">
            <a:spLocks/>
          </p:cNvSpPr>
          <p:nvPr/>
        </p:nvSpPr>
        <p:spPr>
          <a:xfrm>
            <a:off x="2283010" y="506652"/>
            <a:ext cx="5250567" cy="450120"/>
          </a:xfrm>
          <a:prstGeom prst="rect">
            <a:avLst/>
          </a:prstGeom>
        </p:spPr>
        <p:txBody>
          <a:bodyPr vert="horz" lIns="0" tIns="0" rIns="0" bIns="0" rtlCol="0" anchor="t" anchorCtr="0">
            <a:normAutofit/>
          </a:bodyPr>
          <a:lstStyle>
            <a:lvl1pPr algn="l" defTabSz="457200" rtl="0" eaLnBrk="1" latinLnBrk="0" hangingPunct="1">
              <a:lnSpc>
                <a:spcPts val="3000"/>
              </a:lnSpc>
              <a:spcBef>
                <a:spcPct val="0"/>
              </a:spcBef>
              <a:buNone/>
              <a:tabLst/>
              <a:defRPr sz="2800" b="0" i="0" kern="1200">
                <a:solidFill>
                  <a:srgbClr val="001871"/>
                </a:solidFill>
                <a:latin typeface="Calibri"/>
                <a:ea typeface="+mj-ea"/>
                <a:cs typeface="Calibri"/>
              </a:defRPr>
            </a:lvl1pPr>
          </a:lstStyle>
          <a:p>
            <a:r>
              <a:rPr lang="en-US" sz="2000" dirty="0">
                <a:solidFill>
                  <a:srgbClr val="003770"/>
                </a:solidFill>
                <a:latin typeface="PoppinsDE Medium" panose="02000000000000000000" pitchFamily="2" charset="0"/>
                <a:cs typeface="PoppinsDE Medium" panose="02000000000000000000" pitchFamily="2" charset="0"/>
              </a:rPr>
              <a:t>Initiating a growing network</a:t>
            </a:r>
          </a:p>
        </p:txBody>
      </p:sp>
      <p:pic>
        <p:nvPicPr>
          <p:cNvPr id="5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42" y="133334"/>
            <a:ext cx="1579161" cy="72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82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
          </p:nvPr>
        </p:nvSpPr>
        <p:spPr>
          <a:xfrm>
            <a:off x="424111" y="1240864"/>
            <a:ext cx="8353425" cy="288379"/>
          </a:xfrm>
        </p:spPr>
        <p:txBody>
          <a:bodyPr>
            <a:normAutofit/>
          </a:bodyPr>
          <a:lstStyle/>
          <a:p>
            <a:r>
              <a:rPr lang="en-US" sz="1000" dirty="0">
                <a:solidFill>
                  <a:srgbClr val="001871"/>
                </a:solidFill>
              </a:rPr>
              <a:t>Percentage of households in which children and </a:t>
            </a:r>
            <a:r>
              <a:rPr lang="en-US" sz="1000">
                <a:solidFill>
                  <a:srgbClr val="001871"/>
                </a:solidFill>
              </a:rPr>
              <a:t>adolescents </a:t>
            </a:r>
            <a:r>
              <a:rPr lang="en-US" sz="1000" smtClean="0">
                <a:solidFill>
                  <a:srgbClr val="001871"/>
                </a:solidFill>
              </a:rPr>
              <a:t>live</a:t>
            </a:r>
            <a:endParaRPr lang="en-US" sz="1000" dirty="0">
              <a:solidFill>
                <a:srgbClr val="001871"/>
              </a:solidFill>
            </a:endParaRPr>
          </a:p>
        </p:txBody>
      </p:sp>
      <p:sp>
        <p:nvSpPr>
          <p:cNvPr id="4" name="Datumsplatzhalter 3"/>
          <p:cNvSpPr>
            <a:spLocks noGrp="1"/>
          </p:cNvSpPr>
          <p:nvPr>
            <p:ph type="dt" sz="half" idx="2"/>
          </p:nvPr>
        </p:nvSpPr>
        <p:spPr/>
        <p:txBody>
          <a:bodyPr/>
          <a:lstStyle/>
          <a:p>
            <a:pPr>
              <a:defRPr/>
            </a:pPr>
            <a:fld id="{3CBCAB01-C1F3-45BB-961A-E790CC7B0708}" type="datetime1">
              <a:rPr lang="de-DE" smtClean="0"/>
              <a:pPr>
                <a:defRPr/>
              </a:pPr>
              <a:t>19.01.2018</a:t>
            </a:fld>
            <a:endParaRPr lang="de-DE" dirty="0"/>
          </a:p>
        </p:txBody>
      </p:sp>
      <p:sp>
        <p:nvSpPr>
          <p:cNvPr id="6" name="Foliennummernplatzhalter 5"/>
          <p:cNvSpPr>
            <a:spLocks noGrp="1"/>
          </p:cNvSpPr>
          <p:nvPr>
            <p:ph type="sldNum" sz="quarter" idx="4"/>
          </p:nvPr>
        </p:nvSpPr>
        <p:spPr/>
        <p:txBody>
          <a:bodyPr/>
          <a:lstStyle/>
          <a:p>
            <a:pPr>
              <a:defRPr/>
            </a:pPr>
            <a:fld id="{E1A1A36B-E8FE-4674-A822-5802839ACFB7}" type="slidenum">
              <a:rPr lang="de-DE" smtClean="0"/>
              <a:pPr>
                <a:defRPr/>
              </a:pPr>
              <a:t>6</a:t>
            </a:fld>
            <a:endParaRPr lang="de-DE" dirty="0"/>
          </a:p>
        </p:txBody>
      </p:sp>
      <p:sp>
        <p:nvSpPr>
          <p:cNvPr id="7" name="Titel 6"/>
          <p:cNvSpPr>
            <a:spLocks noGrp="1"/>
          </p:cNvSpPr>
          <p:nvPr>
            <p:ph type="title"/>
          </p:nvPr>
        </p:nvSpPr>
        <p:spPr/>
        <p:txBody>
          <a:bodyPr>
            <a:noAutofit/>
          </a:bodyPr>
          <a:lstStyle/>
          <a:p>
            <a:r>
              <a:rPr lang="en-US" dirty="0">
                <a:solidFill>
                  <a:srgbClr val="001871"/>
                </a:solidFill>
              </a:rPr>
              <a:t>Many adults with poor reading skills have children</a:t>
            </a:r>
            <a:br>
              <a:rPr lang="en-US" dirty="0">
                <a:solidFill>
                  <a:srgbClr val="001871"/>
                </a:solidFill>
              </a:rPr>
            </a:br>
            <a:r>
              <a:rPr lang="en-US" dirty="0">
                <a:solidFill>
                  <a:srgbClr val="001871"/>
                </a:solidFill>
              </a:rPr>
              <a:t>Example: Germany</a:t>
            </a:r>
          </a:p>
        </p:txBody>
      </p:sp>
      <p:sp>
        <p:nvSpPr>
          <p:cNvPr id="13"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graphicFrame>
        <p:nvGraphicFramePr>
          <p:cNvPr id="14" name="Inhaltsplatzhalter 14"/>
          <p:cNvGraphicFramePr>
            <a:graphicFrameLocks/>
          </p:cNvGraphicFramePr>
          <p:nvPr>
            <p:extLst>
              <p:ext uri="{D42A27DB-BD31-4B8C-83A1-F6EECF244321}">
                <p14:modId xmlns:p14="http://schemas.microsoft.com/office/powerpoint/2010/main" val="1013321633"/>
              </p:ext>
            </p:extLst>
          </p:nvPr>
        </p:nvGraphicFramePr>
        <p:xfrm>
          <a:off x="414051" y="1796855"/>
          <a:ext cx="8243888" cy="41189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22F00353-7FF5-4ABA-8DB4-C4FED7417C68}"/>
              </a:ext>
            </a:extLst>
          </p:cNvPr>
          <p:cNvSpPr txBox="1"/>
          <p:nvPr/>
        </p:nvSpPr>
        <p:spPr>
          <a:xfrm>
            <a:off x="289778" y="6244456"/>
            <a:ext cx="609814"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6</a:t>
            </a:r>
          </a:p>
        </p:txBody>
      </p:sp>
      <p:sp>
        <p:nvSpPr>
          <p:cNvPr id="10" name="Text Box 5"/>
          <p:cNvSpPr txBox="1">
            <a:spLocks noChangeArrowheads="1"/>
          </p:cNvSpPr>
          <p:nvPr/>
        </p:nvSpPr>
        <p:spPr bwMode="auto">
          <a:xfrm>
            <a:off x="265247" y="5949280"/>
            <a:ext cx="8651259" cy="2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42925" indent="-542925" defTabSz="457200">
              <a:lnSpc>
                <a:spcPts val="1000"/>
              </a:lnSpc>
              <a:spcBef>
                <a:spcPct val="50000"/>
              </a:spcBef>
            </a:pPr>
            <a:r>
              <a:rPr lang="de-DE" sz="800" dirty="0">
                <a:solidFill>
                  <a:srgbClr val="001871"/>
                </a:solidFill>
              </a:rPr>
              <a:t>Source: leo. Level-</a:t>
            </a:r>
            <a:r>
              <a:rPr lang="de-DE" sz="800" dirty="0" err="1">
                <a:solidFill>
                  <a:srgbClr val="001871"/>
                </a:solidFill>
              </a:rPr>
              <a:t>One</a:t>
            </a:r>
            <a:r>
              <a:rPr lang="de-DE" sz="800" dirty="0">
                <a:solidFill>
                  <a:srgbClr val="001871"/>
                </a:solidFill>
              </a:rPr>
              <a:t>-Studie 2011.</a:t>
            </a:r>
          </a:p>
        </p:txBody>
      </p:sp>
    </p:spTree>
    <p:extLst>
      <p:ext uri="{BB962C8B-B14F-4D97-AF65-F5344CB8AC3E}">
        <p14:creationId xmlns:p14="http://schemas.microsoft.com/office/powerpoint/2010/main" val="38059014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0BC56F0-5509-407B-AEA7-DAC952A92517}"/>
              </a:ext>
            </a:extLst>
          </p:cNvPr>
          <p:cNvSpPr>
            <a:spLocks noGrp="1"/>
          </p:cNvSpPr>
          <p:nvPr>
            <p:ph type="sldNum" sz="quarter" idx="10"/>
          </p:nvPr>
        </p:nvSpPr>
        <p:spPr/>
        <p:txBody>
          <a:bodyPr/>
          <a:lstStyle/>
          <a:p>
            <a:fld id="{EF37832F-21F2-4679-920C-88524B75CF38}" type="slidenum">
              <a:rPr lang="de-DE" smtClean="0"/>
              <a:pPr/>
              <a:t>60</a:t>
            </a:fld>
            <a:endParaRPr lang="de-DE"/>
          </a:p>
        </p:txBody>
      </p:sp>
      <p:sp>
        <p:nvSpPr>
          <p:cNvPr id="3" name="Textplatzhalter 2">
            <a:extLst>
              <a:ext uri="{FF2B5EF4-FFF2-40B4-BE49-F238E27FC236}">
                <a16:creationId xmlns:a16="http://schemas.microsoft.com/office/drawing/2014/main" id="{40901A84-0583-4FB8-B149-F21AA928D01E}"/>
              </a:ext>
            </a:extLst>
          </p:cNvPr>
          <p:cNvSpPr>
            <a:spLocks noGrp="1"/>
          </p:cNvSpPr>
          <p:nvPr>
            <p:ph type="body" sz="quarter" idx="11"/>
          </p:nvPr>
        </p:nvSpPr>
        <p:spPr/>
        <p:txBody>
          <a:bodyPr/>
          <a:lstStyle/>
          <a:p>
            <a:r>
              <a:rPr lang="en-US" dirty="0">
                <a:solidFill>
                  <a:srgbClr val="003770"/>
                </a:solidFill>
              </a:rPr>
              <a:t>Dr. Simone C. Ehmig</a:t>
            </a:r>
            <a:br>
              <a:rPr lang="en-US" dirty="0">
                <a:solidFill>
                  <a:srgbClr val="003770"/>
                </a:solidFill>
              </a:rPr>
            </a:br>
            <a:r>
              <a:rPr lang="en-US" dirty="0">
                <a:solidFill>
                  <a:srgbClr val="003770"/>
                </a:solidFill>
              </a:rPr>
              <a:t>Stiftung Lesen</a:t>
            </a:r>
            <a:br>
              <a:rPr lang="en-US" dirty="0">
                <a:solidFill>
                  <a:srgbClr val="003770"/>
                </a:solidFill>
              </a:rPr>
            </a:br>
            <a:r>
              <a:rPr lang="en-US" dirty="0" err="1">
                <a:solidFill>
                  <a:srgbClr val="003770"/>
                </a:solidFill>
              </a:rPr>
              <a:t>Roemerwall</a:t>
            </a:r>
            <a:r>
              <a:rPr lang="en-US" dirty="0">
                <a:solidFill>
                  <a:srgbClr val="003770"/>
                </a:solidFill>
              </a:rPr>
              <a:t> 40</a:t>
            </a:r>
            <a:br>
              <a:rPr lang="en-US" dirty="0">
                <a:solidFill>
                  <a:srgbClr val="003770"/>
                </a:solidFill>
              </a:rPr>
            </a:br>
            <a:r>
              <a:rPr lang="en-US" dirty="0">
                <a:solidFill>
                  <a:srgbClr val="003770"/>
                </a:solidFill>
              </a:rPr>
              <a:t>D-55131 Mainz</a:t>
            </a:r>
            <a:br>
              <a:rPr lang="en-US" dirty="0">
                <a:solidFill>
                  <a:srgbClr val="003770"/>
                </a:solidFill>
              </a:rPr>
            </a:br>
            <a:r>
              <a:rPr lang="en-US" dirty="0">
                <a:solidFill>
                  <a:srgbClr val="003770"/>
                </a:solidFill>
              </a:rPr>
              <a:t>+49 6131 28890 81</a:t>
            </a:r>
            <a:br>
              <a:rPr lang="en-US" dirty="0">
                <a:solidFill>
                  <a:srgbClr val="003770"/>
                </a:solidFill>
              </a:rPr>
            </a:br>
            <a:r>
              <a:rPr lang="en-US" dirty="0">
                <a:solidFill>
                  <a:srgbClr val="003770"/>
                </a:solidFill>
                <a:hlinkClick r:id="rId2"/>
              </a:rPr>
              <a:t>simone.ehmig@stiftunglesen.de</a:t>
            </a:r>
            <a:r>
              <a:rPr lang="en-US" dirty="0">
                <a:solidFill>
                  <a:srgbClr val="003770"/>
                </a:solidFill>
              </a:rPr>
              <a:t/>
            </a:r>
            <a:br>
              <a:rPr lang="en-US" dirty="0">
                <a:solidFill>
                  <a:srgbClr val="003770"/>
                </a:solidFill>
              </a:rPr>
            </a:br>
            <a:endParaRPr lang="en-US" dirty="0">
              <a:solidFill>
                <a:srgbClr val="003770"/>
              </a:solidFill>
            </a:endParaRPr>
          </a:p>
          <a:p>
            <a:r>
              <a:rPr lang="en-US" dirty="0">
                <a:solidFill>
                  <a:srgbClr val="003770"/>
                </a:solidFill>
                <a:hlinkClick r:id="rId3"/>
              </a:rPr>
              <a:t>www.stiftunglesen.de</a:t>
            </a:r>
            <a:r>
              <a:rPr lang="en-US" dirty="0">
                <a:solidFill>
                  <a:srgbClr val="003770"/>
                </a:solidFill>
              </a:rPr>
              <a:t/>
            </a:r>
            <a:br>
              <a:rPr lang="en-US" dirty="0">
                <a:solidFill>
                  <a:srgbClr val="003770"/>
                </a:solidFill>
              </a:rPr>
            </a:br>
            <a:r>
              <a:rPr lang="en-US" dirty="0">
                <a:solidFill>
                  <a:srgbClr val="003770"/>
                </a:solidFill>
                <a:hlinkClick r:id="rId4"/>
              </a:rPr>
              <a:t>www.facebook.com/StiftungLesen</a:t>
            </a:r>
            <a:r>
              <a:rPr lang="en-US" dirty="0">
                <a:solidFill>
                  <a:srgbClr val="003770"/>
                </a:solidFill>
              </a:rPr>
              <a:t/>
            </a:r>
            <a:br>
              <a:rPr lang="en-US" dirty="0">
                <a:solidFill>
                  <a:srgbClr val="003770"/>
                </a:solidFill>
              </a:rPr>
            </a:br>
            <a:r>
              <a:rPr lang="en-US" dirty="0">
                <a:solidFill>
                  <a:srgbClr val="003770"/>
                </a:solidFill>
                <a:hlinkClick r:id="rId5"/>
              </a:rPr>
              <a:t>www.twitter.com/StiftungLesen</a:t>
            </a:r>
            <a:endParaRPr lang="en-US" dirty="0">
              <a:solidFill>
                <a:srgbClr val="003770"/>
              </a:solidFill>
            </a:endParaRPr>
          </a:p>
        </p:txBody>
      </p:sp>
    </p:spTree>
    <p:extLst>
      <p:ext uri="{BB962C8B-B14F-4D97-AF65-F5344CB8AC3E}">
        <p14:creationId xmlns:p14="http://schemas.microsoft.com/office/powerpoint/2010/main" val="766426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
          </p:nvPr>
        </p:nvSpPr>
        <p:spPr>
          <a:xfrm>
            <a:off x="424111" y="1240864"/>
            <a:ext cx="8353425" cy="288379"/>
          </a:xfrm>
        </p:spPr>
        <p:txBody>
          <a:bodyPr>
            <a:normAutofit/>
          </a:bodyPr>
          <a:lstStyle/>
          <a:p>
            <a:r>
              <a:rPr lang="en-US" sz="1000" dirty="0">
                <a:solidFill>
                  <a:srgbClr val="001871"/>
                </a:solidFill>
              </a:rPr>
              <a:t>Percentage of households in which children and </a:t>
            </a:r>
            <a:r>
              <a:rPr lang="en-US" sz="1000">
                <a:solidFill>
                  <a:srgbClr val="001871"/>
                </a:solidFill>
              </a:rPr>
              <a:t>adolescents </a:t>
            </a:r>
            <a:r>
              <a:rPr lang="en-US" sz="1000" smtClean="0">
                <a:solidFill>
                  <a:srgbClr val="001871"/>
                </a:solidFill>
              </a:rPr>
              <a:t>live</a:t>
            </a:r>
            <a:endParaRPr lang="en-US" sz="1000" dirty="0">
              <a:solidFill>
                <a:srgbClr val="001871"/>
              </a:solidFill>
            </a:endParaRPr>
          </a:p>
        </p:txBody>
      </p:sp>
      <p:sp>
        <p:nvSpPr>
          <p:cNvPr id="4" name="Datumsplatzhalter 3"/>
          <p:cNvSpPr>
            <a:spLocks noGrp="1"/>
          </p:cNvSpPr>
          <p:nvPr>
            <p:ph type="dt" sz="half" idx="2"/>
          </p:nvPr>
        </p:nvSpPr>
        <p:spPr/>
        <p:txBody>
          <a:bodyPr/>
          <a:lstStyle/>
          <a:p>
            <a:pPr>
              <a:defRPr/>
            </a:pPr>
            <a:fld id="{3CBCAB01-C1F3-45BB-961A-E790CC7B0708}" type="datetime1">
              <a:rPr lang="de-DE" smtClean="0"/>
              <a:pPr>
                <a:defRPr/>
              </a:pPr>
              <a:t>19.01.2018</a:t>
            </a:fld>
            <a:endParaRPr lang="de-DE" dirty="0"/>
          </a:p>
        </p:txBody>
      </p:sp>
      <p:sp>
        <p:nvSpPr>
          <p:cNvPr id="6" name="Foliennummernplatzhalter 5"/>
          <p:cNvSpPr>
            <a:spLocks noGrp="1"/>
          </p:cNvSpPr>
          <p:nvPr>
            <p:ph type="sldNum" sz="quarter" idx="4"/>
          </p:nvPr>
        </p:nvSpPr>
        <p:spPr/>
        <p:txBody>
          <a:bodyPr/>
          <a:lstStyle/>
          <a:p>
            <a:pPr>
              <a:defRPr/>
            </a:pPr>
            <a:fld id="{E1A1A36B-E8FE-4674-A822-5802839ACFB7}" type="slidenum">
              <a:rPr lang="de-DE" smtClean="0"/>
              <a:pPr>
                <a:defRPr/>
              </a:pPr>
              <a:t>7</a:t>
            </a:fld>
            <a:endParaRPr lang="de-DE" dirty="0"/>
          </a:p>
        </p:txBody>
      </p:sp>
      <p:sp>
        <p:nvSpPr>
          <p:cNvPr id="7" name="Titel 6"/>
          <p:cNvSpPr>
            <a:spLocks noGrp="1"/>
          </p:cNvSpPr>
          <p:nvPr>
            <p:ph type="title"/>
          </p:nvPr>
        </p:nvSpPr>
        <p:spPr/>
        <p:txBody>
          <a:bodyPr>
            <a:noAutofit/>
          </a:bodyPr>
          <a:lstStyle/>
          <a:p>
            <a:r>
              <a:rPr lang="en-US" dirty="0">
                <a:solidFill>
                  <a:srgbClr val="001871"/>
                </a:solidFill>
              </a:rPr>
              <a:t>Many adults with poor reading skills have children</a:t>
            </a:r>
            <a:br>
              <a:rPr lang="en-US" dirty="0">
                <a:solidFill>
                  <a:srgbClr val="001871"/>
                </a:solidFill>
              </a:rPr>
            </a:br>
            <a:r>
              <a:rPr lang="en-US" dirty="0">
                <a:solidFill>
                  <a:srgbClr val="001871"/>
                </a:solidFill>
              </a:rPr>
              <a:t>Example: Germany</a:t>
            </a:r>
          </a:p>
        </p:txBody>
      </p:sp>
      <p:sp>
        <p:nvSpPr>
          <p:cNvPr id="13"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graphicFrame>
        <p:nvGraphicFramePr>
          <p:cNvPr id="14" name="Inhaltsplatzhalter 14"/>
          <p:cNvGraphicFramePr>
            <a:graphicFrameLocks/>
          </p:cNvGraphicFramePr>
          <p:nvPr>
            <p:extLst/>
          </p:nvPr>
        </p:nvGraphicFramePr>
        <p:xfrm>
          <a:off x="414051" y="1796855"/>
          <a:ext cx="8243888" cy="41189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22F00353-7FF5-4ABA-8DB4-C4FED7417C68}"/>
              </a:ext>
            </a:extLst>
          </p:cNvPr>
          <p:cNvSpPr txBox="1"/>
          <p:nvPr/>
        </p:nvSpPr>
        <p:spPr>
          <a:xfrm>
            <a:off x="289778" y="6244456"/>
            <a:ext cx="609814"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6</a:t>
            </a:r>
          </a:p>
        </p:txBody>
      </p:sp>
      <p:sp>
        <p:nvSpPr>
          <p:cNvPr id="10" name="Text Box 5"/>
          <p:cNvSpPr txBox="1">
            <a:spLocks noChangeArrowheads="1"/>
          </p:cNvSpPr>
          <p:nvPr/>
        </p:nvSpPr>
        <p:spPr bwMode="auto">
          <a:xfrm>
            <a:off x="265247" y="5949280"/>
            <a:ext cx="8651259" cy="2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42925" indent="-542925" defTabSz="457200">
              <a:lnSpc>
                <a:spcPts val="1000"/>
              </a:lnSpc>
              <a:spcBef>
                <a:spcPct val="50000"/>
              </a:spcBef>
            </a:pPr>
            <a:r>
              <a:rPr lang="de-DE" sz="800" dirty="0">
                <a:solidFill>
                  <a:srgbClr val="001871"/>
                </a:solidFill>
              </a:rPr>
              <a:t>Source: leo. Level-</a:t>
            </a:r>
            <a:r>
              <a:rPr lang="de-DE" sz="800" dirty="0" err="1">
                <a:solidFill>
                  <a:srgbClr val="001871"/>
                </a:solidFill>
              </a:rPr>
              <a:t>One</a:t>
            </a:r>
            <a:r>
              <a:rPr lang="de-DE" sz="800" dirty="0">
                <a:solidFill>
                  <a:srgbClr val="001871"/>
                </a:solidFill>
              </a:rPr>
              <a:t>-Studie 2011.</a:t>
            </a:r>
          </a:p>
        </p:txBody>
      </p:sp>
      <p:sp>
        <p:nvSpPr>
          <p:cNvPr id="11" name="Textfeld 10"/>
          <p:cNvSpPr txBox="1"/>
          <p:nvPr/>
        </p:nvSpPr>
        <p:spPr>
          <a:xfrm rot="20502506">
            <a:off x="859812" y="2477124"/>
            <a:ext cx="7352367" cy="830997"/>
          </a:xfrm>
          <a:prstGeom prst="rect">
            <a:avLst/>
          </a:prstGeom>
          <a:solidFill>
            <a:srgbClr val="D4004F"/>
          </a:solidFill>
          <a:ln>
            <a:solidFill>
              <a:srgbClr val="D4004F"/>
            </a:solidFill>
          </a:ln>
        </p:spPr>
        <p:txBody>
          <a:bodyPr wrap="square" rtlCol="0">
            <a:spAutoFit/>
          </a:bodyPr>
          <a:lstStyle/>
          <a:p>
            <a:r>
              <a:rPr lang="de-DE" sz="1600" b="1" dirty="0">
                <a:solidFill>
                  <a:schemeClr val="bg1"/>
                </a:solidFill>
              </a:rPr>
              <a:t>...</a:t>
            </a:r>
            <a:r>
              <a:rPr lang="en-US" sz="1600" b="1" dirty="0">
                <a:solidFill>
                  <a:schemeClr val="bg1"/>
                </a:solidFill>
              </a:rPr>
              <a:t> Looked at differently:</a:t>
            </a:r>
            <a:br>
              <a:rPr lang="en-US" sz="1600" b="1" dirty="0">
                <a:solidFill>
                  <a:schemeClr val="bg1"/>
                </a:solidFill>
              </a:rPr>
            </a:br>
            <a:r>
              <a:rPr lang="en-US" sz="1600" b="1" dirty="0">
                <a:solidFill>
                  <a:schemeClr val="bg1"/>
                </a:solidFill>
              </a:rPr>
              <a:t>In 16.2 percent of families with children between the ages of 0 and 13, at least one parent has problems with reading and writing.</a:t>
            </a:r>
          </a:p>
        </p:txBody>
      </p:sp>
    </p:spTree>
    <p:extLst>
      <p:ext uri="{BB962C8B-B14F-4D97-AF65-F5344CB8AC3E}">
        <p14:creationId xmlns:p14="http://schemas.microsoft.com/office/powerpoint/2010/main" val="2774909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552" y="206084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endParaRPr lang="de-DE" dirty="0"/>
          </a:p>
        </p:txBody>
      </p:sp>
      <p:sp>
        <p:nvSpPr>
          <p:cNvPr id="12" name="Titel 1"/>
          <p:cNvSpPr txBox="1">
            <a:spLocks/>
          </p:cNvSpPr>
          <p:nvPr/>
        </p:nvSpPr>
        <p:spPr>
          <a:xfrm>
            <a:off x="457200" y="358969"/>
            <a:ext cx="7182151" cy="954498"/>
          </a:xfrm>
          <a:prstGeom prst="rect">
            <a:avLst/>
          </a:prstGeom>
        </p:spPr>
        <p:txBody>
          <a:bodyPr vert="horz" lIns="0" tIns="0" rIns="0" bIns="0" rtlCol="0" anchor="t" anchorCtr="0">
            <a:normAutofit/>
          </a:bodyPr>
          <a:lstStyle>
            <a:lvl1pPr algn="l" defTabSz="457200" rtl="0" eaLnBrk="1" latinLnBrk="0" hangingPunct="1">
              <a:lnSpc>
                <a:spcPts val="3000"/>
              </a:lnSpc>
              <a:spcBef>
                <a:spcPct val="0"/>
              </a:spcBef>
              <a:buNone/>
              <a:defRPr sz="2800" b="0" i="0" kern="1200">
                <a:solidFill>
                  <a:schemeClr val="accent1"/>
                </a:solidFill>
                <a:latin typeface="Calibri"/>
                <a:ea typeface="+mj-ea"/>
                <a:cs typeface="Calibri"/>
              </a:defRPr>
            </a:lvl1pPr>
          </a:lstStyle>
          <a:p>
            <a:r>
              <a:rPr lang="de-DE" sz="2000" dirty="0">
                <a:solidFill>
                  <a:srgbClr val="001871"/>
                </a:solidFill>
                <a:latin typeface="+mj-lt"/>
              </a:rPr>
              <a:t>I</a:t>
            </a:r>
            <a:r>
              <a:rPr lang="en-US" sz="2000" dirty="0">
                <a:solidFill>
                  <a:srgbClr val="001871"/>
                </a:solidFill>
                <a:latin typeface="+mj-lt"/>
              </a:rPr>
              <a:t>n households with young adults who are poor readers</a:t>
            </a:r>
            <a:br>
              <a:rPr lang="en-US" sz="2000" dirty="0">
                <a:solidFill>
                  <a:srgbClr val="001871"/>
                </a:solidFill>
                <a:latin typeface="+mj-lt"/>
              </a:rPr>
            </a:br>
            <a:r>
              <a:rPr lang="en-US" sz="2000" dirty="0">
                <a:solidFill>
                  <a:srgbClr val="001871"/>
                </a:solidFill>
                <a:latin typeface="+mj-lt"/>
              </a:rPr>
              <a:t>there are not many reading materials</a:t>
            </a:r>
          </a:p>
        </p:txBody>
      </p:sp>
      <p:sp>
        <p:nvSpPr>
          <p:cNvPr id="14" name="Datumsplatzhalter 3"/>
          <p:cNvSpPr>
            <a:spLocks noGrp="1"/>
          </p:cNvSpPr>
          <p:nvPr>
            <p:ph type="dt" sz="half" idx="4294967295"/>
          </p:nvPr>
        </p:nvSpPr>
        <p:spPr>
          <a:xfrm>
            <a:off x="449973" y="6562180"/>
            <a:ext cx="985127" cy="215997"/>
          </a:xfrm>
          <a:prstGeom prst="rect">
            <a:avLst/>
          </a:prstGeom>
          <a:ln>
            <a:noFill/>
          </a:ln>
          <a:effectLst/>
        </p:spPr>
        <p:txBody>
          <a:bodyPr lIns="0" tIns="0" rIns="0" bIns="0"/>
          <a:lstStyle>
            <a:lvl1pPr>
              <a:defRPr sz="1200">
                <a:ln>
                  <a:noFill/>
                </a:ln>
                <a:solidFill>
                  <a:srgbClr val="FFFFFF"/>
                </a:solidFill>
              </a:defRPr>
            </a:lvl1pPr>
          </a:lstStyle>
          <a:p>
            <a:fld id="{1CAC77DD-EAE9-B94A-8F75-2D5CC889BE53}" type="datetime1">
              <a:rPr lang="de-DE" smtClean="0"/>
              <a:pPr/>
              <a:t>19.01.2018</a:t>
            </a:fld>
            <a:endParaRPr lang="de-DE" dirty="0"/>
          </a:p>
        </p:txBody>
      </p:sp>
      <p:sp>
        <p:nvSpPr>
          <p:cNvPr id="18" name="Foliennummernplatzhalter 5"/>
          <p:cNvSpPr>
            <a:spLocks noGrp="1"/>
          </p:cNvSpPr>
          <p:nvPr>
            <p:ph type="sldNum" sz="quarter" idx="4294967295"/>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fld id="{8D6DF14B-2E7C-B040-9DB9-99424FD42785}" type="slidenum">
              <a:rPr lang="de-DE" smtClean="0"/>
              <a:pPr/>
              <a:t>8</a:t>
            </a:fld>
            <a:endParaRPr lang="de-DE" dirty="0"/>
          </a:p>
        </p:txBody>
      </p:sp>
      <p:sp>
        <p:nvSpPr>
          <p:cNvPr id="19" name="Fußzeilenplatzhalter 4"/>
          <p:cNvSpPr>
            <a:spLocks noGrp="1"/>
          </p:cNvSpPr>
          <p:nvPr>
            <p:ph type="ftr" sz="quarter" idx="4294967295"/>
          </p:nvPr>
        </p:nvSpPr>
        <p:spPr>
          <a:xfrm>
            <a:off x="1625599" y="6562180"/>
            <a:ext cx="5108576" cy="295820"/>
          </a:xfrm>
          <a:prstGeom prst="rect">
            <a:avLst/>
          </a:prstGeom>
        </p:spPr>
        <p:txBody>
          <a:bodyPr lIns="0" tIns="0" rIns="0" bIns="0"/>
          <a:lstStyle>
            <a:lvl1pPr algn="l">
              <a:defRPr sz="1200">
                <a:ln>
                  <a:noFill/>
                </a:ln>
                <a:solidFill>
                  <a:srgbClr val="FFFFFF"/>
                </a:solidFill>
              </a:defRPr>
            </a:lvl1pPr>
          </a:lstStyle>
          <a:p>
            <a:r>
              <a:rPr lang="de-DE" dirty="0"/>
              <a:t>Institut für Lese- und Medienforschung der Stiftung Lesen | Dr. Simone C. Ehmig</a:t>
            </a:r>
          </a:p>
        </p:txBody>
      </p:sp>
      <p:graphicFrame>
        <p:nvGraphicFramePr>
          <p:cNvPr id="8" name="Diagramm 7"/>
          <p:cNvGraphicFramePr/>
          <p:nvPr>
            <p:extLst>
              <p:ext uri="{D42A27DB-BD31-4B8C-83A1-F6EECF244321}">
                <p14:modId xmlns:p14="http://schemas.microsoft.com/office/powerpoint/2010/main" val="2675599994"/>
              </p:ext>
            </p:extLst>
          </p:nvPr>
        </p:nvGraphicFramePr>
        <p:xfrm>
          <a:off x="449973" y="1561548"/>
          <a:ext cx="7772400" cy="45903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feld 10"/>
          <p:cNvSpPr txBox="1"/>
          <p:nvPr/>
        </p:nvSpPr>
        <p:spPr>
          <a:xfrm>
            <a:off x="393592" y="1106734"/>
            <a:ext cx="6773008" cy="246221"/>
          </a:xfrm>
          <a:prstGeom prst="rect">
            <a:avLst/>
          </a:prstGeom>
          <a:noFill/>
        </p:spPr>
        <p:txBody>
          <a:bodyPr wrap="none" rtlCol="0">
            <a:spAutoFit/>
          </a:bodyPr>
          <a:lstStyle/>
          <a:p>
            <a:r>
              <a:rPr lang="en-US" sz="1000" dirty="0">
                <a:solidFill>
                  <a:srgbClr val="001871"/>
                </a:solidFill>
              </a:rPr>
              <a:t>Percentage of households with young adults between the ages of 16 and 35 with different numbers of </a:t>
            </a:r>
            <a:r>
              <a:rPr lang="en-US" sz="1000" dirty="0" smtClean="0">
                <a:solidFill>
                  <a:srgbClr val="001871"/>
                </a:solidFill>
              </a:rPr>
              <a:t>books</a:t>
            </a:r>
            <a:endParaRPr lang="en-US" sz="1000" dirty="0">
              <a:solidFill>
                <a:srgbClr val="001871"/>
              </a:solidFill>
            </a:endParaRPr>
          </a:p>
        </p:txBody>
      </p:sp>
      <p:sp>
        <p:nvSpPr>
          <p:cNvPr id="13" name="Textfeld 12"/>
          <p:cNvSpPr txBox="1"/>
          <p:nvPr/>
        </p:nvSpPr>
        <p:spPr>
          <a:xfrm>
            <a:off x="437322" y="1653873"/>
            <a:ext cx="2311851" cy="246221"/>
          </a:xfrm>
          <a:prstGeom prst="rect">
            <a:avLst/>
          </a:prstGeom>
          <a:noFill/>
        </p:spPr>
        <p:txBody>
          <a:bodyPr wrap="none" rtlCol="0">
            <a:spAutoFit/>
          </a:bodyPr>
          <a:lstStyle/>
          <a:p>
            <a:r>
              <a:rPr lang="en-US" sz="1000" dirty="0">
                <a:solidFill>
                  <a:srgbClr val="001871"/>
                </a:solidFill>
              </a:rPr>
              <a:t>Reading ability according to </a:t>
            </a:r>
            <a:r>
              <a:rPr lang="en-US" sz="1000" dirty="0" smtClean="0">
                <a:solidFill>
                  <a:srgbClr val="001871"/>
                </a:solidFill>
              </a:rPr>
              <a:t>PIAAC</a:t>
            </a:r>
            <a:endParaRPr lang="en-US" sz="1000" dirty="0">
              <a:solidFill>
                <a:srgbClr val="001871"/>
              </a:solidFill>
            </a:endParaRPr>
          </a:p>
        </p:txBody>
      </p:sp>
      <p:sp>
        <p:nvSpPr>
          <p:cNvPr id="21" name="Rechteck 20"/>
          <p:cNvSpPr/>
          <p:nvPr/>
        </p:nvSpPr>
        <p:spPr bwMode="auto">
          <a:xfrm>
            <a:off x="818984" y="4118776"/>
            <a:ext cx="4699221" cy="1542553"/>
          </a:xfrm>
          <a:prstGeom prst="rect">
            <a:avLst/>
          </a:prstGeom>
          <a:noFill/>
          <a:ln w="31750">
            <a:solidFill>
              <a:srgbClr val="D400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spAutoFit/>
          </a:bodyPr>
          <a:lstStyle/>
          <a:p>
            <a:pPr algn="ctr"/>
            <a:endParaRPr lang="de-DE"/>
          </a:p>
        </p:txBody>
      </p:sp>
      <p:sp>
        <p:nvSpPr>
          <p:cNvPr id="15" name="Textfeld 14">
            <a:extLst>
              <a:ext uri="{FF2B5EF4-FFF2-40B4-BE49-F238E27FC236}">
                <a16:creationId xmlns:a16="http://schemas.microsoft.com/office/drawing/2014/main" id="{22F00353-7FF5-4ABA-8DB4-C4FED7417C68}"/>
              </a:ext>
            </a:extLst>
          </p:cNvPr>
          <p:cNvSpPr txBox="1"/>
          <p:nvPr/>
        </p:nvSpPr>
        <p:spPr>
          <a:xfrm>
            <a:off x="289778" y="6244456"/>
            <a:ext cx="529206"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8</a:t>
            </a:r>
          </a:p>
        </p:txBody>
      </p:sp>
    </p:spTree>
    <p:extLst>
      <p:ext uri="{BB962C8B-B14F-4D97-AF65-F5344CB8AC3E}">
        <p14:creationId xmlns:p14="http://schemas.microsoft.com/office/powerpoint/2010/main" val="150305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95536" y="332656"/>
            <a:ext cx="7380360" cy="945021"/>
          </a:xfrm>
        </p:spPr>
        <p:txBody>
          <a:bodyPr>
            <a:noAutofit/>
          </a:bodyPr>
          <a:lstStyle/>
          <a:p>
            <a:r>
              <a:rPr lang="en-US" dirty="0">
                <a:solidFill>
                  <a:srgbClr val="003770"/>
                </a:solidFill>
              </a:rPr>
              <a:t>Early intervention in families is key </a:t>
            </a:r>
            <a:r>
              <a:rPr lang="en-US" dirty="0" smtClean="0">
                <a:solidFill>
                  <a:srgbClr val="003770"/>
                </a:solidFill>
              </a:rPr>
              <a:t/>
            </a:r>
            <a:br>
              <a:rPr lang="en-US" dirty="0" smtClean="0">
                <a:solidFill>
                  <a:srgbClr val="003770"/>
                </a:solidFill>
              </a:rPr>
            </a:br>
            <a:r>
              <a:rPr lang="en-US" dirty="0" smtClean="0">
                <a:solidFill>
                  <a:srgbClr val="003770"/>
                </a:solidFill>
              </a:rPr>
              <a:t>as </a:t>
            </a:r>
            <a:r>
              <a:rPr lang="en-US" dirty="0">
                <a:solidFill>
                  <a:srgbClr val="003770"/>
                </a:solidFill>
              </a:rPr>
              <a:t>recently confirmed by PIRLS</a:t>
            </a:r>
            <a:br>
              <a:rPr lang="en-US" dirty="0">
                <a:solidFill>
                  <a:srgbClr val="003770"/>
                </a:solidFill>
              </a:rPr>
            </a:br>
            <a:endParaRPr lang="en-US" dirty="0">
              <a:solidFill>
                <a:srgbClr val="003770"/>
              </a:solidFill>
              <a:latin typeface="PoppinsDE Light" panose="02000000000000000000" pitchFamily="2" charset="0"/>
              <a:cs typeface="PoppinsDE Light" panose="02000000000000000000" pitchFamily="2" charset="0"/>
            </a:endParaRPr>
          </a:p>
        </p:txBody>
      </p:sp>
      <p:sp>
        <p:nvSpPr>
          <p:cNvPr id="8" name="Datumsplatzhalter 3"/>
          <p:cNvSpPr>
            <a:spLocks noGrp="1"/>
          </p:cNvSpPr>
          <p:nvPr>
            <p:ph type="dt" sz="half" idx="2"/>
          </p:nvPr>
        </p:nvSpPr>
        <p:spPr>
          <a:xfrm>
            <a:off x="449973" y="6515819"/>
            <a:ext cx="985127" cy="215997"/>
          </a:xfrm>
          <a:prstGeom prst="rect">
            <a:avLst/>
          </a:prstGeom>
          <a:ln>
            <a:noFill/>
          </a:ln>
          <a:effectLst/>
        </p:spPr>
        <p:txBody>
          <a:bodyPr lIns="0" tIns="0" rIns="0" bIns="0">
            <a:noAutofit/>
          </a:bodyPr>
          <a:lstStyle>
            <a:lvl1pPr>
              <a:defRPr sz="1200">
                <a:ln>
                  <a:noFill/>
                </a:ln>
                <a:solidFill>
                  <a:srgbClr val="FFFFFF"/>
                </a:solidFill>
              </a:defRPr>
            </a:lvl1pPr>
          </a:lstStyle>
          <a:p>
            <a:pPr defTabSz="457200"/>
            <a:fld id="{1CAC77DD-EAE9-B94A-8F75-2D5CC889BE53}" type="datetime1">
              <a:rPr lang="de-DE" smtClean="0"/>
              <a:pPr defTabSz="457200"/>
              <a:t>19.01.2018</a:t>
            </a:fld>
            <a:endParaRPr lang="de-DE" dirty="0"/>
          </a:p>
        </p:txBody>
      </p:sp>
      <p:sp>
        <p:nvSpPr>
          <p:cNvPr id="9" name="Foliennummernplatzhalter 5"/>
          <p:cNvSpPr>
            <a:spLocks noGrp="1"/>
          </p:cNvSpPr>
          <p:nvPr>
            <p:ph type="sldNum" sz="quarter" idx="4"/>
          </p:nvPr>
        </p:nvSpPr>
        <p:spPr>
          <a:xfrm>
            <a:off x="6553200" y="6562180"/>
            <a:ext cx="2133600" cy="215997"/>
          </a:xfrm>
          <a:prstGeom prst="rect">
            <a:avLst/>
          </a:prstGeom>
        </p:spPr>
        <p:txBody>
          <a:bodyPr lIns="0" tIns="0" rIns="0" bIns="0"/>
          <a:lstStyle>
            <a:lvl1pPr algn="r">
              <a:defRPr sz="1200">
                <a:ln>
                  <a:noFill/>
                </a:ln>
                <a:solidFill>
                  <a:schemeClr val="bg1"/>
                </a:solidFill>
              </a:defRPr>
            </a:lvl1pPr>
          </a:lstStyle>
          <a:p>
            <a:pPr defTabSz="457200"/>
            <a:fld id="{8D6DF14B-2E7C-B040-9DB9-99424FD42785}" type="slidenum">
              <a:rPr lang="de-DE" smtClean="0">
                <a:solidFill>
                  <a:srgbClr val="FFFFFF"/>
                </a:solidFill>
              </a:rPr>
              <a:pPr defTabSz="457200"/>
              <a:t>9</a:t>
            </a:fld>
            <a:endParaRPr lang="de-DE" dirty="0">
              <a:solidFill>
                <a:srgbClr val="FFFFFF"/>
              </a:solidFill>
            </a:endParaRPr>
          </a:p>
        </p:txBody>
      </p:sp>
      <p:sp>
        <p:nvSpPr>
          <p:cNvPr id="13" name="Fußzeilenplatzhalter 4"/>
          <p:cNvSpPr>
            <a:spLocks noGrp="1"/>
          </p:cNvSpPr>
          <p:nvPr>
            <p:ph type="ftr" sz="quarter" idx="3"/>
          </p:nvPr>
        </p:nvSpPr>
        <p:spPr>
          <a:xfrm>
            <a:off x="1625600" y="6562180"/>
            <a:ext cx="2895600" cy="215997"/>
          </a:xfrm>
          <a:prstGeom prst="rect">
            <a:avLst/>
          </a:prstGeom>
        </p:spPr>
        <p:txBody>
          <a:bodyPr lIns="0" tIns="0" rIns="0" bIns="0"/>
          <a:lstStyle>
            <a:lvl1pPr algn="l">
              <a:defRPr sz="1200">
                <a:ln>
                  <a:noFill/>
                </a:ln>
                <a:solidFill>
                  <a:srgbClr val="FFFFFF"/>
                </a:solidFill>
              </a:defRPr>
            </a:lvl1pPr>
          </a:lstStyle>
          <a:p>
            <a:r>
              <a:rPr lang="de-DE" dirty="0"/>
              <a:t>Stiftung Lesen</a:t>
            </a:r>
          </a:p>
        </p:txBody>
      </p:sp>
      <p:sp>
        <p:nvSpPr>
          <p:cNvPr id="17" name="Inhaltsplatzhalter 11"/>
          <p:cNvSpPr txBox="1">
            <a:spLocks/>
          </p:cNvSpPr>
          <p:nvPr/>
        </p:nvSpPr>
        <p:spPr>
          <a:xfrm>
            <a:off x="432000" y="5906282"/>
            <a:ext cx="8388472" cy="448008"/>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Wingdings" panose="05000000000000000000" pitchFamily="2" charset="2"/>
              <a:buNone/>
              <a:defRPr lang="de-DE" sz="1200" kern="1200" baseline="0" dirty="0">
                <a:solidFill>
                  <a:schemeClr val="tx2"/>
                </a:solidFill>
                <a:latin typeface="+mn-lt"/>
                <a:ea typeface="+mn-ea"/>
                <a:cs typeface="+mn-cs"/>
              </a:defRPr>
            </a:lvl1pPr>
            <a:lvl2pPr marL="179388" indent="-179388" algn="l" defTabSz="685800" rtl="0" eaLnBrk="1" latinLnBrk="0" hangingPunct="1">
              <a:lnSpc>
                <a:spcPts val="2000"/>
              </a:lnSpc>
              <a:spcBef>
                <a:spcPts val="0"/>
              </a:spcBef>
              <a:spcAft>
                <a:spcPts val="600"/>
              </a:spcAft>
              <a:buFont typeface="Wingdings" panose="05000000000000000000" pitchFamily="2" charset="2"/>
              <a:buChar char="§"/>
              <a:defRPr sz="1400" kern="1200">
                <a:solidFill>
                  <a:schemeClr val="tx1"/>
                </a:solidFill>
                <a:latin typeface="+mn-lt"/>
                <a:ea typeface="+mn-ea"/>
                <a:cs typeface="+mn-cs"/>
              </a:defRPr>
            </a:lvl2pPr>
            <a:lvl3pPr marL="358775" indent="-176213" algn="l" defTabSz="685800" rtl="0" eaLnBrk="1" latinLnBrk="0" hangingPunct="1">
              <a:lnSpc>
                <a:spcPts val="2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3pPr>
            <a:lvl4pPr marL="541338" indent="-18256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6213" algn="l" defTabSz="685800" rtl="0" eaLnBrk="1" latinLnBrk="0" hangingPunct="1">
              <a:lnSpc>
                <a:spcPts val="2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300"/>
              </a:lnSpc>
              <a:spcBef>
                <a:spcPts val="800"/>
              </a:spcBef>
            </a:pPr>
            <a:r>
              <a:rPr lang="de-DE" sz="800" dirty="0">
                <a:solidFill>
                  <a:srgbClr val="000066"/>
                </a:solidFill>
              </a:rPr>
              <a:t>Source: </a:t>
            </a:r>
            <a:r>
              <a:rPr lang="en-US" sz="800" dirty="0">
                <a:solidFill>
                  <a:srgbClr val="000066"/>
                </a:solidFill>
              </a:rPr>
              <a:t>PIRLS 2016 International Results in Reading </a:t>
            </a:r>
            <a:br>
              <a:rPr lang="en-US" sz="800" dirty="0">
                <a:solidFill>
                  <a:srgbClr val="000066"/>
                </a:solidFill>
              </a:rPr>
            </a:br>
            <a:r>
              <a:rPr lang="en-US" sz="800" dirty="0">
                <a:solidFill>
                  <a:srgbClr val="000066"/>
                </a:solidFill>
              </a:rPr>
              <a:t>http://timssandpirls.bc.edu/pirls2016/international-results/pirls/summary/ (12 January 2018).</a:t>
            </a:r>
            <a:endParaRPr lang="de-DE" sz="1000" dirty="0">
              <a:solidFill>
                <a:srgbClr val="000066"/>
              </a:solidFill>
            </a:endParaRPr>
          </a:p>
        </p:txBody>
      </p:sp>
      <p:sp>
        <p:nvSpPr>
          <p:cNvPr id="12" name="Textfeld 11">
            <a:extLst>
              <a:ext uri="{FF2B5EF4-FFF2-40B4-BE49-F238E27FC236}">
                <a16:creationId xmlns:a16="http://schemas.microsoft.com/office/drawing/2014/main" id="{22F00353-7FF5-4ABA-8DB4-C4FED7417C68}"/>
              </a:ext>
            </a:extLst>
          </p:cNvPr>
          <p:cNvSpPr txBox="1"/>
          <p:nvPr/>
        </p:nvSpPr>
        <p:spPr>
          <a:xfrm>
            <a:off x="289778" y="6244456"/>
            <a:ext cx="393790" cy="324000"/>
          </a:xfrm>
          <a:prstGeom prst="rect">
            <a:avLst/>
          </a:prstGeom>
          <a:noFill/>
        </p:spPr>
        <p:txBody>
          <a:bodyPr wrap="square" lIns="90000" tIns="0" rIns="0" bIns="0" rtlCol="0" anchor="ctr" anchorCtr="0">
            <a:noAutofit/>
          </a:bodyPr>
          <a:lstStyle/>
          <a:p>
            <a:pPr algn="l">
              <a:lnSpc>
                <a:spcPct val="100000"/>
              </a:lnSpc>
            </a:pPr>
            <a:r>
              <a:rPr lang="de-DE" sz="700" dirty="0">
                <a:solidFill>
                  <a:schemeClr val="bg1"/>
                </a:solidFill>
              </a:rPr>
              <a:t>Page  9</a:t>
            </a:r>
          </a:p>
        </p:txBody>
      </p:sp>
      <p:pic>
        <p:nvPicPr>
          <p:cNvPr id="2" name="Grafik 1"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10" y="1430995"/>
            <a:ext cx="8561926" cy="3438165"/>
          </a:xfrm>
          <a:prstGeom prst="rect">
            <a:avLst/>
          </a:prstGeom>
        </p:spPr>
      </p:pic>
      <p:sp>
        <p:nvSpPr>
          <p:cNvPr id="11" name="Ellipse 10"/>
          <p:cNvSpPr/>
          <p:nvPr/>
        </p:nvSpPr>
        <p:spPr>
          <a:xfrm>
            <a:off x="1547664" y="3910571"/>
            <a:ext cx="2973536" cy="37503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317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iftung Lesen 4:3">
  <a:themeElements>
    <a:clrScheme name="Stiftung Lesen">
      <a:dk1>
        <a:sysClr val="windowText" lastClr="000000"/>
      </a:dk1>
      <a:lt1>
        <a:sysClr val="window" lastClr="FFFFFF"/>
      </a:lt1>
      <a:dk2>
        <a:srgbClr val="000000"/>
      </a:dk2>
      <a:lt2>
        <a:srgbClr val="003770"/>
      </a:lt2>
      <a:accent1>
        <a:srgbClr val="D4004F"/>
      </a:accent1>
      <a:accent2>
        <a:srgbClr val="FBBA00"/>
      </a:accent2>
      <a:accent3>
        <a:srgbClr val="CCCCCC"/>
      </a:accent3>
      <a:accent4>
        <a:srgbClr val="CCCCCC"/>
      </a:accent4>
      <a:accent5>
        <a:srgbClr val="CCCCCC"/>
      </a:accent5>
      <a:accent6>
        <a:srgbClr val="CCCCCC"/>
      </a:accent6>
      <a:hlink>
        <a:srgbClr val="003770"/>
      </a:hlink>
      <a:folHlink>
        <a:srgbClr val="954F72"/>
      </a:folHlink>
    </a:clrScheme>
    <a:fontScheme name="Stiftung Lesen">
      <a:majorFont>
        <a:latin typeface="PoppinsDE Medium"/>
        <a:ea typeface=""/>
        <a:cs typeface=""/>
      </a:majorFont>
      <a:minorFont>
        <a:latin typeface="Droid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2000"/>
          </a:lnSpc>
          <a:defRPr sz="1400" dirty="0" err="1" smtClean="0">
            <a:latin typeface="+mj-lt"/>
          </a:defRPr>
        </a:defPPr>
      </a:lstStyle>
    </a:txDef>
  </a:objectDefaults>
  <a:extraClrSchemeLst/>
  <a:custClrLst>
    <a:custClr name=" ">
      <a:srgbClr val="FFFFFF"/>
    </a:custClr>
    <a:custClr name=" ">
      <a:srgbClr val="FFFFFF"/>
    </a:custClr>
    <a:custClr name="80%">
      <a:srgbClr val="335F8D"/>
    </a:custClr>
    <a:custClr name="80%">
      <a:srgbClr val="333333"/>
    </a:custClr>
    <a:custClr name="80%">
      <a:srgbClr val="DD3372"/>
    </a:custClr>
    <a:custClr name="80%">
      <a:srgbClr val="FCC833"/>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60%">
      <a:srgbClr val="6687A9"/>
    </a:custClr>
    <a:custClr name="60%">
      <a:srgbClr val="666666"/>
    </a:custClr>
    <a:custClr name="60%">
      <a:srgbClr val="E56695"/>
    </a:custClr>
    <a:custClr name="60%">
      <a:srgbClr val="FDD66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40%">
      <a:srgbClr val="99AFC6"/>
    </a:custClr>
    <a:custClr name="40%">
      <a:srgbClr val="999999"/>
    </a:custClr>
    <a:custClr name="40%">
      <a:srgbClr val="EE99B9"/>
    </a:custClr>
    <a:custClr name="40%">
      <a:srgbClr val="FDE399"/>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20%">
      <a:srgbClr val="CCD7E2"/>
    </a:custClr>
    <a:custClr name="20%">
      <a:srgbClr val="CCCCCC"/>
    </a:custClr>
    <a:custClr name="20%">
      <a:srgbClr val="F6CCDC"/>
    </a:custClr>
    <a:custClr name="20%">
      <a:srgbClr val="FEF1CC"/>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Stiftung_Lesen_PPT-Template_v1-0_RZ07" id="{8D435332-D03E-446A-BC56-B62F2C2CAC5E}" vid="{BD9BAB41-E781-45B9-B0C2-1026B088B33F}"/>
    </a:ext>
  </a:extLst>
</a:theme>
</file>

<file path=ppt/theme/theme2.xml><?xml version="1.0" encoding="utf-8"?>
<a:theme xmlns:a="http://schemas.openxmlformats.org/drawingml/2006/main" name="2_Office Theme">
  <a:themeElements>
    <a:clrScheme name="BTR-RGB-PALETTE">
      <a:dk1>
        <a:srgbClr val="4B5055"/>
      </a:dk1>
      <a:lt1>
        <a:srgbClr val="FFFFFE"/>
      </a:lt1>
      <a:dk2>
        <a:srgbClr val="1EA5A0"/>
      </a:dk2>
      <a:lt2>
        <a:srgbClr val="E4DFDA"/>
      </a:lt2>
      <a:accent1>
        <a:srgbClr val="FFCD00"/>
      </a:accent1>
      <a:accent2>
        <a:srgbClr val="BC1A8C"/>
      </a:accent2>
      <a:accent3>
        <a:srgbClr val="DA394B"/>
      </a:accent3>
      <a:accent4>
        <a:srgbClr val="288347"/>
      </a:accent4>
      <a:accent5>
        <a:srgbClr val="C5511C"/>
      </a:accent5>
      <a:accent6>
        <a:srgbClr val="6E055A"/>
      </a:accent6>
      <a:hlink>
        <a:srgbClr val="43A2E1"/>
      </a:hlink>
      <a:folHlink>
        <a:srgbClr val="1428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Design">
  <a:themeElements>
    <a:clrScheme name="Benutzerdefiniert 1">
      <a:dk1>
        <a:srgbClr val="777876"/>
      </a:dk1>
      <a:lt1>
        <a:srgbClr val="FFFFFF"/>
      </a:lt1>
      <a:dk2>
        <a:srgbClr val="1C1F5F"/>
      </a:dk2>
      <a:lt2>
        <a:srgbClr val="6077A2"/>
      </a:lt2>
      <a:accent1>
        <a:srgbClr val="1C1F5F"/>
      </a:accent1>
      <a:accent2>
        <a:srgbClr val="6077A2"/>
      </a:accent2>
      <a:accent3>
        <a:srgbClr val="D56921"/>
      </a:accent3>
      <a:accent4>
        <a:srgbClr val="6D0726"/>
      </a:accent4>
      <a:accent5>
        <a:srgbClr val="00503F"/>
      </a:accent5>
      <a:accent6>
        <a:srgbClr val="00213B"/>
      </a:accent6>
      <a:hlink>
        <a:srgbClr val="02080A"/>
      </a:hlink>
      <a:folHlink>
        <a:srgbClr val="9C41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B1B4B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nchor="ctr">
        <a:spAutoFit/>
      </a:bodyPr>
      <a:lstStyle>
        <a:defPPr>
          <a:defRPr/>
        </a:defPPr>
      </a:lstStyle>
    </a:spDef>
    <a:lnDef>
      <a:spPr>
        <a:ln w="3175" cmpd="sng">
          <a:solidFill>
            <a:srgbClr val="A6A6A6"/>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1">
    <a:dk1>
      <a:srgbClr val="777876"/>
    </a:dk1>
    <a:lt1>
      <a:srgbClr val="FFFFFF"/>
    </a:lt1>
    <a:dk2>
      <a:srgbClr val="1C1F5F"/>
    </a:dk2>
    <a:lt2>
      <a:srgbClr val="6077A2"/>
    </a:lt2>
    <a:accent1>
      <a:srgbClr val="1C1F5F"/>
    </a:accent1>
    <a:accent2>
      <a:srgbClr val="6077A2"/>
    </a:accent2>
    <a:accent3>
      <a:srgbClr val="D56921"/>
    </a:accent3>
    <a:accent4>
      <a:srgbClr val="6D0726"/>
    </a:accent4>
    <a:accent5>
      <a:srgbClr val="00503F"/>
    </a:accent5>
    <a:accent6>
      <a:srgbClr val="92D050"/>
    </a:accent6>
    <a:hlink>
      <a:srgbClr val="60BDE0"/>
    </a:hlink>
    <a:folHlink>
      <a:srgbClr val="9C4181"/>
    </a:folHlink>
  </a:clrScheme>
</a:themeOverride>
</file>

<file path=ppt/theme/themeOverride10.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nutzerdefiniert 1">
    <a:dk1>
      <a:srgbClr val="777876"/>
    </a:dk1>
    <a:lt1>
      <a:srgbClr val="FFFFFF"/>
    </a:lt1>
    <a:dk2>
      <a:srgbClr val="1C1F5F"/>
    </a:dk2>
    <a:lt2>
      <a:srgbClr val="6077A2"/>
    </a:lt2>
    <a:accent1>
      <a:srgbClr val="1C1F5F"/>
    </a:accent1>
    <a:accent2>
      <a:srgbClr val="6077A2"/>
    </a:accent2>
    <a:accent3>
      <a:srgbClr val="D56921"/>
    </a:accent3>
    <a:accent4>
      <a:srgbClr val="6D0726"/>
    </a:accent4>
    <a:accent5>
      <a:srgbClr val="00503F"/>
    </a:accent5>
    <a:accent6>
      <a:srgbClr val="92D050"/>
    </a:accent6>
    <a:hlink>
      <a:srgbClr val="60BDE0"/>
    </a:hlink>
    <a:folHlink>
      <a:srgbClr val="9C4181"/>
    </a:folHlink>
  </a:clrScheme>
</a:themeOverride>
</file>

<file path=ppt/theme/themeOverride3.xml><?xml version="1.0" encoding="utf-8"?>
<a:themeOverride xmlns:a="http://schemas.openxmlformats.org/drawingml/2006/main">
  <a:clrScheme name="Benutzerdefiniert 1">
    <a:dk1>
      <a:srgbClr val="777876"/>
    </a:dk1>
    <a:lt1>
      <a:srgbClr val="FFFFFF"/>
    </a:lt1>
    <a:dk2>
      <a:srgbClr val="1C1F5F"/>
    </a:dk2>
    <a:lt2>
      <a:srgbClr val="6077A2"/>
    </a:lt2>
    <a:accent1>
      <a:srgbClr val="1C1F5F"/>
    </a:accent1>
    <a:accent2>
      <a:srgbClr val="6077A2"/>
    </a:accent2>
    <a:accent3>
      <a:srgbClr val="D56921"/>
    </a:accent3>
    <a:accent4>
      <a:srgbClr val="6D0726"/>
    </a:accent4>
    <a:accent5>
      <a:srgbClr val="00503F"/>
    </a:accent5>
    <a:accent6>
      <a:srgbClr val="92D050"/>
    </a:accent6>
    <a:hlink>
      <a:srgbClr val="60BDE0"/>
    </a:hlink>
    <a:folHlink>
      <a:srgbClr val="9C4181"/>
    </a:folHlink>
  </a:clrScheme>
  <a:fontScheme name="Zusammengesetz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enutzerdefiniert 1">
    <a:dk1>
      <a:srgbClr val="777876"/>
    </a:dk1>
    <a:lt1>
      <a:srgbClr val="FFFFFF"/>
    </a:lt1>
    <a:dk2>
      <a:srgbClr val="1C1F5F"/>
    </a:dk2>
    <a:lt2>
      <a:srgbClr val="6077A2"/>
    </a:lt2>
    <a:accent1>
      <a:srgbClr val="1C1F5F"/>
    </a:accent1>
    <a:accent2>
      <a:srgbClr val="6077A2"/>
    </a:accent2>
    <a:accent3>
      <a:srgbClr val="D56921"/>
    </a:accent3>
    <a:accent4>
      <a:srgbClr val="6D0726"/>
    </a:accent4>
    <a:accent5>
      <a:srgbClr val="00503F"/>
    </a:accent5>
    <a:accent6>
      <a:srgbClr val="92D050"/>
    </a:accent6>
    <a:hlink>
      <a:srgbClr val="60BDE0"/>
    </a:hlink>
    <a:folHlink>
      <a:srgbClr val="9C4181"/>
    </a:folHlink>
  </a:clrScheme>
  <a:fontScheme name="Zusammengesetz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Stiftung_Lesen_PPT-Template_v1-0_RZ07</Template>
  <TotalTime>0</TotalTime>
  <Words>3921</Words>
  <Application>Microsoft Office PowerPoint</Application>
  <PresentationFormat>Bildschirmpräsentation (4:3)</PresentationFormat>
  <Paragraphs>556</Paragraphs>
  <Slides>60</Slides>
  <Notes>18</Notes>
  <HiddenSlides>5</HiddenSlides>
  <MMClips>0</MMClips>
  <ScaleCrop>false</ScaleCrop>
  <HeadingPairs>
    <vt:vector size="8" baseType="variant">
      <vt:variant>
        <vt:lpstr>Verwendete Schriftarten</vt:lpstr>
      </vt:variant>
      <vt:variant>
        <vt:i4>10</vt:i4>
      </vt:variant>
      <vt:variant>
        <vt:lpstr>Design</vt:lpstr>
      </vt:variant>
      <vt:variant>
        <vt:i4>3</vt:i4>
      </vt:variant>
      <vt:variant>
        <vt:lpstr>Eingebettete OLE-Server</vt:lpstr>
      </vt:variant>
      <vt:variant>
        <vt:i4>1</vt:i4>
      </vt:variant>
      <vt:variant>
        <vt:lpstr>Folientitel</vt:lpstr>
      </vt:variant>
      <vt:variant>
        <vt:i4>60</vt:i4>
      </vt:variant>
    </vt:vector>
  </HeadingPairs>
  <TitlesOfParts>
    <vt:vector size="74" baseType="lpstr">
      <vt:lpstr>Arial</vt:lpstr>
      <vt:lpstr>Calibri</vt:lpstr>
      <vt:lpstr>Droid Serif</vt:lpstr>
      <vt:lpstr>Lucida Grande</vt:lpstr>
      <vt:lpstr>Lucida Sans Unicode</vt:lpstr>
      <vt:lpstr>PoppinsDE</vt:lpstr>
      <vt:lpstr>PoppinsDE Light</vt:lpstr>
      <vt:lpstr>PoppinsDE Medium</vt:lpstr>
      <vt:lpstr>Symbol</vt:lpstr>
      <vt:lpstr>Wingdings</vt:lpstr>
      <vt:lpstr>Stiftung Lesen 4:3</vt:lpstr>
      <vt:lpstr>2_Office Theme</vt:lpstr>
      <vt:lpstr>2_Office-Design</vt:lpstr>
      <vt:lpstr>Diagramm</vt:lpstr>
      <vt:lpstr>Reading aloud   Every child’s basic need and a very rewarding investment Research results on the value of reading aloud for the future of children  Read to children | Goethe Institut &amp; Lukukeskus | Helsinki January 24, 2018 | Dr. Simone C. Ehmig</vt:lpstr>
      <vt:lpstr>Why do we need campaigns to promote reading aloud?</vt:lpstr>
      <vt:lpstr>Is Europe a continent of (il)literates? EU High Level Group of Experts 2012</vt:lpstr>
      <vt:lpstr>Low performance in literacy –  A “renewable“ problem in most European countries    </vt:lpstr>
      <vt:lpstr>PowerPoint-Präsentation</vt:lpstr>
      <vt:lpstr>Many adults with poor reading skills have children Example: Germany</vt:lpstr>
      <vt:lpstr>Many adults with poor reading skills have children Example: Germany</vt:lpstr>
      <vt:lpstr>PowerPoint-Präsentation</vt:lpstr>
      <vt:lpstr>Early intervention in families is key  as recently confirmed by PIRLS </vt:lpstr>
      <vt:lpstr>Reading aloud and promoting reading early on –  Escaping the vicious circle</vt:lpstr>
      <vt:lpstr>Children who were read to earn better grades –  not just in German</vt:lpstr>
      <vt:lpstr>The differences in school grades are independent of educational background</vt:lpstr>
      <vt:lpstr>Reading aloud is important for reading enjoyment –  Indicator reading a book  </vt:lpstr>
      <vt:lpstr>Reading aloud increases reading enjoyment - particularly for boys     </vt:lpstr>
      <vt:lpstr>Adolescents with an affinity for reading really see the value of reading </vt:lpstr>
      <vt:lpstr>Reading aloud is important  for reading enjoyment into adulthood    </vt:lpstr>
      <vt:lpstr>Reading aloud in childhood prevents a drop in reading levels in puberty        </vt:lpstr>
      <vt:lpstr>Children who were read to benefit when it comes  to the development of their personality</vt:lpstr>
      <vt:lpstr>Social behavior of children who were read to  creates a win-win situation</vt:lpstr>
      <vt:lpstr>Children who were read to show social responsibility</vt:lpstr>
      <vt:lpstr>Parents recognize that reading aloud has benefits for their family  </vt:lpstr>
      <vt:lpstr>What makes reading aloud as a preventative way to  promote reading succeed over the long term?</vt:lpstr>
      <vt:lpstr>Children love being read to even in households  with a lower level of education</vt:lpstr>
      <vt:lpstr>Children love being read to especially  when this happens regularly</vt:lpstr>
      <vt:lpstr>Children who are read to by their parents really want to be read to </vt:lpstr>
      <vt:lpstr>Reading aloud and promoting reading early on –  Not a given for children in many families</vt:lpstr>
      <vt:lpstr>How often do parents read to children who are between  the ages of 2-8?  Ideally daily or several times a week</vt:lpstr>
      <vt:lpstr>PowerPoint-Präsentation</vt:lpstr>
      <vt:lpstr>Above all, very young children and children who are learning to read are lacking in reading aloud exposure</vt:lpstr>
      <vt:lpstr>The educational level of the parents influences  whether they read to their children early on   </vt:lpstr>
      <vt:lpstr>Less educated parents also read less to children  between the ages of 2-8 than higher educated parents</vt:lpstr>
      <vt:lpstr>Reading aloud and promoting reading early on  is also important outside of the family!</vt:lpstr>
      <vt:lpstr>Although parents are the key reading aloud figures  at home …</vt:lpstr>
      <vt:lpstr>Children also like it if someone outside of the family reads aloud </vt:lpstr>
      <vt:lpstr>There are some things children like about  being read to by someone outside of the family</vt:lpstr>
      <vt:lpstr>Reading aloud at nursery school / school is a topic of conversation  at home, even in homes where there is little reading aloud</vt:lpstr>
      <vt:lpstr>Reading aloud – What role do books play?</vt:lpstr>
      <vt:lpstr>Parents who start reading to their children when they are young usually choose age-appropriate books </vt:lpstr>
      <vt:lpstr>Parents with very young children need extra assistance when choosing books</vt:lpstr>
      <vt:lpstr>For more than every second child there  are at most 10 children‘s books in the household</vt:lpstr>
      <vt:lpstr>Stories make reading aloud very interesting for children  </vt:lpstr>
      <vt:lpstr>Only few parents visit the library with their children Libraries become more relevant as of age 3</vt:lpstr>
      <vt:lpstr>Even parents seldom go to libraries on their own </vt:lpstr>
      <vt:lpstr>The likelihood that parents start reading aloud  early on increases if they are given book presents </vt:lpstr>
      <vt:lpstr>Children in households with little emphasis on education benefit enormously from book presents </vt:lpstr>
      <vt:lpstr>Bookstart and book gifting programs to encourage children and families to read</vt:lpstr>
      <vt:lpstr>Bookstart programs around the world like the British model Here: EU Read members</vt:lpstr>
      <vt:lpstr>Bookstart – The original program</vt:lpstr>
      <vt:lpstr>Bookstart is the world’s first national book gifting program </vt:lpstr>
      <vt:lpstr>Created and administered by BookTrust </vt:lpstr>
      <vt:lpstr>Bookstart </vt:lpstr>
      <vt:lpstr>Bookstart – Targeted products</vt:lpstr>
      <vt:lpstr>Lesestart – The German version of Bookstart</vt:lpstr>
      <vt:lpstr>Lesestart – Three reading milestones</vt:lpstr>
      <vt:lpstr>Lesestart – Three reading milestones</vt:lpstr>
      <vt:lpstr>Lesestart – Three reading milestones</vt:lpstr>
      <vt:lpstr>Lesestart for refugee children</vt:lpstr>
      <vt:lpstr>Lesestart for refugee children</vt:lpstr>
      <vt:lpstr>PowerPoint-Präsentation</vt:lpstr>
      <vt:lpstr>PowerPoint-Präsentation</vt:lpstr>
    </vt:vector>
  </TitlesOfParts>
  <Company>Stiftung Lesen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Stiftung Lesen PowerPoint Master.  Titelheadline 20 pt./ZAB 26 pt.</dc:title>
  <dc:creator>Dr. Simone C. Ehmig</dc:creator>
  <cp:lastModifiedBy>Dr. Simone C. Ehmig</cp:lastModifiedBy>
  <cp:revision>378</cp:revision>
  <cp:lastPrinted>2018-01-16T14:39:54Z</cp:lastPrinted>
  <dcterms:created xsi:type="dcterms:W3CDTF">2017-08-09T11:11:04Z</dcterms:created>
  <dcterms:modified xsi:type="dcterms:W3CDTF">2018-01-19T08:10:26Z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ies>
</file>